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media/image1.jpeg" ContentType="image/jpeg"/>
  <Override PartName="/ppt/media/image2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charts/_rels/chart1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1.xlsx"/></Relationships>
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title>
      <c:tx>
        <c:rich>
          <a:bodyPr rot="0"/>
          <a:lstStyle/>
          <a:p>
            <a:pPr lvl="0">
              <a:defRPr b="0" i="0" strike="noStrike" sz="1007" u="none">
                <a:solidFill>
                  <a:srgbClr val="000000"/>
                </a:solidFill>
                <a:effectLst/>
                <a:latin typeface="Helvetica Light"/>
              </a:defRPr>
            </a:pPr>
            <a:r>
              <a:rPr b="0" i="0" strike="noStrike" sz="1007" u="none">
                <a:solidFill>
                  <a:srgbClr val="000000"/>
                </a:solidFill>
                <a:effectLst/>
                <a:latin typeface="Helvetica Light"/>
              </a:rPr>
              <a:t>PIM Normalized Execution Time</a:t>
            </a:r>
          </a:p>
        </c:rich>
      </c:tx>
      <c:layout>
        <c:manualLayout>
          <c:xMode val="edge"/>
          <c:yMode val="edge"/>
          <c:x val="0.288003"/>
          <c:y val="0.005"/>
          <c:w val="0.423994"/>
          <c:h val="0.107175"/>
        </c:manualLayout>
      </c:layout>
      <c:overlay val="1"/>
      <c:spPr>
        <a:noFill/>
        <a:effectLst/>
      </c:spPr>
    </c:title>
    <c:autoTitleDeleted val="1"/>
    <c:plotArea>
      <c:layout>
        <c:manualLayout>
          <c:layoutTarget val="inner"/>
          <c:xMode val="edge"/>
          <c:yMode val="edge"/>
          <c:x val="0.0865838"/>
          <c:y val="0.107175"/>
          <c:w val="0.913416"/>
          <c:h val="0.8200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 idx="0">
                  <c:v>Baseline</c:v>
                </c:pt>
              </c:strCache>
            </c:strRef>
          </c:tx>
          <c:spPr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 lvl="0">
                  <a:defRPr b="0" i="0" strike="noStrike" sz="1007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defRPr>
                </a:pPr>
                <a:r>
                  <a:rPr b="0" i="0" strike="noStrike" sz="1007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rPr>
                  <a:t/>
                </a:r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GUPS</c:v>
                </c:pt>
                <c:pt idx="1">
                  <c:v>Stream</c:v>
                </c:pt>
                <c:pt idx="2">
                  <c:v>PF</c:v>
                </c:pt>
                <c:pt idx="3">
                  <c:v>MiniFE</c:v>
                </c:pt>
                <c:pt idx="4">
                  <c:v>Lulesh</c:v>
                </c:pt>
              </c:strCache>
            </c:strRef>
          </c:cat>
          <c:val>
            <c:numRef>
              <c:f>Sheet1!$B$2:$B$6</c:f>
              <c:numCache>
                <c:ptCount val="5"/>
                <c:pt idx="0">
                  <c:v>1.000000</c:v>
                </c:pt>
                <c:pt idx="1">
                  <c:v>1.000000</c:v>
                </c:pt>
                <c:pt idx="2">
                  <c:v>1.000000</c:v>
                </c:pt>
                <c:pt idx="3">
                  <c:v>1.000000</c:v>
                </c:pt>
                <c:pt idx="4">
                  <c:v>1.000000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 idx="0">
                  <c:v>PIM_naive</c:v>
                </c:pt>
              </c:strCache>
            </c:strRef>
          </c:tx>
          <c:spPr>
            <a:gradFill flip="none" rotWithShape="1">
              <a:gsLst>
                <a:gs pos="0">
                  <a:srgbClr val="70BF41"/>
                </a:gs>
                <a:gs pos="100000">
                  <a:srgbClr val="00882B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dLbls>
            <c:numFmt formatCode="#,##0.00" sourceLinked="0"/>
            <c:txPr>
              <a:bodyPr/>
              <a:lstStyle/>
              <a:p>
                <a:pPr lvl="0">
                  <a:defRPr b="0" i="0" strike="noStrike" sz="774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defRPr>
                </a:pPr>
                <a:r>
                  <a:rPr b="0" i="0" strike="noStrike" sz="774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rPr>
                  <a:t/>
                </a:r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GUPS</c:v>
                </c:pt>
                <c:pt idx="1">
                  <c:v>Stream</c:v>
                </c:pt>
                <c:pt idx="2">
                  <c:v>PF</c:v>
                </c:pt>
                <c:pt idx="3">
                  <c:v>MiniFE</c:v>
                </c:pt>
                <c:pt idx="4">
                  <c:v>Lulesh</c:v>
                </c:pt>
              </c:strCache>
            </c:strRef>
          </c:cat>
          <c:val>
            <c:numRef>
              <c:f>Sheet1!$C$2:$C$6</c:f>
              <c:numCache>
                <c:ptCount val="5"/>
                <c:pt idx="0">
                  <c:v>0.674585</c:v>
                </c:pt>
                <c:pt idx="1">
                  <c:v>0.839971</c:v>
                </c:pt>
                <c:pt idx="2">
                  <c:v>0.991555</c:v>
                </c:pt>
                <c:pt idx="3">
                  <c:v>0.504414</c:v>
                </c:pt>
                <c:pt idx="4">
                  <c:v>0.537000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 idx="0">
                  <c:v>PIM_1st</c:v>
                </c:pt>
              </c:strCache>
            </c:strRef>
          </c:tx>
          <c:spPr>
            <a:gradFill flip="none" rotWithShape="1">
              <a:gsLst>
                <a:gs pos="0">
                  <a:srgbClr val="FBE12B"/>
                </a:gs>
                <a:gs pos="100000">
                  <a:srgbClr val="BE9A1A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dLbls>
            <c:numFmt formatCode="#,##0.00" sourceLinked="0"/>
            <c:txPr>
              <a:bodyPr/>
              <a:lstStyle/>
              <a:p>
                <a:pPr lvl="0">
                  <a:defRPr b="0" i="0" strike="noStrike" sz="774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defRPr>
                </a:pPr>
                <a:r>
                  <a:rPr b="0" i="0" strike="noStrike" sz="774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rPr>
                  <a:t/>
                </a:r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GUPS</c:v>
                </c:pt>
                <c:pt idx="1">
                  <c:v>Stream</c:v>
                </c:pt>
                <c:pt idx="2">
                  <c:v>PF</c:v>
                </c:pt>
                <c:pt idx="3">
                  <c:v>MiniFE</c:v>
                </c:pt>
                <c:pt idx="4">
                  <c:v>Lulesh</c:v>
                </c:pt>
              </c:strCache>
            </c:strRef>
          </c:cat>
          <c:val>
            <c:numRef>
              <c:f>Sheet1!$D$2:$D$6</c:f>
              <c:numCache>
                <c:ptCount val="5"/>
                <c:pt idx="0">
                  <c:v>0.685561</c:v>
                </c:pt>
                <c:pt idx="1">
                  <c:v>0.843239</c:v>
                </c:pt>
                <c:pt idx="2">
                  <c:v>1.069515</c:v>
                </c:pt>
                <c:pt idx="3">
                  <c:v>0.504414</c:v>
                </c:pt>
                <c:pt idx="4">
                  <c:v>0.537000</c:v>
                </c:pt>
              </c:numCache>
            </c:numRef>
          </c:val>
        </c:ser>
        <c:gapWidth val="20"/>
        <c:overlap val="0"/>
        <c:axId val="0"/>
        <c:axId val="1"/>
      </c:barChart>
      <c:catAx>
        <c:axId val="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b="0" i="0" strike="noStrike" sz="774" u="none">
                <a:solidFill>
                  <a:srgbClr val="000000"/>
                </a:solidFill>
                <a:effectLst/>
                <a:latin typeface="Helvetica Light"/>
              </a:defRPr>
            </a:pPr>
          </a:p>
        </c:txPr>
        <c:crossAx val="1"/>
        <c:crosses val="autoZero"/>
        <c:auto val="1"/>
        <c:lblAlgn val="ctr"/>
        <c:noMultiLvlLbl val="1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b="0" i="0" strike="noStrike" sz="774" u="none">
                <a:solidFill>
                  <a:srgbClr val="000000"/>
                </a:solidFill>
                <a:effectLst/>
                <a:latin typeface="Helvetica Light"/>
              </a:defRPr>
            </a:pPr>
          </a:p>
        </c:txPr>
        <c:crossAx val="0"/>
        <c:crosses val="autoZero"/>
        <c:crossBetween val="between"/>
        <c:majorUnit val="0.275"/>
        <c:minorUnit val="0.13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54" name="Shape 5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96" name="Shape 9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647700">
              <a:lnSpc>
                <a:spcPct val="100000"/>
              </a:lnSpc>
              <a:defRPr sz="1800"/>
            </a:pPr>
            <a:r>
              <a:rPr sz="2200">
                <a:latin typeface="Lucida Grande"/>
                <a:ea typeface="Lucida Grande"/>
                <a:cs typeface="Lucida Grande"/>
                <a:sym typeface="Lucida Grande"/>
              </a:rPr>
              <a:t>Simulation needed to address this. But Simulation is hard.</a:t>
            </a:r>
            <a:endParaRPr sz="2200">
              <a:latin typeface="Lucida Grande"/>
              <a:ea typeface="Lucida Grande"/>
              <a:cs typeface="Lucida Grande"/>
              <a:sym typeface="Lucida Grande"/>
            </a:endParaRPr>
          </a:p>
          <a:p>
            <a:pPr lvl="0" defTabSz="647700">
              <a:lnSpc>
                <a:spcPct val="100000"/>
              </a:lnSpc>
              <a:defRPr sz="1800"/>
            </a:pPr>
            <a:r>
              <a:rPr sz="2200">
                <a:latin typeface="Lucida Grande"/>
                <a:ea typeface="Lucida Grande"/>
                <a:cs typeface="Lucida Grande"/>
                <a:sym typeface="Lucida Grande"/>
              </a:rPr>
              <a:t>The problem Starts with scale...</a:t>
            </a:r>
            <a:endParaRPr sz="2200">
              <a:latin typeface="Lucida Grande"/>
              <a:ea typeface="Lucida Grande"/>
              <a:cs typeface="Lucida Grande"/>
              <a:sym typeface="Lucida Grande"/>
            </a:endParaRPr>
          </a:p>
          <a:p>
            <a:pPr lvl="0" defTabSz="647700">
              <a:lnSpc>
                <a:spcPct val="100000"/>
              </a:lnSpc>
              <a:defRPr sz="1800"/>
            </a:pPr>
            <a:r>
              <a:rPr sz="2200">
                <a:latin typeface="Lucida Grande"/>
                <a:ea typeface="Lucida Grande"/>
                <a:cs typeface="Lucida Grande"/>
                <a:sym typeface="Lucida Grande"/>
              </a:rPr>
              <a:t>...Goes beyond...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marR="0" defTabSz="584200">
              <a:defRPr b="0" sz="8000">
                <a:uFillTx/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marR="0" indent="0" algn="ctr" defTabSz="584200">
              <a:spcBef>
                <a:spcPts val="0"/>
              </a:spcBef>
              <a:buSzTx/>
              <a:buNone/>
              <a:defRPr b="0" sz="3200"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>
              <a:spcBef>
                <a:spcPts val="0"/>
              </a:spcBef>
              <a:buSzTx/>
              <a:buNone/>
              <a:defRPr b="0" sz="3200"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>
              <a:spcBef>
                <a:spcPts val="0"/>
              </a:spcBef>
              <a:buSzTx/>
              <a:buNone/>
              <a:defRPr b="0" sz="3200"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>
              <a:spcBef>
                <a:spcPts val="0"/>
              </a:spcBef>
              <a:buSzTx/>
              <a:buNone/>
              <a:defRPr b="0" sz="3200"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>
              <a:spcBef>
                <a:spcPts val="0"/>
              </a:spcBef>
              <a:buSzTx/>
              <a:buNone/>
              <a:defRPr b="0" sz="3200">
                <a:uFillTx/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CLFtempBlu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Shape 34"/>
          <p:cNvSpPr/>
          <p:nvPr/>
        </p:nvSpPr>
        <p:spPr>
          <a:xfrm>
            <a:off x="10350500" y="8940800"/>
            <a:ext cx="863600" cy="635000"/>
          </a:xfrm>
          <a:prstGeom prst="rect">
            <a:avLst/>
          </a:prstGeom>
          <a:solidFill>
            <a:srgbClr val="FFFFFF"/>
          </a:solidFill>
          <a:ln w="12700">
            <a:round/>
          </a:ln>
        </p:spPr>
        <p:txBody>
          <a:bodyPr lIns="0" tIns="0" rIns="0" bIns="0" anchor="ctr"/>
          <a:lstStyle/>
          <a:p>
            <a:pPr lvl="0" marL="57799" marR="57799" algn="l" defTabSz="1295400">
              <a:defRPr sz="3400"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defRPr>
            </a:pPr>
          </a:p>
        </p:txBody>
      </p:sp>
      <p:pic>
        <p:nvPicPr>
          <p:cNvPr id="35" name="NNSAlogo041001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30200" y="9022080"/>
            <a:ext cx="1295400" cy="474134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Shape 36"/>
          <p:cNvSpPr/>
          <p:nvPr/>
        </p:nvSpPr>
        <p:spPr>
          <a:xfrm>
            <a:off x="2654300" y="8610600"/>
            <a:ext cx="7696200" cy="91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/>
          <a:p>
            <a:pPr lvl="0" marL="57799" marR="57799" defTabSz="1295400">
              <a:buClr>
                <a:srgbClr val="000000"/>
              </a:buClr>
              <a:buFont typeface="Tahoma"/>
              <a:defRPr sz="1800"/>
            </a:pPr>
            <a:endParaRPr>
              <a:uFill>
                <a:solidFill/>
              </a:uFill>
              <a:latin typeface="Tahoma"/>
              <a:ea typeface="Tahoma"/>
              <a:cs typeface="Tahoma"/>
              <a:sym typeface="Tahoma"/>
            </a:endParaRPr>
          </a:p>
          <a:p>
            <a:pPr lvl="0" marL="57799" marR="57799" defTabSz="1295400">
              <a:buClr>
                <a:srgbClr val="000000"/>
              </a:buClr>
              <a:buFont typeface="Helvetica"/>
              <a:defRPr sz="1800"/>
            </a:pPr>
            <a:r>
              <a:rPr sz="1200">
                <a:uFill>
                  <a:solidFill/>
                </a:uFill>
                <a:latin typeface="Helvetica"/>
                <a:ea typeface="Helvetica"/>
                <a:cs typeface="Helvetica"/>
                <a:sym typeface="Helvetica"/>
              </a:rPr>
              <a:t>Sandia is a multiprogram laboratory operated by Sandia Corporation, a Lockheed Martin Company,</a:t>
            </a:r>
            <a:br>
              <a:rPr sz="1200">
                <a:uFill>
                  <a:solidFill/>
                </a:uFill>
                <a:latin typeface="Helvetica"/>
                <a:ea typeface="Helvetica"/>
                <a:cs typeface="Helvetica"/>
                <a:sym typeface="Helvetica"/>
              </a:rPr>
            </a:br>
            <a:r>
              <a:rPr sz="1200">
                <a:uFill>
                  <a:solidFill/>
                </a:uFill>
                <a:latin typeface="Helvetica"/>
                <a:ea typeface="Helvetica"/>
                <a:cs typeface="Helvetica"/>
                <a:sym typeface="Helvetica"/>
              </a:rPr>
              <a:t>for the United States Department of Energy’s National Nuclear Security Administration</a:t>
            </a:r>
            <a:br>
              <a:rPr sz="1200">
                <a:uFill>
                  <a:solidFill/>
                </a:uFill>
                <a:latin typeface="Helvetica"/>
                <a:ea typeface="Helvetica"/>
                <a:cs typeface="Helvetica"/>
                <a:sym typeface="Helvetica"/>
              </a:rPr>
            </a:br>
            <a:r>
              <a:rPr sz="1200">
                <a:uFill>
                  <a:solidFill/>
                </a:uFill>
                <a:latin typeface="Helvetica"/>
                <a:ea typeface="Helvetica"/>
                <a:cs typeface="Helvetica"/>
                <a:sym typeface="Helvetica"/>
              </a:rPr>
              <a:t> under contract DE-AC04-94AL85000.</a:t>
            </a:r>
          </a:p>
        </p:txBody>
      </p:sp>
      <p:sp>
        <p:nvSpPr>
          <p:cNvPr id="37" name="Shape 37"/>
          <p:cNvSpPr/>
          <p:nvPr>
            <p:ph type="title"/>
          </p:nvPr>
        </p:nvSpPr>
        <p:spPr>
          <a:xfrm>
            <a:off x="977900" y="1930400"/>
            <a:ext cx="11049000" cy="200660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pPr lvl="0">
              <a:defRPr b="0" sz="1800">
                <a:uFillTx/>
              </a:defRPr>
            </a:pPr>
            <a:r>
              <a:rPr b="1" sz="4400">
                <a:uFill>
                  <a:solidFill/>
                </a:uFill>
              </a:rPr>
              <a:t>Title Text</a:t>
            </a:r>
          </a:p>
        </p:txBody>
      </p:sp>
      <p:sp>
        <p:nvSpPr>
          <p:cNvPr id="38" name="Shape 38"/>
          <p:cNvSpPr/>
          <p:nvPr>
            <p:ph type="body" idx="1"/>
          </p:nvPr>
        </p:nvSpPr>
        <p:spPr>
          <a:xfrm>
            <a:off x="1955800" y="4546600"/>
            <a:ext cx="9105900" cy="3327400"/>
          </a:xfrm>
          <a:prstGeom prst="rect">
            <a:avLst/>
          </a:prstGeom>
        </p:spPr>
        <p:txBody>
          <a:bodyPr/>
          <a:lstStyle>
            <a:lvl1pPr marL="56443" indent="243840" algn="ctr">
              <a:buSzTx/>
              <a:buNone/>
            </a:lvl1pPr>
            <a:lvl2pPr marL="706683" indent="0" algn="ctr">
              <a:buSzTx/>
              <a:buNone/>
              <a:defRPr sz="3000"/>
            </a:lvl2pPr>
            <a:lvl3pPr marL="1356923" indent="0" algn="ctr">
              <a:spcBef>
                <a:spcPts val="600"/>
              </a:spcBef>
              <a:buSzTx/>
              <a:buNone/>
              <a:defRPr sz="2800"/>
            </a:lvl3pPr>
            <a:lvl4pPr marL="2007163" indent="0" algn="ctr">
              <a:spcBef>
                <a:spcPts val="500"/>
              </a:spcBef>
              <a:buSzTx/>
              <a:buNone/>
              <a:defRPr sz="2400"/>
            </a:lvl4pPr>
            <a:lvl5pPr marL="2657403" indent="0" algn="ctr">
              <a:spcBef>
                <a:spcPts val="500"/>
              </a:spcBef>
              <a:buSzTx/>
              <a:buNone/>
              <a:defRPr sz="2400"/>
            </a:lvl5pPr>
          </a:lstStyle>
          <a:p>
            <a:pPr lvl="0">
              <a:defRPr b="0" sz="1800">
                <a:uFillTx/>
              </a:defRPr>
            </a:pPr>
            <a:r>
              <a:rPr b="1" sz="3400">
                <a:uFill>
                  <a:solidFill/>
                </a:uFill>
              </a:rPr>
              <a:t>Body Level One</a:t>
            </a:r>
            <a:endParaRPr b="1" sz="3400">
              <a:uFill>
                <a:solidFill/>
              </a:uFill>
            </a:endParaRPr>
          </a:p>
          <a:p>
            <a:pPr lvl="1">
              <a:defRPr b="0" sz="1800">
                <a:uFillTx/>
              </a:defRPr>
            </a:pPr>
            <a:r>
              <a:rPr b="1" sz="3000">
                <a:uFill>
                  <a:solidFill/>
                </a:uFill>
              </a:rPr>
              <a:t>Body Level Two</a:t>
            </a:r>
            <a:endParaRPr b="1" sz="3000">
              <a:uFill>
                <a:solidFill/>
              </a:uFill>
            </a:endParaRPr>
          </a:p>
          <a:p>
            <a:pPr lvl="2">
              <a:defRPr b="0" sz="1800">
                <a:uFillTx/>
              </a:defRPr>
            </a:pPr>
            <a:r>
              <a:rPr b="1" sz="2800">
                <a:uFill>
                  <a:solidFill/>
                </a:uFill>
              </a:rPr>
              <a:t>Body Level Three</a:t>
            </a:r>
            <a:endParaRPr b="1" sz="2800">
              <a:uFill>
                <a:solidFill/>
              </a:uFill>
            </a:endParaRPr>
          </a:p>
          <a:p>
            <a:pPr lvl="3">
              <a:defRPr b="0" sz="1800">
                <a:uFillTx/>
              </a:defRPr>
            </a:pPr>
            <a:r>
              <a:rPr b="1" sz="2400">
                <a:uFill>
                  <a:solidFill/>
                </a:uFill>
              </a:rPr>
              <a:t>Body Level Four</a:t>
            </a:r>
            <a:endParaRPr b="1" sz="2400">
              <a:uFill>
                <a:solidFill/>
              </a:uFill>
            </a:endParaRPr>
          </a:p>
          <a:p>
            <a:pPr lvl="4">
              <a:defRPr b="0" sz="1800">
                <a:uFillTx/>
              </a:defRPr>
            </a:pPr>
            <a:r>
              <a:rPr b="1" sz="2400">
                <a:uFill>
                  <a:solidFill/>
                </a:u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uFillTx/>
              </a:defRPr>
            </a:pPr>
            <a:r>
              <a:rPr b="1" sz="3800">
                <a:uFill>
                  <a:solidFill/>
                </a:uFill>
              </a:rPr>
              <a:t>Title Text</a:t>
            </a:r>
          </a:p>
        </p:txBody>
      </p:sp>
      <p:sp>
        <p:nvSpPr>
          <p:cNvPr id="41" name="Shape 4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725487" indent="-228600">
              <a:buChar char="–"/>
              <a:defRPr sz="3000"/>
            </a:lvl2pPr>
            <a:lvl3pPr marL="1125537" indent="-171450">
              <a:spcBef>
                <a:spcPts val="600"/>
              </a:spcBef>
              <a:defRPr sz="2800"/>
            </a:lvl3pPr>
            <a:lvl4pPr marL="1582737" indent="-171450">
              <a:spcBef>
                <a:spcPts val="500"/>
              </a:spcBef>
              <a:buChar char="–"/>
              <a:defRPr sz="2400"/>
            </a:lvl4pPr>
            <a:lvl5pPr marL="1982787" indent="-114300">
              <a:spcBef>
                <a:spcPts val="500"/>
              </a:spcBef>
              <a:defRPr sz="2400"/>
            </a:lvl5pPr>
          </a:lstStyle>
          <a:p>
            <a:pPr lvl="0">
              <a:defRPr b="0" sz="1800">
                <a:uFillTx/>
              </a:defRPr>
            </a:pPr>
            <a:r>
              <a:rPr b="1" sz="3400">
                <a:uFill>
                  <a:solidFill/>
                </a:uFill>
              </a:rPr>
              <a:t>Body Level One</a:t>
            </a:r>
            <a:endParaRPr b="1" sz="3400">
              <a:uFill>
                <a:solidFill/>
              </a:uFill>
            </a:endParaRPr>
          </a:p>
          <a:p>
            <a:pPr lvl="1">
              <a:defRPr b="0" sz="1800">
                <a:uFillTx/>
              </a:defRPr>
            </a:pPr>
            <a:r>
              <a:rPr b="1" sz="3000">
                <a:uFill>
                  <a:solidFill/>
                </a:uFill>
              </a:rPr>
              <a:t>Body Level Two</a:t>
            </a:r>
            <a:endParaRPr b="1" sz="3000">
              <a:uFill>
                <a:solidFill/>
              </a:uFill>
            </a:endParaRPr>
          </a:p>
          <a:p>
            <a:pPr lvl="2">
              <a:defRPr b="0" sz="1800">
                <a:uFillTx/>
              </a:defRPr>
            </a:pPr>
            <a:r>
              <a:rPr b="1" sz="2800">
                <a:uFill>
                  <a:solidFill/>
                </a:uFill>
              </a:rPr>
              <a:t>Body Level Three</a:t>
            </a:r>
            <a:endParaRPr b="1" sz="2800">
              <a:uFill>
                <a:solidFill/>
              </a:uFill>
            </a:endParaRPr>
          </a:p>
          <a:p>
            <a:pPr lvl="3">
              <a:defRPr b="0" sz="1800">
                <a:uFillTx/>
              </a:defRPr>
            </a:pPr>
            <a:r>
              <a:rPr b="1" sz="2400">
                <a:uFill>
                  <a:solidFill/>
                </a:uFill>
              </a:rPr>
              <a:t>Body Level Four</a:t>
            </a:r>
            <a:endParaRPr b="1" sz="2400">
              <a:uFill>
                <a:solidFill/>
              </a:uFill>
            </a:endParaRPr>
          </a:p>
          <a:p>
            <a:pPr lvl="4">
              <a:defRPr b="0" sz="1800">
                <a:uFillTx/>
              </a:defRPr>
            </a:pPr>
            <a:r>
              <a:rPr b="1" sz="2400">
                <a:uFill>
                  <a:solidFill/>
                </a:u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CLFtempBlu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44" name="Shape 44"/>
          <p:cNvSpPr/>
          <p:nvPr/>
        </p:nvSpPr>
        <p:spPr>
          <a:xfrm>
            <a:off x="10350500" y="8940800"/>
            <a:ext cx="863600" cy="635000"/>
          </a:xfrm>
          <a:prstGeom prst="rect">
            <a:avLst/>
          </a:prstGeom>
          <a:solidFill>
            <a:srgbClr val="FFFFFF"/>
          </a:solidFill>
          <a:ln w="12700">
            <a:round/>
          </a:ln>
        </p:spPr>
        <p:txBody>
          <a:bodyPr lIns="0" tIns="0" rIns="0" bIns="0" anchor="ctr"/>
          <a:lstStyle/>
          <a:p>
            <a:pPr lvl="0" marL="57799" marR="57799" algn="l" defTabSz="1295400">
              <a:defRPr sz="3400"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defRPr>
            </a:pPr>
          </a:p>
        </p:txBody>
      </p:sp>
      <p:pic>
        <p:nvPicPr>
          <p:cNvPr id="45" name="NNSAlogo041001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30200" y="9022080"/>
            <a:ext cx="1295400" cy="474134"/>
          </a:xfrm>
          <a:prstGeom prst="rect">
            <a:avLst/>
          </a:prstGeom>
          <a:ln w="12700">
            <a:miter lim="400000"/>
          </a:ln>
        </p:spPr>
      </p:pic>
      <p:sp>
        <p:nvSpPr>
          <p:cNvPr id="46" name="Shape 4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uFillTx/>
              </a:defRPr>
            </a:pPr>
            <a:r>
              <a:rPr b="1" sz="3800">
                <a:uFill>
                  <a:solidFill/>
                </a:uFill>
              </a:rPr>
              <a:t>Title Text</a:t>
            </a:r>
          </a:p>
        </p:txBody>
      </p:sp>
      <p:sp>
        <p:nvSpPr>
          <p:cNvPr id="47" name="Shape 4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725487" indent="-228600">
              <a:buChar char="–"/>
              <a:defRPr sz="3000"/>
            </a:lvl2pPr>
            <a:lvl3pPr marL="1125537" indent="-171450">
              <a:spcBef>
                <a:spcPts val="600"/>
              </a:spcBef>
              <a:defRPr sz="2800"/>
            </a:lvl3pPr>
            <a:lvl4pPr marL="1582737" indent="-171450">
              <a:spcBef>
                <a:spcPts val="500"/>
              </a:spcBef>
              <a:buChar char="–"/>
              <a:defRPr sz="2400"/>
            </a:lvl4pPr>
            <a:lvl5pPr marL="1982787" indent="-114300">
              <a:spcBef>
                <a:spcPts val="500"/>
              </a:spcBef>
              <a:defRPr sz="2400"/>
            </a:lvl5pPr>
          </a:lstStyle>
          <a:p>
            <a:pPr lvl="0">
              <a:defRPr b="0" sz="1800">
                <a:uFillTx/>
              </a:defRPr>
            </a:pPr>
            <a:r>
              <a:rPr b="1" sz="3400">
                <a:uFill>
                  <a:solidFill/>
                </a:uFill>
              </a:rPr>
              <a:t>Body Level One</a:t>
            </a:r>
            <a:endParaRPr b="1" sz="3400">
              <a:uFill>
                <a:solidFill/>
              </a:uFill>
            </a:endParaRPr>
          </a:p>
          <a:p>
            <a:pPr lvl="1">
              <a:defRPr b="0" sz="1800">
                <a:uFillTx/>
              </a:defRPr>
            </a:pPr>
            <a:r>
              <a:rPr b="1" sz="3000">
                <a:uFill>
                  <a:solidFill/>
                </a:uFill>
              </a:rPr>
              <a:t>Body Level Two</a:t>
            </a:r>
            <a:endParaRPr b="1" sz="3000">
              <a:uFill>
                <a:solidFill/>
              </a:uFill>
            </a:endParaRPr>
          </a:p>
          <a:p>
            <a:pPr lvl="2">
              <a:defRPr b="0" sz="1800">
                <a:uFillTx/>
              </a:defRPr>
            </a:pPr>
            <a:r>
              <a:rPr b="1" sz="2800">
                <a:uFill>
                  <a:solidFill/>
                </a:uFill>
              </a:rPr>
              <a:t>Body Level Three</a:t>
            </a:r>
            <a:endParaRPr b="1" sz="2800">
              <a:uFill>
                <a:solidFill/>
              </a:uFill>
            </a:endParaRPr>
          </a:p>
          <a:p>
            <a:pPr lvl="3">
              <a:defRPr b="0" sz="1800">
                <a:uFillTx/>
              </a:defRPr>
            </a:pPr>
            <a:r>
              <a:rPr b="1" sz="2400">
                <a:uFill>
                  <a:solidFill/>
                </a:uFill>
              </a:rPr>
              <a:t>Body Level Four</a:t>
            </a:r>
            <a:endParaRPr b="1" sz="2400">
              <a:uFill>
                <a:solidFill/>
              </a:uFill>
            </a:endParaRPr>
          </a:p>
          <a:p>
            <a:pPr lvl="4">
              <a:defRPr b="0" sz="1800">
                <a:uFillTx/>
              </a:defRPr>
            </a:pPr>
            <a:r>
              <a:rPr b="1" sz="2400">
                <a:uFill>
                  <a:solidFill/>
                </a:u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- Top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CLFtempBlu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0" name="Shape 50"/>
          <p:cNvSpPr/>
          <p:nvPr/>
        </p:nvSpPr>
        <p:spPr>
          <a:xfrm>
            <a:off x="10350500" y="8940800"/>
            <a:ext cx="863600" cy="635000"/>
          </a:xfrm>
          <a:prstGeom prst="rect">
            <a:avLst/>
          </a:prstGeom>
          <a:solidFill>
            <a:srgbClr val="FFFFFF"/>
          </a:solidFill>
          <a:ln w="12700">
            <a:round/>
          </a:ln>
        </p:spPr>
        <p:txBody>
          <a:bodyPr lIns="0" tIns="0" rIns="0" bIns="0" anchor="ctr"/>
          <a:lstStyle/>
          <a:p>
            <a:pPr lvl="0" marL="57799" marR="57799" algn="l" defTabSz="1295400">
              <a:defRPr sz="3400"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defRPr>
            </a:pPr>
          </a:p>
        </p:txBody>
      </p:sp>
      <p:pic>
        <p:nvPicPr>
          <p:cNvPr id="51" name="NNSAlogo041001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30200" y="9022080"/>
            <a:ext cx="1295400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Shape 5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uFillTx/>
              </a:defRPr>
            </a:pPr>
            <a:r>
              <a:rPr b="1" sz="3800">
                <a:uFill>
                  <a:solidFill/>
                </a:u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marR="0" defTabSz="584200">
              <a:defRPr b="0" sz="8000">
                <a:uFillTx/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2" name="Shape 12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marR="0" indent="0" algn="ctr" defTabSz="584200">
              <a:spcBef>
                <a:spcPts val="0"/>
              </a:spcBef>
              <a:buSzTx/>
              <a:buNone/>
              <a:defRPr b="0" sz="3200"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>
              <a:spcBef>
                <a:spcPts val="0"/>
              </a:spcBef>
              <a:buSzTx/>
              <a:buNone/>
              <a:defRPr b="0" sz="3200"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>
              <a:spcBef>
                <a:spcPts val="0"/>
              </a:spcBef>
              <a:buSzTx/>
              <a:buNone/>
              <a:defRPr b="0" sz="3200"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>
              <a:spcBef>
                <a:spcPts val="0"/>
              </a:spcBef>
              <a:buSzTx/>
              <a:buNone/>
              <a:defRPr b="0" sz="3200"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>
              <a:spcBef>
                <a:spcPts val="0"/>
              </a:spcBef>
              <a:buSzTx/>
              <a:buNone/>
              <a:defRPr b="0" sz="3200">
                <a:uFillTx/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 anchor="ctr">
            <a:normAutofit fontScale="100000" lnSpcReduction="0"/>
          </a:bodyPr>
          <a:lstStyle>
            <a:lvl1pPr marL="0" marR="0" defTabSz="584200">
              <a:defRPr b="0" sz="8000">
                <a:uFillTx/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marR="0" defTabSz="584200">
              <a:defRPr b="0" sz="6000">
                <a:uFillTx/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7" name="Shape 17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marR="0" indent="0" algn="ctr" defTabSz="584200">
              <a:spcBef>
                <a:spcPts val="0"/>
              </a:spcBef>
              <a:buSzTx/>
              <a:buNone/>
              <a:defRPr b="0" sz="3200"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>
              <a:spcBef>
                <a:spcPts val="0"/>
              </a:spcBef>
              <a:buSzTx/>
              <a:buNone/>
              <a:defRPr b="0" sz="3200"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>
              <a:spcBef>
                <a:spcPts val="0"/>
              </a:spcBef>
              <a:buSzTx/>
              <a:buNone/>
              <a:defRPr b="0" sz="3200"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>
              <a:spcBef>
                <a:spcPts val="0"/>
              </a:spcBef>
              <a:buSzTx/>
              <a:buNone/>
              <a:defRPr b="0" sz="3200"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>
              <a:spcBef>
                <a:spcPts val="0"/>
              </a:spcBef>
              <a:buSzTx/>
              <a:buNone/>
              <a:defRPr b="0" sz="3200">
                <a:uFillTx/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anchor="ctr">
            <a:normAutofit fontScale="100000" lnSpcReduction="0"/>
          </a:bodyPr>
          <a:lstStyle>
            <a:lvl1pPr marL="0" marR="0" defTabSz="584200">
              <a:defRPr b="0" sz="8000">
                <a:uFillTx/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anchor="ctr">
            <a:normAutofit fontScale="100000" lnSpcReduction="0"/>
          </a:bodyPr>
          <a:lstStyle>
            <a:lvl1pPr marL="0" marR="0" defTabSz="584200">
              <a:defRPr b="0" sz="8000">
                <a:uFillTx/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 anchor="ctr">
            <a:normAutofit fontScale="100000" lnSpcReduction="0"/>
          </a:bodyPr>
          <a:lstStyle>
            <a:lvl1pPr marL="444500" marR="0" indent="-444500" defTabSz="584200">
              <a:spcBef>
                <a:spcPts val="4200"/>
              </a:spcBef>
              <a:buSzPct val="75000"/>
              <a:defRPr b="0" sz="3600"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889000" marR="0" indent="-444500" defTabSz="584200">
              <a:spcBef>
                <a:spcPts val="4200"/>
              </a:spcBef>
              <a:buSzPct val="75000"/>
              <a:defRPr b="0" sz="3600"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1333500" marR="0" indent="-444500" defTabSz="584200">
              <a:spcBef>
                <a:spcPts val="4200"/>
              </a:spcBef>
              <a:buSzPct val="75000"/>
              <a:defRPr b="0" sz="3600"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1778000" marR="0" indent="-444500" defTabSz="584200">
              <a:spcBef>
                <a:spcPts val="4200"/>
              </a:spcBef>
              <a:buSzPct val="75000"/>
              <a:defRPr b="0" sz="3600"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2222500" marR="0" indent="-444500" defTabSz="584200">
              <a:spcBef>
                <a:spcPts val="4200"/>
              </a:spcBef>
              <a:buSzPct val="75000"/>
              <a:defRPr b="0" sz="3600">
                <a:uFillTx/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anchor="ctr">
            <a:normAutofit fontScale="100000" lnSpcReduction="0"/>
          </a:bodyPr>
          <a:lstStyle>
            <a:lvl1pPr marL="0" marR="0" defTabSz="584200">
              <a:defRPr b="0" sz="8000">
                <a:uFillTx/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5" name="Shape 25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 anchor="ctr">
            <a:normAutofit fontScale="100000" lnSpcReduction="0"/>
          </a:bodyPr>
          <a:lstStyle>
            <a:lvl1pPr marL="342900" marR="0" indent="-342900" defTabSz="584200">
              <a:spcBef>
                <a:spcPts val="3200"/>
              </a:spcBef>
              <a:buSzPct val="75000"/>
              <a:defRPr b="0" sz="2800"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685800" marR="0" indent="-342900" defTabSz="584200">
              <a:spcBef>
                <a:spcPts val="3200"/>
              </a:spcBef>
              <a:buSzPct val="75000"/>
              <a:defRPr b="0" sz="2800"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1028700" marR="0" indent="-342900" defTabSz="584200">
              <a:spcBef>
                <a:spcPts val="3200"/>
              </a:spcBef>
              <a:buSzPct val="75000"/>
              <a:defRPr b="0" sz="2800"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1371600" marR="0" indent="-342900" defTabSz="584200">
              <a:spcBef>
                <a:spcPts val="3200"/>
              </a:spcBef>
              <a:buSzPct val="75000"/>
              <a:defRPr b="0" sz="2800"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1714500" marR="0" indent="-342900" defTabSz="584200">
              <a:spcBef>
                <a:spcPts val="3200"/>
              </a:spcBef>
              <a:buSzPct val="75000"/>
              <a:defRPr b="0" sz="2800">
                <a:uFillTx/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 anchor="ctr">
            <a:normAutofit fontScale="100000" lnSpcReduction="0"/>
          </a:bodyPr>
          <a:lstStyle>
            <a:lvl1pPr marL="444500" marR="0" indent="-444500" defTabSz="584200">
              <a:spcBef>
                <a:spcPts val="4200"/>
              </a:spcBef>
              <a:buSzPct val="75000"/>
              <a:defRPr b="0" sz="3600"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889000" marR="0" indent="-444500" defTabSz="584200">
              <a:spcBef>
                <a:spcPts val="4200"/>
              </a:spcBef>
              <a:buSzPct val="75000"/>
              <a:defRPr b="0" sz="3600"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1333500" marR="0" indent="-444500" defTabSz="584200">
              <a:spcBef>
                <a:spcPts val="4200"/>
              </a:spcBef>
              <a:buSzPct val="75000"/>
              <a:defRPr b="0" sz="3600"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1778000" marR="0" indent="-444500" defTabSz="584200">
              <a:spcBef>
                <a:spcPts val="4200"/>
              </a:spcBef>
              <a:buSzPct val="75000"/>
              <a:defRPr b="0" sz="3600"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2222500" marR="0" indent="-444500" defTabSz="584200">
              <a:spcBef>
                <a:spcPts val="4200"/>
              </a:spcBef>
              <a:buSzPct val="75000"/>
              <a:defRPr b="0" sz="3600">
                <a:uFillTx/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Relationship Id="rId16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5.xml"/><Relationship Id="rId19" Type="http://schemas.openxmlformats.org/officeDocument/2006/relationships/slideLayout" Target="../slideLayouts/slideLayout1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LFtempBlu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/>
          <p:nvPr/>
        </p:nvSpPr>
        <p:spPr>
          <a:xfrm>
            <a:off x="10350500" y="8940800"/>
            <a:ext cx="863600" cy="635000"/>
          </a:xfrm>
          <a:prstGeom prst="rect">
            <a:avLst/>
          </a:prstGeom>
          <a:solidFill>
            <a:srgbClr val="FFFFFF"/>
          </a:solidFill>
          <a:ln w="12700">
            <a:round/>
          </a:ln>
        </p:spPr>
        <p:txBody>
          <a:bodyPr lIns="0" tIns="0" rIns="0" bIns="0" anchor="ctr"/>
          <a:lstStyle/>
          <a:p>
            <a:pPr lvl="0" marL="57799" marR="57799" algn="l" defTabSz="1295400">
              <a:defRPr sz="3400"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defRPr>
            </a:pPr>
          </a:p>
        </p:txBody>
      </p:sp>
      <p:pic>
        <p:nvPicPr>
          <p:cNvPr id="4" name="NNSAlogo041001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30200" y="9022080"/>
            <a:ext cx="1295400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5"/>
          <p:cNvSpPr/>
          <p:nvPr>
            <p:ph type="title"/>
          </p:nvPr>
        </p:nvSpPr>
        <p:spPr>
          <a:xfrm>
            <a:off x="977900" y="139700"/>
            <a:ext cx="11049000" cy="102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lvl="0">
              <a:defRPr b="0" sz="1800">
                <a:uFillTx/>
              </a:defRPr>
            </a:pPr>
            <a:r>
              <a:rPr b="1" sz="3800">
                <a:uFill>
                  <a:solidFill/>
                </a:uFill>
              </a:rPr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203200" y="1270000"/>
            <a:ext cx="12611100" cy="8280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2pPr marL="725487" indent="-228600">
              <a:buChar char="–"/>
              <a:defRPr sz="3000"/>
            </a:lvl2pPr>
            <a:lvl3pPr marL="1125537" indent="-171450">
              <a:spcBef>
                <a:spcPts val="600"/>
              </a:spcBef>
              <a:defRPr sz="2800"/>
            </a:lvl3pPr>
            <a:lvl4pPr marL="1582737" indent="-171450">
              <a:spcBef>
                <a:spcPts val="500"/>
              </a:spcBef>
              <a:buChar char="–"/>
              <a:defRPr sz="2400"/>
            </a:lvl4pPr>
            <a:lvl5pPr marL="1982787" indent="-114300">
              <a:spcBef>
                <a:spcPts val="500"/>
              </a:spcBef>
              <a:defRPr sz="2400"/>
            </a:lvl5pPr>
          </a:lstStyle>
          <a:p>
            <a:pPr lvl="0">
              <a:defRPr b="0" sz="1800">
                <a:uFillTx/>
              </a:defRPr>
            </a:pPr>
            <a:r>
              <a:rPr b="1" sz="3400">
                <a:uFill>
                  <a:solidFill/>
                </a:uFill>
              </a:rPr>
              <a:t>Body Level One</a:t>
            </a:r>
            <a:endParaRPr b="1" sz="3400">
              <a:uFill>
                <a:solidFill/>
              </a:uFill>
            </a:endParaRPr>
          </a:p>
          <a:p>
            <a:pPr lvl="1">
              <a:defRPr b="0" sz="1800">
                <a:uFillTx/>
              </a:defRPr>
            </a:pPr>
            <a:r>
              <a:rPr b="1" sz="3000">
                <a:uFill>
                  <a:solidFill/>
                </a:uFill>
              </a:rPr>
              <a:t>Body Level Two</a:t>
            </a:r>
            <a:endParaRPr b="1" sz="3000">
              <a:uFill>
                <a:solidFill/>
              </a:uFill>
            </a:endParaRPr>
          </a:p>
          <a:p>
            <a:pPr lvl="2">
              <a:defRPr b="0" sz="1800">
                <a:uFillTx/>
              </a:defRPr>
            </a:pPr>
            <a:r>
              <a:rPr b="1" sz="2800">
                <a:uFill>
                  <a:solidFill/>
                </a:uFill>
              </a:rPr>
              <a:t>Body Level Three</a:t>
            </a:r>
            <a:endParaRPr b="1" sz="2800">
              <a:uFill>
                <a:solidFill/>
              </a:uFill>
            </a:endParaRPr>
          </a:p>
          <a:p>
            <a:pPr lvl="3">
              <a:defRPr b="0" sz="1800">
                <a:uFillTx/>
              </a:defRPr>
            </a:pPr>
            <a:r>
              <a:rPr b="1" sz="2400">
                <a:uFill>
                  <a:solidFill/>
                </a:uFill>
              </a:rPr>
              <a:t>Body Level Four</a:t>
            </a:r>
            <a:endParaRPr b="1" sz="2400">
              <a:uFill>
                <a:solidFill/>
              </a:uFill>
            </a:endParaRPr>
          </a:p>
          <a:p>
            <a:pPr lvl="4">
              <a:defRPr b="0" sz="1800">
                <a:uFillTx/>
              </a:defRPr>
            </a:pPr>
            <a:r>
              <a:rPr b="1" sz="2400">
                <a:uFill>
                  <a:solidFill/>
                </a:uFill>
              </a:rP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  <p:sldLayoutId id="2147483661" r:id="rId16"/>
    <p:sldLayoutId id="2147483662" r:id="rId17"/>
    <p:sldLayoutId id="2147483663" r:id="rId18"/>
    <p:sldLayoutId id="2147483664" r:id="rId19"/>
  </p:sldLayoutIdLst>
  <p:transition spd="med" advClick="1"/>
  <p:txStyles>
    <p:titleStyle>
      <a:lvl1pPr marL="56443" marR="56443" algn="ctr" defTabSz="1295400">
        <a:defRPr b="1" sz="3800">
          <a:uFill>
            <a:solidFill/>
          </a:uFill>
          <a:latin typeface="Arial"/>
          <a:ea typeface="Arial"/>
          <a:cs typeface="Arial"/>
          <a:sym typeface="Arial"/>
        </a:defRPr>
      </a:lvl1pPr>
      <a:lvl2pPr marL="56443" marR="56443" indent="228600" algn="ctr" defTabSz="1295400">
        <a:defRPr b="1" sz="3800">
          <a:uFill>
            <a:solidFill/>
          </a:uFill>
          <a:latin typeface="Arial"/>
          <a:ea typeface="Arial"/>
          <a:cs typeface="Arial"/>
          <a:sym typeface="Arial"/>
        </a:defRPr>
      </a:lvl2pPr>
      <a:lvl3pPr marL="56443" marR="56443" indent="457200" algn="ctr" defTabSz="1295400">
        <a:defRPr b="1" sz="3800">
          <a:uFill>
            <a:solidFill/>
          </a:uFill>
          <a:latin typeface="Arial"/>
          <a:ea typeface="Arial"/>
          <a:cs typeface="Arial"/>
          <a:sym typeface="Arial"/>
        </a:defRPr>
      </a:lvl3pPr>
      <a:lvl4pPr marL="56443" marR="56443" indent="685800" algn="ctr" defTabSz="1295400">
        <a:defRPr b="1" sz="3800">
          <a:uFill>
            <a:solidFill/>
          </a:uFill>
          <a:latin typeface="Arial"/>
          <a:ea typeface="Arial"/>
          <a:cs typeface="Arial"/>
          <a:sym typeface="Arial"/>
        </a:defRPr>
      </a:lvl4pPr>
      <a:lvl5pPr marL="56443" marR="56443" indent="914400" algn="ctr" defTabSz="1295400">
        <a:defRPr b="1" sz="3800">
          <a:uFill>
            <a:solidFill/>
          </a:uFill>
          <a:latin typeface="Arial"/>
          <a:ea typeface="Arial"/>
          <a:cs typeface="Arial"/>
          <a:sym typeface="Arial"/>
        </a:defRPr>
      </a:lvl5pPr>
      <a:lvl6pPr marL="56443" marR="56443" indent="1143000" algn="ctr" defTabSz="1295400">
        <a:defRPr b="1" sz="3800">
          <a:uFill>
            <a:solidFill/>
          </a:uFill>
          <a:latin typeface="Arial"/>
          <a:ea typeface="Arial"/>
          <a:cs typeface="Arial"/>
          <a:sym typeface="Arial"/>
        </a:defRPr>
      </a:lvl6pPr>
      <a:lvl7pPr marL="56443" marR="56443" indent="1371600" algn="ctr" defTabSz="1295400">
        <a:defRPr b="1" sz="3800">
          <a:uFill>
            <a:solidFill/>
          </a:uFill>
          <a:latin typeface="Arial"/>
          <a:ea typeface="Arial"/>
          <a:cs typeface="Arial"/>
          <a:sym typeface="Arial"/>
        </a:defRPr>
      </a:lvl7pPr>
      <a:lvl8pPr marL="56443" marR="56443" indent="1600199" algn="ctr" defTabSz="1295400">
        <a:defRPr b="1" sz="3800">
          <a:uFill>
            <a:solidFill/>
          </a:uFill>
          <a:latin typeface="Arial"/>
          <a:ea typeface="Arial"/>
          <a:cs typeface="Arial"/>
          <a:sym typeface="Arial"/>
        </a:defRPr>
      </a:lvl8pPr>
      <a:lvl9pPr marL="56443" marR="56443" indent="1828800" algn="ctr" defTabSz="1295400">
        <a:defRPr b="1" sz="3800">
          <a:uFill>
            <a:solidFill/>
          </a:uFill>
          <a:latin typeface="Arial"/>
          <a:ea typeface="Arial"/>
          <a:cs typeface="Arial"/>
          <a:sym typeface="Arial"/>
        </a:defRPr>
      </a:lvl9pPr>
    </p:titleStyle>
    <p:bodyStyle>
      <a:lvl1pPr marL="382586" marR="56443" indent="-171450" defTabSz="1295400">
        <a:spcBef>
          <a:spcPts val="700"/>
        </a:spcBef>
        <a:buSzPct val="100000"/>
        <a:buChar char="•"/>
        <a:defRPr b="1" sz="3400">
          <a:uFill>
            <a:solidFill/>
          </a:uFill>
          <a:latin typeface="Arial"/>
          <a:ea typeface="Arial"/>
          <a:cs typeface="Arial"/>
          <a:sym typeface="Arial"/>
        </a:defRPr>
      </a:lvl1pPr>
      <a:lvl2pPr marL="755967" marR="56443" indent="-259080" defTabSz="1295400">
        <a:spcBef>
          <a:spcPts val="700"/>
        </a:spcBef>
        <a:buSzPct val="100000"/>
        <a:buChar char="•"/>
        <a:defRPr b="1" sz="3400">
          <a:uFill>
            <a:solidFill/>
          </a:uFill>
          <a:latin typeface="Arial"/>
          <a:ea typeface="Arial"/>
          <a:cs typeface="Arial"/>
          <a:sym typeface="Arial"/>
        </a:defRPr>
      </a:lvl2pPr>
      <a:lvl3pPr marL="1162276" marR="56443" indent="-208189" defTabSz="1295400">
        <a:spcBef>
          <a:spcPts val="700"/>
        </a:spcBef>
        <a:buSzPct val="100000"/>
        <a:buChar char="•"/>
        <a:defRPr b="1" sz="3400">
          <a:uFill>
            <a:solidFill/>
          </a:uFill>
          <a:latin typeface="Arial"/>
          <a:ea typeface="Arial"/>
          <a:cs typeface="Arial"/>
          <a:sym typeface="Arial"/>
        </a:defRPr>
      </a:lvl3pPr>
      <a:lvl4pPr marL="1654175" marR="56443" indent="-242887" defTabSz="1295400">
        <a:spcBef>
          <a:spcPts val="700"/>
        </a:spcBef>
        <a:buSzPct val="100000"/>
        <a:buChar char="•"/>
        <a:defRPr b="1" sz="3400">
          <a:uFill>
            <a:solidFill/>
          </a:uFill>
          <a:latin typeface="Arial"/>
          <a:ea typeface="Arial"/>
          <a:cs typeface="Arial"/>
          <a:sym typeface="Arial"/>
        </a:defRPr>
      </a:lvl4pPr>
      <a:lvl5pPr marL="2030412" marR="56443" indent="-161925" defTabSz="1295400">
        <a:spcBef>
          <a:spcPts val="700"/>
        </a:spcBef>
        <a:buSzPct val="100000"/>
        <a:buChar char="•"/>
        <a:defRPr b="1" sz="3400">
          <a:uFill>
            <a:solidFill/>
          </a:uFill>
          <a:latin typeface="Arial"/>
          <a:ea typeface="Arial"/>
          <a:cs typeface="Arial"/>
          <a:sym typeface="Arial"/>
        </a:defRPr>
      </a:lvl5pPr>
      <a:lvl6pPr marL="2030412" marR="56443" indent="-161925" defTabSz="1295400">
        <a:spcBef>
          <a:spcPts val="700"/>
        </a:spcBef>
        <a:buSzPct val="100000"/>
        <a:buChar char="•"/>
        <a:defRPr b="1" sz="3400">
          <a:uFill>
            <a:solidFill/>
          </a:uFill>
          <a:latin typeface="Arial"/>
          <a:ea typeface="Arial"/>
          <a:cs typeface="Arial"/>
          <a:sym typeface="Arial"/>
        </a:defRPr>
      </a:lvl6pPr>
      <a:lvl7pPr marL="2030412" marR="56443" indent="-161925" defTabSz="1295400">
        <a:spcBef>
          <a:spcPts val="700"/>
        </a:spcBef>
        <a:buSzPct val="100000"/>
        <a:buChar char="•"/>
        <a:defRPr b="1" sz="3400">
          <a:uFill>
            <a:solidFill/>
          </a:uFill>
          <a:latin typeface="Arial"/>
          <a:ea typeface="Arial"/>
          <a:cs typeface="Arial"/>
          <a:sym typeface="Arial"/>
        </a:defRPr>
      </a:lvl7pPr>
      <a:lvl8pPr marL="2030412" marR="56443" indent="-161925" defTabSz="1295400">
        <a:spcBef>
          <a:spcPts val="700"/>
        </a:spcBef>
        <a:buSzPct val="100000"/>
        <a:buChar char="•"/>
        <a:defRPr b="1" sz="3400">
          <a:uFill>
            <a:solidFill/>
          </a:uFill>
          <a:latin typeface="Arial"/>
          <a:ea typeface="Arial"/>
          <a:cs typeface="Arial"/>
          <a:sym typeface="Arial"/>
        </a:defRPr>
      </a:lvl8pPr>
      <a:lvl9pPr marL="2030412" marR="56443" indent="-161925" defTabSz="1295400">
        <a:spcBef>
          <a:spcPts val="700"/>
        </a:spcBef>
        <a:buSzPct val="100000"/>
        <a:buChar char="•"/>
        <a:defRPr b="1" sz="3400">
          <a:uFill>
            <a:solidFill/>
          </a:uFill>
          <a:latin typeface="Arial"/>
          <a:ea typeface="Arial"/>
          <a:cs typeface="Arial"/>
          <a:sym typeface="Arial"/>
        </a:defRPr>
      </a:lvl9pPr>
    </p:bodyStyle>
    <p:otherStyle>
      <a:lvl1pPr algn="ctr" defTabSz="647700">
        <a:defRPr sz="34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Times Roman"/>
        </a:defRPr>
      </a:lvl1pPr>
      <a:lvl2pPr indent="228600" algn="ctr" defTabSz="647700">
        <a:defRPr sz="34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Times Roman"/>
        </a:defRPr>
      </a:lvl2pPr>
      <a:lvl3pPr indent="457200" algn="ctr" defTabSz="647700">
        <a:defRPr sz="34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Times Roman"/>
        </a:defRPr>
      </a:lvl3pPr>
      <a:lvl4pPr indent="685800" algn="ctr" defTabSz="647700">
        <a:defRPr sz="34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Times Roman"/>
        </a:defRPr>
      </a:lvl4pPr>
      <a:lvl5pPr indent="914400" algn="ctr" defTabSz="647700">
        <a:defRPr sz="34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Times Roman"/>
        </a:defRPr>
      </a:lvl5pPr>
      <a:lvl6pPr indent="1143000" algn="ctr" defTabSz="647700">
        <a:defRPr sz="34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Times Roman"/>
        </a:defRPr>
      </a:lvl6pPr>
      <a:lvl7pPr indent="1371600" algn="ctr" defTabSz="647700">
        <a:defRPr sz="34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Times Roman"/>
        </a:defRPr>
      </a:lvl7pPr>
      <a:lvl8pPr indent="1600200" algn="ctr" defTabSz="647700">
        <a:defRPr sz="34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Times Roman"/>
        </a:defRPr>
      </a:lvl8pPr>
      <a:lvl9pPr indent="1828800" algn="ctr" defTabSz="647700">
        <a:defRPr sz="34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Times Roman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Relationship Id="rId4" Type="http://schemas.openxmlformats.org/officeDocument/2006/relationships/image" Target="../media/image2.jpe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png"/><Relationship Id="rId14" Type="http://schemas.openxmlformats.org/officeDocument/2006/relationships/image" Target="../media/image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Relationship Id="rId20" Type="http://schemas.openxmlformats.org/officeDocument/2006/relationships/image" Target="../media/image19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4" Type="http://schemas.openxmlformats.org/officeDocument/2006/relationships/image" Target="../media/image20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chart" Target="../charts/chart1.xml"/><Relationship Id="rId5" Type="http://schemas.openxmlformats.org/officeDocument/2006/relationships/image" Target="../media/image21.png"/><Relationship Id="rId6" Type="http://schemas.openxmlformats.org/officeDocument/2006/relationships/image" Target="../media/image22.png"/><Relationship Id="rId7" Type="http://schemas.openxmlformats.org/officeDocument/2006/relationships/image" Target="../media/image23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xfrm>
            <a:off x="977900" y="800100"/>
            <a:ext cx="11049000" cy="2006600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uFillTx/>
              </a:defRPr>
            </a:pPr>
            <a:r>
              <a:rPr b="1" sz="4400">
                <a:uFill>
                  <a:solidFill/>
                </a:uFill>
              </a:rPr>
              <a:t>Structural Simulation Toolkit / Gem5 Integration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xfrm>
            <a:off x="1737742" y="6251029"/>
            <a:ext cx="9542017" cy="2477493"/>
          </a:xfrm>
          <a:prstGeom prst="rect">
            <a:avLst/>
          </a:prstGeom>
        </p:spPr>
        <p:txBody>
          <a:bodyPr/>
          <a:lstStyle>
            <a:lvl1pPr>
              <a:defRPr sz="2300"/>
            </a:lvl1pPr>
          </a:lstStyle>
          <a:p>
            <a:pPr lvl="0">
              <a:defRPr b="0" sz="1800">
                <a:uFillTx/>
              </a:defRPr>
            </a:pPr>
            <a:r>
              <a:rPr b="1" sz="2300">
                <a:uFill>
                  <a:solidFill/>
                </a:uFill>
              </a:rPr>
              <a:t>ARM Research, Sandia National Labs</a:t>
            </a:r>
          </a:p>
        </p:txBody>
      </p:sp>
      <p:pic>
        <p:nvPicPr>
          <p:cNvPr id="58" name="pasted-image.t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6695" y="2768701"/>
            <a:ext cx="5628879" cy="2602311"/>
          </a:xfrm>
          <a:prstGeom prst="rect">
            <a:avLst/>
          </a:prstGeom>
          <a:ln w="12700">
            <a:round/>
          </a:ln>
        </p:spPr>
      </p:pic>
      <p:pic>
        <p:nvPicPr>
          <p:cNvPr id="59" name="dropped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323878" y="2723073"/>
            <a:ext cx="2693567" cy="2693567"/>
          </a:xfrm>
          <a:prstGeom prst="rect">
            <a:avLst/>
          </a:prstGeom>
          <a:ln w="12700">
            <a:round/>
          </a:ln>
        </p:spPr>
      </p:pic>
      <p:sp>
        <p:nvSpPr>
          <p:cNvPr id="60" name="Shape 60"/>
          <p:cNvSpPr/>
          <p:nvPr/>
        </p:nvSpPr>
        <p:spPr>
          <a:xfrm>
            <a:off x="6649330" y="2470149"/>
            <a:ext cx="1382540" cy="270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7100"/>
            </a:lvl1pPr>
          </a:lstStyle>
          <a:p>
            <a:pPr lvl="0">
              <a:defRPr b="0" sz="1800"/>
            </a:pPr>
            <a:r>
              <a:rPr b="1" sz="17100"/>
              <a:t>+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CLFtempBlue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Shape 63"/>
          <p:cNvSpPr/>
          <p:nvPr/>
        </p:nvSpPr>
        <p:spPr>
          <a:xfrm>
            <a:off x="10350500" y="8940800"/>
            <a:ext cx="863600" cy="635000"/>
          </a:xfrm>
          <a:prstGeom prst="rect">
            <a:avLst/>
          </a:prstGeom>
          <a:solidFill>
            <a:srgbClr val="FFFFFF"/>
          </a:solidFill>
          <a:ln w="12700">
            <a:round/>
          </a:ln>
        </p:spPr>
        <p:txBody>
          <a:bodyPr lIns="0" tIns="0" rIns="0" bIns="0" anchor="ctr"/>
          <a:lstStyle/>
          <a:p>
            <a:pPr lvl="0" marL="57799" marR="57799" algn="l" defTabSz="1295400">
              <a:defRPr sz="3400"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defRPr>
            </a:pPr>
          </a:p>
        </p:txBody>
      </p:sp>
      <p:pic>
        <p:nvPicPr>
          <p:cNvPr id="64" name="NNSAlogo041001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30200" y="9022080"/>
            <a:ext cx="1295400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65" name="Shape 65"/>
          <p:cNvSpPr/>
          <p:nvPr>
            <p:ph type="title"/>
          </p:nvPr>
        </p:nvSpPr>
        <p:spPr>
          <a:xfrm>
            <a:off x="977900" y="139700"/>
            <a:ext cx="11049000" cy="723900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uFillTx/>
              </a:defRPr>
            </a:pPr>
            <a:r>
              <a:rPr b="1" sz="3800">
                <a:uFill>
                  <a:solidFill/>
                </a:uFill>
              </a:rPr>
              <a:t>View of the Simulation Problem</a:t>
            </a:r>
          </a:p>
        </p:txBody>
      </p:sp>
      <p:grpSp>
        <p:nvGrpSpPr>
          <p:cNvPr id="74" name="Group 74"/>
          <p:cNvGrpSpPr/>
          <p:nvPr/>
        </p:nvGrpSpPr>
        <p:grpSpPr>
          <a:xfrm>
            <a:off x="0" y="3263900"/>
            <a:ext cx="13051911" cy="2123214"/>
            <a:chOff x="0" y="0"/>
            <a:chExt cx="13051910" cy="2123213"/>
          </a:xfrm>
        </p:grpSpPr>
        <p:sp>
          <p:nvSpPr>
            <p:cNvPr id="66" name="Shape 66"/>
            <p:cNvSpPr/>
            <p:nvPr/>
          </p:nvSpPr>
          <p:spPr>
            <a:xfrm>
              <a:off x="2463877" y="558800"/>
              <a:ext cx="3060478" cy="1348514"/>
            </a:xfrm>
            <a:prstGeom prst="rect">
              <a:avLst/>
            </a:prstGeom>
            <a:solidFill>
              <a:srgbClr val="00F900">
                <a:alpha val="33000"/>
              </a:srgb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Application writers</a:t>
              </a:r>
              <a:endPara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endParaRPr>
            </a:p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purchasers</a:t>
              </a:r>
              <a:endPara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endParaRPr>
            </a:p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designers</a:t>
              </a:r>
            </a:p>
          </p:txBody>
        </p:sp>
        <p:sp>
          <p:nvSpPr>
            <p:cNvPr id="67" name="Shape 67"/>
            <p:cNvSpPr/>
            <p:nvPr/>
          </p:nvSpPr>
          <p:spPr>
            <a:xfrm>
              <a:off x="6222311" y="330200"/>
              <a:ext cx="3432238" cy="1793014"/>
            </a:xfrm>
            <a:prstGeom prst="rect">
              <a:avLst/>
            </a:prstGeom>
            <a:solidFill>
              <a:srgbClr val="00F900">
                <a:alpha val="33000"/>
              </a:srgb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system procurement</a:t>
              </a:r>
              <a:endPara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endParaRPr>
            </a:p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algorithm co-design</a:t>
              </a:r>
              <a:endPara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endParaRPr>
            </a:p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architecture research</a:t>
              </a:r>
              <a:endPara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endParaRPr>
            </a:p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language research</a:t>
              </a:r>
            </a:p>
          </p:txBody>
        </p:sp>
        <p:sp>
          <p:nvSpPr>
            <p:cNvPr id="68" name="Shape 68"/>
            <p:cNvSpPr/>
            <p:nvPr/>
          </p:nvSpPr>
          <p:spPr>
            <a:xfrm>
              <a:off x="0" y="0"/>
              <a:ext cx="4234117" cy="5459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marR="58702" algn="l" defTabSz="914400">
                <a:spcBef>
                  <a:spcPts val="600"/>
                </a:spcBef>
                <a:defRPr b="1" sz="31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b="0" sz="1800">
                  <a:uFillTx/>
                </a:defRPr>
              </a:pPr>
              <a:r>
                <a:rPr b="1" sz="3100">
                  <a:uFill>
                    <a:solidFill/>
                  </a:uFill>
                </a:rPr>
                <a:t>Multiple Audiences.....</a:t>
              </a:r>
            </a:p>
          </p:txBody>
        </p:sp>
        <p:sp>
          <p:nvSpPr>
            <p:cNvPr id="69" name="Shape 69"/>
            <p:cNvSpPr/>
            <p:nvPr/>
          </p:nvSpPr>
          <p:spPr>
            <a:xfrm>
              <a:off x="15952" y="558800"/>
              <a:ext cx="1755596" cy="1348514"/>
            </a:xfrm>
            <a:prstGeom prst="rect">
              <a:avLst/>
            </a:prstGeom>
            <a:solidFill>
              <a:srgbClr val="00F900">
                <a:alpha val="33000"/>
              </a:srgb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Network</a:t>
              </a:r>
              <a:endPara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endParaRPr>
            </a:p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Processor</a:t>
              </a:r>
              <a:endPara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endParaRPr>
            </a:p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System</a:t>
              </a:r>
            </a:p>
          </p:txBody>
        </p:sp>
        <p:sp>
          <p:nvSpPr>
            <p:cNvPr id="70" name="Shape 70"/>
            <p:cNvSpPr/>
            <p:nvPr/>
          </p:nvSpPr>
          <p:spPr>
            <a:xfrm>
              <a:off x="10343350" y="774700"/>
              <a:ext cx="2708561" cy="904014"/>
            </a:xfrm>
            <a:prstGeom prst="rect">
              <a:avLst/>
            </a:prstGeom>
            <a:solidFill>
              <a:srgbClr val="00F900">
                <a:alpha val="33000"/>
              </a:srgb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present systems</a:t>
              </a:r>
              <a:endPara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endParaRPr>
            </a:p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future systems</a:t>
              </a:r>
            </a:p>
          </p:txBody>
        </p:sp>
        <p:sp>
          <p:nvSpPr>
            <p:cNvPr id="71" name="Shape 71"/>
            <p:cNvSpPr/>
            <p:nvPr/>
          </p:nvSpPr>
          <p:spPr>
            <a:xfrm>
              <a:off x="1727200" y="622300"/>
              <a:ext cx="775023" cy="12248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marR="58702" algn="l" defTabSz="914400">
                <a:spcBef>
                  <a:spcPts val="600"/>
                </a:spcBef>
                <a:defRPr b="1" sz="78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b="0" sz="1800">
                  <a:uFillTx/>
                </a:defRPr>
              </a:pPr>
              <a:r>
                <a:rPr b="1" sz="7800">
                  <a:uFill>
                    <a:solidFill/>
                  </a:uFill>
                </a:rPr>
                <a:t>X</a:t>
              </a:r>
            </a:p>
          </p:txBody>
        </p:sp>
        <p:sp>
          <p:nvSpPr>
            <p:cNvPr id="72" name="Shape 72"/>
            <p:cNvSpPr/>
            <p:nvPr/>
          </p:nvSpPr>
          <p:spPr>
            <a:xfrm>
              <a:off x="5486400" y="622300"/>
              <a:ext cx="775023" cy="12248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marR="58702" algn="l" defTabSz="914400">
                <a:spcBef>
                  <a:spcPts val="600"/>
                </a:spcBef>
                <a:defRPr b="1" sz="78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b="0" sz="1800">
                  <a:uFillTx/>
                </a:defRPr>
              </a:pPr>
              <a:r>
                <a:rPr b="1" sz="7800">
                  <a:uFill>
                    <a:solidFill/>
                  </a:uFill>
                </a:rPr>
                <a:t>X</a:t>
              </a:r>
            </a:p>
          </p:txBody>
        </p:sp>
        <p:sp>
          <p:nvSpPr>
            <p:cNvPr id="73" name="Shape 73"/>
            <p:cNvSpPr/>
            <p:nvPr/>
          </p:nvSpPr>
          <p:spPr>
            <a:xfrm>
              <a:off x="9613900" y="622300"/>
              <a:ext cx="775023" cy="12248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marR="58702" algn="l" defTabSz="914400">
                <a:spcBef>
                  <a:spcPts val="600"/>
                </a:spcBef>
                <a:defRPr b="1" sz="78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b="0" sz="1800">
                  <a:uFillTx/>
                </a:defRPr>
              </a:pPr>
              <a:r>
                <a:rPr b="1" sz="7800">
                  <a:uFill>
                    <a:solidFill/>
                  </a:uFill>
                </a:rPr>
                <a:t>X</a:t>
              </a:r>
            </a:p>
          </p:txBody>
        </p:sp>
      </p:grpSp>
      <p:grpSp>
        <p:nvGrpSpPr>
          <p:cNvPr id="81" name="Group 81"/>
          <p:cNvGrpSpPr/>
          <p:nvPr/>
        </p:nvGrpSpPr>
        <p:grpSpPr>
          <a:xfrm>
            <a:off x="-12700" y="1041400"/>
            <a:ext cx="10560060" cy="2021614"/>
            <a:chOff x="0" y="0"/>
            <a:chExt cx="10560059" cy="2021613"/>
          </a:xfrm>
        </p:grpSpPr>
        <p:sp>
          <p:nvSpPr>
            <p:cNvPr id="75" name="Shape 75"/>
            <p:cNvSpPr/>
            <p:nvPr/>
          </p:nvSpPr>
          <p:spPr>
            <a:xfrm>
              <a:off x="0" y="0"/>
              <a:ext cx="1690062" cy="5459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marR="58702" algn="l" defTabSz="914400">
                <a:spcBef>
                  <a:spcPts val="600"/>
                </a:spcBef>
                <a:defRPr b="1" sz="31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b="0" sz="1800">
                  <a:uFillTx/>
                </a:defRPr>
              </a:pPr>
              <a:r>
                <a:rPr b="1" sz="3100">
                  <a:uFill>
                    <a:solidFill/>
                  </a:uFill>
                </a:rPr>
                <a:t>Scale.....</a:t>
              </a:r>
            </a:p>
          </p:txBody>
        </p:sp>
        <p:sp>
          <p:nvSpPr>
            <p:cNvPr id="76" name="Shape 76"/>
            <p:cNvSpPr/>
            <p:nvPr/>
          </p:nvSpPr>
          <p:spPr>
            <a:xfrm>
              <a:off x="2120177" y="228600"/>
              <a:ext cx="1331746" cy="1793014"/>
            </a:xfrm>
            <a:prstGeom prst="rect">
              <a:avLst/>
            </a:prstGeom>
            <a:solidFill>
              <a:srgbClr val="FF2600">
                <a:alpha val="36000"/>
              </a:srgb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Many</a:t>
              </a:r>
              <a:endPara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endParaRPr>
            </a:p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Cores</a:t>
              </a:r>
              <a:endPara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endParaRPr>
            </a:p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+</a:t>
              </a:r>
              <a:endPara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endParaRPr>
            </a:p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Memory</a:t>
              </a:r>
            </a:p>
          </p:txBody>
        </p:sp>
        <p:sp>
          <p:nvSpPr>
            <p:cNvPr id="77" name="Shape 77"/>
            <p:cNvSpPr/>
            <p:nvPr/>
          </p:nvSpPr>
          <p:spPr>
            <a:xfrm>
              <a:off x="5787035" y="457200"/>
              <a:ext cx="1084630" cy="1348514"/>
            </a:xfrm>
            <a:prstGeom prst="rect">
              <a:avLst/>
            </a:prstGeom>
            <a:solidFill>
              <a:srgbClr val="FF2600">
                <a:alpha val="36000"/>
              </a:srgb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Many</a:t>
              </a:r>
              <a:endPara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endParaRPr>
            </a:p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Many</a:t>
              </a:r>
              <a:endPara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endParaRPr>
            </a:p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Nodes</a:t>
              </a:r>
            </a:p>
          </p:txBody>
        </p:sp>
        <p:sp>
          <p:nvSpPr>
            <p:cNvPr id="78" name="Shape 78"/>
            <p:cNvSpPr/>
            <p:nvPr/>
          </p:nvSpPr>
          <p:spPr>
            <a:xfrm>
              <a:off x="9210640" y="228600"/>
              <a:ext cx="1349420" cy="1793014"/>
            </a:xfrm>
            <a:prstGeom prst="rect">
              <a:avLst/>
            </a:prstGeom>
            <a:solidFill>
              <a:srgbClr val="FF2600">
                <a:alpha val="36000"/>
              </a:srgb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Many</a:t>
              </a:r>
              <a:endPara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endParaRPr>
            </a:p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Many</a:t>
              </a:r>
              <a:endPara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endParaRPr>
            </a:p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Many</a:t>
              </a:r>
              <a:endPara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endParaRPr>
            </a:p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Threads</a:t>
              </a:r>
            </a:p>
          </p:txBody>
        </p:sp>
        <p:sp>
          <p:nvSpPr>
            <p:cNvPr id="79" name="Shape 79"/>
            <p:cNvSpPr/>
            <p:nvPr/>
          </p:nvSpPr>
          <p:spPr>
            <a:xfrm>
              <a:off x="4229100" y="520700"/>
              <a:ext cx="775023" cy="12248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marR="58702" algn="l" defTabSz="914400">
                <a:spcBef>
                  <a:spcPts val="600"/>
                </a:spcBef>
                <a:defRPr b="1" sz="78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b="0" sz="1800">
                  <a:uFillTx/>
                </a:defRPr>
              </a:pPr>
              <a:r>
                <a:rPr b="1" sz="7800">
                  <a:uFill>
                    <a:solidFill/>
                  </a:uFill>
                </a:rPr>
                <a:t>X</a:t>
              </a:r>
            </a:p>
          </p:txBody>
        </p:sp>
        <p:sp>
          <p:nvSpPr>
            <p:cNvPr id="80" name="Shape 80"/>
            <p:cNvSpPr/>
            <p:nvPr/>
          </p:nvSpPr>
          <p:spPr>
            <a:xfrm>
              <a:off x="7658100" y="520700"/>
              <a:ext cx="775023" cy="12248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marR="58702" algn="l" defTabSz="914400">
                <a:spcBef>
                  <a:spcPts val="600"/>
                </a:spcBef>
                <a:defRPr b="1" sz="78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b="0" sz="1800">
                  <a:uFillTx/>
                </a:defRPr>
              </a:pPr>
              <a:r>
                <a:rPr b="1" sz="7800">
                  <a:uFill>
                    <a:solidFill/>
                  </a:uFill>
                </a:rPr>
                <a:t>X</a:t>
              </a:r>
            </a:p>
          </p:txBody>
        </p:sp>
      </p:grpSp>
      <p:grpSp>
        <p:nvGrpSpPr>
          <p:cNvPr id="88" name="Group 88"/>
          <p:cNvGrpSpPr/>
          <p:nvPr/>
        </p:nvGrpSpPr>
        <p:grpSpPr>
          <a:xfrm>
            <a:off x="-25400" y="5588000"/>
            <a:ext cx="12400605" cy="1729514"/>
            <a:chOff x="0" y="0"/>
            <a:chExt cx="12400604" cy="1729513"/>
          </a:xfrm>
        </p:grpSpPr>
        <p:sp>
          <p:nvSpPr>
            <p:cNvPr id="82" name="Shape 82"/>
            <p:cNvSpPr/>
            <p:nvPr/>
          </p:nvSpPr>
          <p:spPr>
            <a:xfrm>
              <a:off x="426333" y="596900"/>
              <a:ext cx="3119234" cy="904014"/>
            </a:xfrm>
            <a:prstGeom prst="rect">
              <a:avLst/>
            </a:prstGeom>
            <a:solidFill>
              <a:srgbClr val="0433FF">
                <a:alpha val="36000"/>
              </a:srgb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Multi-Physics Apps</a:t>
              </a:r>
              <a:endPara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endParaRPr>
            </a:p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Informatics Apps</a:t>
              </a:r>
            </a:p>
          </p:txBody>
        </p:sp>
        <p:sp>
          <p:nvSpPr>
            <p:cNvPr id="83" name="Shape 83"/>
            <p:cNvSpPr/>
            <p:nvPr/>
          </p:nvSpPr>
          <p:spPr>
            <a:xfrm>
              <a:off x="0" y="0"/>
              <a:ext cx="2754090" cy="5459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marR="58702" algn="l" defTabSz="914400">
                <a:spcBef>
                  <a:spcPts val="600"/>
                </a:spcBef>
                <a:defRPr b="1" sz="31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b="0" sz="1800">
                  <a:uFillTx/>
                </a:defRPr>
              </a:pPr>
              <a:r>
                <a:rPr b="1" sz="3100">
                  <a:uFill>
                    <a:solidFill/>
                  </a:uFill>
                </a:rPr>
                <a:t>Complexity.....</a:t>
              </a:r>
            </a:p>
          </p:txBody>
        </p:sp>
        <p:sp>
          <p:nvSpPr>
            <p:cNvPr id="84" name="Shape 84"/>
            <p:cNvSpPr/>
            <p:nvPr/>
          </p:nvSpPr>
          <p:spPr>
            <a:xfrm>
              <a:off x="4364747" y="381000"/>
              <a:ext cx="4030806" cy="1348514"/>
            </a:xfrm>
            <a:prstGeom prst="rect">
              <a:avLst/>
            </a:prstGeom>
            <a:solidFill>
              <a:srgbClr val="0433FF">
                <a:alpha val="36000"/>
              </a:srgb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Communication Libraries</a:t>
              </a:r>
              <a:endPara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endParaRPr>
            </a:p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Run-Times</a:t>
              </a:r>
              <a:endPara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endParaRPr>
            </a:p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OS Effects</a:t>
              </a:r>
            </a:p>
          </p:txBody>
        </p:sp>
        <p:sp>
          <p:nvSpPr>
            <p:cNvPr id="85" name="Shape 85"/>
            <p:cNvSpPr/>
            <p:nvPr/>
          </p:nvSpPr>
          <p:spPr>
            <a:xfrm>
              <a:off x="9198895" y="596900"/>
              <a:ext cx="3201710" cy="904014"/>
            </a:xfrm>
            <a:prstGeom prst="rect">
              <a:avLst/>
            </a:prstGeom>
            <a:solidFill>
              <a:srgbClr val="0433FF">
                <a:alpha val="36000"/>
              </a:srgb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Existing Languages</a:t>
              </a:r>
              <a:endPara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endParaRPr>
            </a:p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New Languages</a:t>
              </a:r>
            </a:p>
          </p:txBody>
        </p:sp>
        <p:sp>
          <p:nvSpPr>
            <p:cNvPr id="86" name="Shape 86"/>
            <p:cNvSpPr/>
            <p:nvPr/>
          </p:nvSpPr>
          <p:spPr>
            <a:xfrm>
              <a:off x="3568700" y="444500"/>
              <a:ext cx="775023" cy="12248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marR="58702" algn="l" defTabSz="914400">
                <a:spcBef>
                  <a:spcPts val="600"/>
                </a:spcBef>
                <a:defRPr b="1" sz="78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b="0" sz="1800">
                  <a:uFillTx/>
                </a:defRPr>
              </a:pPr>
              <a:r>
                <a:rPr b="1" sz="7800">
                  <a:uFill>
                    <a:solidFill/>
                  </a:uFill>
                </a:rPr>
                <a:t>X</a:t>
              </a:r>
            </a:p>
          </p:txBody>
        </p:sp>
        <p:sp>
          <p:nvSpPr>
            <p:cNvPr id="87" name="Shape 87"/>
            <p:cNvSpPr/>
            <p:nvPr/>
          </p:nvSpPr>
          <p:spPr>
            <a:xfrm>
              <a:off x="8407400" y="444500"/>
              <a:ext cx="775023" cy="12248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marR="58702" algn="l" defTabSz="914400">
                <a:spcBef>
                  <a:spcPts val="600"/>
                </a:spcBef>
                <a:defRPr b="1" sz="78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b="0" sz="1800">
                  <a:uFillTx/>
                </a:defRPr>
              </a:pPr>
              <a:r>
                <a:rPr b="1" sz="7800">
                  <a:uFill>
                    <a:solidFill/>
                  </a:uFill>
                </a:rPr>
                <a:t>X</a:t>
              </a:r>
            </a:p>
          </p:txBody>
        </p:sp>
      </p:grpSp>
      <p:grpSp>
        <p:nvGrpSpPr>
          <p:cNvPr id="94" name="Group 94"/>
          <p:cNvGrpSpPr/>
          <p:nvPr/>
        </p:nvGrpSpPr>
        <p:grpSpPr>
          <a:xfrm>
            <a:off x="-38100" y="7518400"/>
            <a:ext cx="9966335" cy="1602514"/>
            <a:chOff x="0" y="0"/>
            <a:chExt cx="9966334" cy="1602513"/>
          </a:xfrm>
        </p:grpSpPr>
        <p:sp>
          <p:nvSpPr>
            <p:cNvPr id="89" name="Shape 89"/>
            <p:cNvSpPr/>
            <p:nvPr/>
          </p:nvSpPr>
          <p:spPr>
            <a:xfrm>
              <a:off x="0" y="0"/>
              <a:ext cx="2848670" cy="5459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marR="58702" algn="l" defTabSz="914400">
                <a:spcBef>
                  <a:spcPts val="600"/>
                </a:spcBef>
                <a:defRPr b="1" sz="31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b="0" sz="1800">
                  <a:uFillTx/>
                </a:defRPr>
              </a:pPr>
              <a:r>
                <a:rPr b="1" sz="3100">
                  <a:uFill>
                    <a:solidFill/>
                  </a:uFill>
                </a:rPr>
                <a:t>Constraints.....</a:t>
              </a:r>
            </a:p>
          </p:txBody>
        </p:sp>
        <p:sp>
          <p:nvSpPr>
            <p:cNvPr id="90" name="Shape 90"/>
            <p:cNvSpPr/>
            <p:nvPr/>
          </p:nvSpPr>
          <p:spPr>
            <a:xfrm>
              <a:off x="2450833" y="698500"/>
              <a:ext cx="2143634" cy="904014"/>
            </a:xfrm>
            <a:prstGeom prst="rect">
              <a:avLst/>
            </a:prstGeom>
            <a:solidFill>
              <a:srgbClr val="FFFB00">
                <a:alpha val="40000"/>
              </a:srgb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Performance</a:t>
              </a:r>
              <a:endPara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endParaRPr>
            </a:p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Cost</a:t>
              </a:r>
            </a:p>
          </p:txBody>
        </p:sp>
        <p:sp>
          <p:nvSpPr>
            <p:cNvPr id="91" name="Shape 91"/>
            <p:cNvSpPr/>
            <p:nvPr/>
          </p:nvSpPr>
          <p:spPr>
            <a:xfrm>
              <a:off x="5065123" y="698500"/>
              <a:ext cx="1614054" cy="904014"/>
            </a:xfrm>
            <a:prstGeom prst="rect">
              <a:avLst/>
            </a:prstGeom>
            <a:solidFill>
              <a:srgbClr val="FFFB00">
                <a:alpha val="40000"/>
              </a:srgb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Power</a:t>
              </a:r>
              <a:endPara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endParaRPr>
            </a:p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Reliability</a:t>
              </a:r>
            </a:p>
          </p:txBody>
        </p:sp>
        <p:sp>
          <p:nvSpPr>
            <p:cNvPr id="92" name="Shape 92"/>
            <p:cNvSpPr/>
            <p:nvPr/>
          </p:nvSpPr>
          <p:spPr>
            <a:xfrm>
              <a:off x="7185335" y="698500"/>
              <a:ext cx="1437631" cy="904014"/>
            </a:xfrm>
            <a:prstGeom prst="rect">
              <a:avLst/>
            </a:prstGeom>
            <a:solidFill>
              <a:srgbClr val="FFFB00">
                <a:alpha val="40000"/>
              </a:srgb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Cooling</a:t>
              </a:r>
              <a:endPara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endParaRPr>
            </a:p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Usability</a:t>
              </a:r>
            </a:p>
          </p:txBody>
        </p:sp>
        <p:sp>
          <p:nvSpPr>
            <p:cNvPr id="93" name="Shape 93"/>
            <p:cNvSpPr/>
            <p:nvPr/>
          </p:nvSpPr>
          <p:spPr>
            <a:xfrm>
              <a:off x="9093165" y="698500"/>
              <a:ext cx="873170" cy="904014"/>
            </a:xfrm>
            <a:prstGeom prst="rect">
              <a:avLst/>
            </a:prstGeom>
            <a:solidFill>
              <a:srgbClr val="FFFB00">
                <a:alpha val="40000"/>
              </a:srgb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Risk</a:t>
              </a:r>
              <a:endPara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endParaRPr>
            </a:p>
            <a:p>
              <a:pPr lvl="0" marR="58702" defTabSz="914400">
                <a:spcBef>
                  <a:spcPts val="600"/>
                </a:spcBef>
                <a:defRPr sz="1800"/>
              </a:pPr>
              <a:r>
                <a:rPr b="1" sz="25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rPr>
                <a:t>Size</a:t>
              </a:r>
            </a:p>
          </p:txBody>
        </p:sp>
      </p:grp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CLFtempBlu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99" name="Shape 99"/>
          <p:cNvSpPr/>
          <p:nvPr/>
        </p:nvSpPr>
        <p:spPr>
          <a:xfrm>
            <a:off x="10350500" y="8940800"/>
            <a:ext cx="863600" cy="635000"/>
          </a:xfrm>
          <a:prstGeom prst="rect">
            <a:avLst/>
          </a:prstGeom>
          <a:solidFill>
            <a:srgbClr val="FFFFFF"/>
          </a:solidFill>
          <a:ln w="12700">
            <a:round/>
          </a:ln>
        </p:spPr>
        <p:txBody>
          <a:bodyPr lIns="0" tIns="0" rIns="0" bIns="0" anchor="ctr"/>
          <a:lstStyle/>
          <a:p>
            <a:pPr lvl="0" marL="57799" marR="57799" algn="l" defTabSz="1295400">
              <a:defRPr sz="3400"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defRPr>
            </a:pPr>
          </a:p>
        </p:txBody>
      </p:sp>
      <p:pic>
        <p:nvPicPr>
          <p:cNvPr id="100" name="NNSAlogo041001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30200" y="9022080"/>
            <a:ext cx="1295400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101" name="Shape 101"/>
          <p:cNvSpPr/>
          <p:nvPr/>
        </p:nvSpPr>
        <p:spPr>
          <a:xfrm>
            <a:off x="10325100" y="8166100"/>
            <a:ext cx="863600" cy="635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marL="57799" marR="57799" algn="l" defTabSz="1295400">
              <a:defRPr sz="3400"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defRPr>
            </a:pPr>
          </a:p>
        </p:txBody>
      </p:sp>
      <p:sp>
        <p:nvSpPr>
          <p:cNvPr id="102" name="Shape 102"/>
          <p:cNvSpPr/>
          <p:nvPr>
            <p:ph type="title"/>
          </p:nvPr>
        </p:nvSpPr>
        <p:spPr>
          <a:xfrm>
            <a:off x="977900" y="317500"/>
            <a:ext cx="11049000" cy="635000"/>
          </a:xfrm>
          <a:prstGeom prst="rect">
            <a:avLst/>
          </a:prstGeom>
        </p:spPr>
        <p:txBody>
          <a:bodyPr/>
          <a:lstStyle>
            <a:lvl1pPr marL="55562" marR="112885"/>
          </a:lstStyle>
          <a:p>
            <a:pPr lvl="0">
              <a:defRPr b="0" sz="1800">
                <a:uFillTx/>
              </a:defRPr>
            </a:pPr>
            <a:r>
              <a:rPr b="1" sz="3800">
                <a:uFill>
                  <a:solidFill/>
                </a:uFill>
              </a:rPr>
              <a:t>SST Simulation Project Overview</a:t>
            </a:r>
          </a:p>
        </p:txBody>
      </p:sp>
      <p:sp>
        <p:nvSpPr>
          <p:cNvPr id="103" name="Shape 103"/>
          <p:cNvSpPr/>
          <p:nvPr/>
        </p:nvSpPr>
        <p:spPr>
          <a:xfrm>
            <a:off x="2068512" y="4279900"/>
            <a:ext cx="8869363" cy="1588"/>
          </a:xfrm>
          <a:prstGeom prst="line">
            <a:avLst/>
          </a:prstGeom>
          <a:ln w="50800">
            <a:solidFill/>
            <a:round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04" name="Shape 104"/>
          <p:cNvSpPr/>
          <p:nvPr/>
        </p:nvSpPr>
        <p:spPr>
          <a:xfrm flipH="1">
            <a:off x="6497637" y="1307083"/>
            <a:ext cx="1" cy="7347967"/>
          </a:xfrm>
          <a:prstGeom prst="line">
            <a:avLst/>
          </a:prstGeom>
          <a:ln w="50800">
            <a:solidFill/>
            <a:round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05" name="Shape 105"/>
          <p:cNvSpPr/>
          <p:nvPr/>
        </p:nvSpPr>
        <p:spPr>
          <a:xfrm>
            <a:off x="925314" y="4330700"/>
            <a:ext cx="3907235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marL="55562" marR="56442" defTabSz="1295400">
              <a:buClr>
                <a:srgbClr val="000000"/>
              </a:buClr>
              <a:buFont typeface="Arial"/>
              <a:defRPr b="1" sz="3200">
                <a:uFill>
                  <a:solidFill/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uFillTx/>
              </a:defRPr>
            </a:pPr>
            <a:r>
              <a:rPr b="1" sz="3200">
                <a:uFill>
                  <a:solidFill/>
                </a:uFill>
              </a:rPr>
              <a:t>Technical Approach</a:t>
            </a:r>
          </a:p>
        </p:txBody>
      </p:sp>
      <p:sp>
        <p:nvSpPr>
          <p:cNvPr id="106" name="Shape 106"/>
          <p:cNvSpPr/>
          <p:nvPr/>
        </p:nvSpPr>
        <p:spPr>
          <a:xfrm>
            <a:off x="2222264" y="927100"/>
            <a:ext cx="1338735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marL="55562" marR="56442" defTabSz="1295400">
              <a:buClr>
                <a:srgbClr val="000000"/>
              </a:buClr>
              <a:buFont typeface="Arial"/>
              <a:defRPr b="1">
                <a:uFill>
                  <a:solidFill/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uFillTx/>
              </a:defRPr>
            </a:pPr>
            <a:r>
              <a:rPr b="1" sz="3600">
                <a:uFill>
                  <a:solidFill/>
                </a:uFill>
              </a:rPr>
              <a:t>Goals</a:t>
            </a:r>
          </a:p>
        </p:txBody>
      </p:sp>
      <p:sp>
        <p:nvSpPr>
          <p:cNvPr id="107" name="Shape 107"/>
          <p:cNvSpPr/>
          <p:nvPr/>
        </p:nvSpPr>
        <p:spPr>
          <a:xfrm>
            <a:off x="373062" y="1511300"/>
            <a:ext cx="5981701" cy="2503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275998" marR="56442" indent="-220435" algn="l" defTabSz="1295400"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b="1" sz="27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Become </a:t>
            </a:r>
            <a:r>
              <a:rPr b="1" sz="27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b="1" sz="27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 standard architectural simulation framework for HPC</a:t>
            </a:r>
            <a:endParaRPr b="1" sz="27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marL="179006" marR="56442" indent="-123444" algn="l" defTabSz="1295400"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b="1" sz="27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Be able to evaluate future systems on DOE/DOD workloads</a:t>
            </a:r>
            <a:endParaRPr b="1" sz="27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marL="275998" marR="56442" indent="-220435" algn="l" defTabSz="1295400"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b="1" sz="27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Use supercomputers to design supercomputers</a:t>
            </a:r>
          </a:p>
        </p:txBody>
      </p:sp>
      <p:sp>
        <p:nvSpPr>
          <p:cNvPr id="108" name="Shape 108"/>
          <p:cNvSpPr/>
          <p:nvPr/>
        </p:nvSpPr>
        <p:spPr>
          <a:xfrm>
            <a:off x="93662" y="4813300"/>
            <a:ext cx="6121401" cy="439882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169862" marR="56442" indent="-114300" algn="l" defTabSz="1295400">
              <a:lnSpc>
                <a:spcPct val="110000"/>
              </a:lnSpc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Parallel</a:t>
            </a:r>
            <a:endParaRPr b="1" sz="25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1" marL="266700" marR="56442" indent="0" algn="l" defTabSz="1295400">
              <a:lnSpc>
                <a:spcPct val="110000"/>
              </a:lnSpc>
              <a:buSzPct val="100000"/>
              <a:buChar char="•"/>
              <a:defRPr sz="1800"/>
            </a:pPr>
            <a:r>
              <a: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Parallel Discrete Event core with conservative optimization over MPI</a:t>
            </a:r>
            <a:endParaRPr b="1" sz="25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marL="169862" marR="56442" indent="-114300" algn="l" defTabSz="1295400">
              <a:lnSpc>
                <a:spcPct val="110000"/>
              </a:lnSpc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Multiscale</a:t>
            </a:r>
            <a:endParaRPr b="1" sz="25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1" marL="266700" marR="56442" indent="0" algn="l" defTabSz="1295400">
              <a:lnSpc>
                <a:spcPct val="110000"/>
              </a:lnSpc>
              <a:buSzPct val="100000"/>
              <a:buChar char="•"/>
              <a:defRPr sz="1800"/>
            </a:pPr>
            <a:r>
              <a: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Detailed and simple models for processor, network, and memory</a:t>
            </a:r>
            <a:endParaRPr b="1" sz="25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marL="169862" marR="56442" indent="-114300" algn="l" defTabSz="1295400">
              <a:lnSpc>
                <a:spcPct val="110000"/>
              </a:lnSpc>
              <a:buSzPct val="100000"/>
              <a:buChar char="•"/>
              <a:defRPr sz="1800"/>
            </a:pPr>
            <a:r>
              <a: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Interoperability</a:t>
            </a:r>
            <a:endParaRPr b="1" sz="25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1" marL="381000" marR="56442" indent="-114300" algn="l" defTabSz="1295400">
              <a:lnSpc>
                <a:spcPct val="110000"/>
              </a:lnSpc>
              <a:buSzPct val="100000"/>
              <a:buChar char="•"/>
              <a:defRPr sz="1800"/>
            </a:pPr>
            <a:r>
              <a: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gem5, DRAMSim, cache models</a:t>
            </a:r>
            <a:endParaRPr b="1" sz="25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1" marL="381000" marR="56442" indent="-114300" algn="l" defTabSz="1295400">
              <a:lnSpc>
                <a:spcPct val="110000"/>
              </a:lnSpc>
              <a:buSzPct val="100000"/>
              <a:buChar char="•"/>
              <a:defRPr sz="1800"/>
            </a:pPr>
            <a:r>
              <a: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routers, NICs, schedulers, GPGPU</a:t>
            </a:r>
            <a:endParaRPr b="1" sz="25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marL="169862" marR="56442" indent="-114300" algn="l" defTabSz="1295400">
              <a:lnSpc>
                <a:spcPct val="110000"/>
              </a:lnSpc>
              <a:buSzPct val="100000"/>
              <a:buChar char="•"/>
              <a:defRPr sz="1800"/>
            </a:pPr>
            <a:r>
              <a: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Open</a:t>
            </a:r>
            <a:endParaRPr b="1" sz="25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1" marL="381000" marR="56442" indent="-114300" algn="l" defTabSz="1295400">
              <a:lnSpc>
                <a:spcPct val="110000"/>
              </a:lnSpc>
              <a:buSzPct val="100000"/>
              <a:buChar char="•"/>
              <a:defRPr sz="1800"/>
            </a:pPr>
            <a:r>
              <a:rPr b="1" sz="25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Open Core, non viral, modular</a:t>
            </a:r>
          </a:p>
        </p:txBody>
      </p:sp>
      <p:sp>
        <p:nvSpPr>
          <p:cNvPr id="109" name="Shape 109"/>
          <p:cNvSpPr/>
          <p:nvPr/>
        </p:nvSpPr>
        <p:spPr>
          <a:xfrm>
            <a:off x="8371383" y="4330700"/>
            <a:ext cx="2348509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marL="55562" marR="56442" defTabSz="1295400">
              <a:buClr>
                <a:srgbClr val="000000"/>
              </a:buClr>
              <a:buFont typeface="Arial"/>
              <a:defRPr b="1" sz="3200">
                <a:uFill>
                  <a:solidFill/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uFillTx/>
              </a:defRPr>
            </a:pPr>
            <a:r>
              <a:rPr b="1" sz="3200">
                <a:uFill>
                  <a:solidFill/>
                </a:uFill>
              </a:rPr>
              <a:t>Consortium</a:t>
            </a:r>
          </a:p>
        </p:txBody>
      </p:sp>
      <p:sp>
        <p:nvSpPr>
          <p:cNvPr id="110" name="Shape 110"/>
          <p:cNvSpPr/>
          <p:nvPr/>
        </p:nvSpPr>
        <p:spPr>
          <a:xfrm>
            <a:off x="6697662" y="4749800"/>
            <a:ext cx="5803901" cy="73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169862" marR="56442" indent="-114300" algn="l" defTabSz="1295400">
              <a:lnSpc>
                <a:spcPct val="110000"/>
              </a:lnSpc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b="1" sz="24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“Best of Breed” simulation suite</a:t>
            </a:r>
            <a:endParaRPr b="1" sz="2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marL="169862" marR="56442" indent="-114300" algn="l" defTabSz="1295400">
              <a:lnSpc>
                <a:spcPct val="110000"/>
              </a:lnSpc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b="1" sz="24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Combine Lab, academic, &amp; industry</a:t>
            </a:r>
          </a:p>
        </p:txBody>
      </p:sp>
      <p:sp>
        <p:nvSpPr>
          <p:cNvPr id="111" name="Shape 111"/>
          <p:cNvSpPr/>
          <p:nvPr/>
        </p:nvSpPr>
        <p:spPr>
          <a:xfrm>
            <a:off x="8826599" y="914400"/>
            <a:ext cx="1465536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marL="55562" marR="56442" defTabSz="1295400">
              <a:buClr>
                <a:srgbClr val="000000"/>
              </a:buClr>
              <a:buFont typeface="Arial"/>
              <a:defRPr b="1">
                <a:uFill>
                  <a:solidFill/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uFillTx/>
              </a:defRPr>
            </a:pPr>
            <a:r>
              <a:rPr b="1" sz="3600">
                <a:uFill>
                  <a:solidFill/>
                </a:uFill>
              </a:rPr>
              <a:t>Status</a:t>
            </a:r>
          </a:p>
        </p:txBody>
      </p:sp>
      <p:sp>
        <p:nvSpPr>
          <p:cNvPr id="112" name="Shape 112"/>
          <p:cNvSpPr/>
          <p:nvPr/>
        </p:nvSpPr>
        <p:spPr>
          <a:xfrm>
            <a:off x="6654800" y="1397000"/>
            <a:ext cx="6248400" cy="1792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275998" marR="56442" indent="-220435" algn="l" defTabSz="1295400"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b="1" sz="27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Parallel core, standard components</a:t>
            </a:r>
            <a:endParaRPr b="1" sz="27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marL="275998" marR="56442" indent="-220435" algn="l" defTabSz="1295400"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b="1" sz="27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Current Release (4.0) </a:t>
            </a:r>
            <a:endParaRPr b="1" sz="27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1" marL="487135" marR="56442" indent="-220435" algn="l" defTabSz="1295400"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b="1" sz="27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Improved documentation</a:t>
            </a:r>
            <a:endParaRPr b="1" sz="27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1" marL="487135" marR="56442" indent="-220435" algn="l" defTabSz="1295400"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b="1" sz="27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More component models</a:t>
            </a:r>
          </a:p>
        </p:txBody>
      </p:sp>
      <p:pic>
        <p:nvPicPr>
          <p:cNvPr id="113" name="dropped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604000" y="7861300"/>
            <a:ext cx="1308100" cy="1003300"/>
          </a:xfrm>
          <a:prstGeom prst="rect">
            <a:avLst/>
          </a:prstGeom>
          <a:ln w="12700">
            <a:round/>
          </a:ln>
        </p:spPr>
      </p:pic>
      <p:pic>
        <p:nvPicPr>
          <p:cNvPr id="114" name="droppedImage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136820" y="7954527"/>
            <a:ext cx="1270001" cy="838201"/>
          </a:xfrm>
          <a:prstGeom prst="rect">
            <a:avLst/>
          </a:prstGeom>
          <a:ln w="12700">
            <a:round/>
          </a:ln>
        </p:spPr>
      </p:pic>
      <p:pic>
        <p:nvPicPr>
          <p:cNvPr id="115" name="droppedImage.png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0468818" y="8750300"/>
            <a:ext cx="626964" cy="660400"/>
          </a:xfrm>
          <a:prstGeom prst="rect">
            <a:avLst/>
          </a:prstGeom>
          <a:ln w="12700">
            <a:round/>
          </a:ln>
        </p:spPr>
      </p:pic>
      <p:pic>
        <p:nvPicPr>
          <p:cNvPr id="116" name="droppedImage.png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870700" y="7010400"/>
            <a:ext cx="1143000" cy="723900"/>
          </a:xfrm>
          <a:prstGeom prst="rect">
            <a:avLst/>
          </a:prstGeom>
          <a:ln w="12700">
            <a:round/>
          </a:ln>
        </p:spPr>
      </p:pic>
      <p:pic>
        <p:nvPicPr>
          <p:cNvPr id="117" name="droppedImage.png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9531894" y="7857172"/>
            <a:ext cx="1587501" cy="444501"/>
          </a:xfrm>
          <a:prstGeom prst="rect">
            <a:avLst/>
          </a:prstGeom>
          <a:ln w="12700">
            <a:round/>
          </a:ln>
        </p:spPr>
      </p:pic>
      <p:pic>
        <p:nvPicPr>
          <p:cNvPr id="118" name="droppedImage.png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086929" y="8386112"/>
            <a:ext cx="2888091" cy="305262"/>
          </a:xfrm>
          <a:prstGeom prst="rect">
            <a:avLst/>
          </a:prstGeom>
          <a:ln w="12700">
            <a:round/>
          </a:ln>
        </p:spPr>
      </p:pic>
      <p:pic>
        <p:nvPicPr>
          <p:cNvPr id="119" name="droppedImage.pdf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309100" y="8778673"/>
            <a:ext cx="1054100" cy="1028701"/>
          </a:xfrm>
          <a:prstGeom prst="rect">
            <a:avLst/>
          </a:prstGeom>
          <a:ln w="12700">
            <a:round/>
          </a:ln>
        </p:spPr>
      </p:pic>
      <p:pic>
        <p:nvPicPr>
          <p:cNvPr id="120" name="droppedImage.png"/>
          <p:cNvPicPr/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8204200" y="8750300"/>
            <a:ext cx="876300" cy="876300"/>
          </a:xfrm>
          <a:prstGeom prst="rect">
            <a:avLst/>
          </a:prstGeom>
          <a:ln w="12700">
            <a:round/>
          </a:ln>
        </p:spPr>
      </p:pic>
      <p:pic>
        <p:nvPicPr>
          <p:cNvPr id="121" name="droppedImage.png"/>
          <p:cNvPicPr/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1631583" y="6883400"/>
            <a:ext cx="1295401" cy="1041400"/>
          </a:xfrm>
          <a:prstGeom prst="rect">
            <a:avLst/>
          </a:prstGeom>
          <a:ln w="12700">
            <a:round/>
          </a:ln>
        </p:spPr>
      </p:pic>
      <p:pic>
        <p:nvPicPr>
          <p:cNvPr id="122" name="droppedImage.png"/>
          <p:cNvPicPr/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1950700" y="5476604"/>
            <a:ext cx="1041400" cy="660401"/>
          </a:xfrm>
          <a:prstGeom prst="rect">
            <a:avLst/>
          </a:prstGeom>
          <a:ln w="12700">
            <a:round/>
          </a:ln>
        </p:spPr>
      </p:pic>
      <p:pic>
        <p:nvPicPr>
          <p:cNvPr id="123" name="droppedImage.png"/>
          <p:cNvPicPr/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9251141" y="6629731"/>
            <a:ext cx="1143001" cy="1143001"/>
          </a:xfrm>
          <a:prstGeom prst="rect">
            <a:avLst/>
          </a:prstGeom>
          <a:ln w="12700">
            <a:round/>
          </a:ln>
        </p:spPr>
      </p:pic>
      <p:pic>
        <p:nvPicPr>
          <p:cNvPr id="124" name="droppedImage.png"/>
          <p:cNvPicPr/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6134100" y="8902297"/>
            <a:ext cx="1841500" cy="825501"/>
          </a:xfrm>
          <a:prstGeom prst="rect">
            <a:avLst/>
          </a:prstGeom>
          <a:ln w="12700">
            <a:round/>
          </a:ln>
        </p:spPr>
      </p:pic>
      <p:pic>
        <p:nvPicPr>
          <p:cNvPr id="125" name="droppedImage.png"/>
          <p:cNvPicPr/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5476081" y="6807200"/>
            <a:ext cx="1351757" cy="983457"/>
          </a:xfrm>
          <a:prstGeom prst="rect">
            <a:avLst/>
          </a:prstGeom>
          <a:ln w="12700">
            <a:round/>
          </a:ln>
        </p:spPr>
      </p:pic>
      <p:pic>
        <p:nvPicPr>
          <p:cNvPr id="126" name="droppedImage.png"/>
          <p:cNvPicPr/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5588000" y="7780866"/>
            <a:ext cx="1054894" cy="749301"/>
          </a:xfrm>
          <a:prstGeom prst="rect">
            <a:avLst/>
          </a:prstGeom>
          <a:ln w="12700">
            <a:round/>
          </a:ln>
        </p:spPr>
      </p:pic>
      <p:pic>
        <p:nvPicPr>
          <p:cNvPr id="127" name="droppedImage.pdf"/>
          <p:cNvPicPr/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7266409" y="5441748"/>
            <a:ext cx="5016501" cy="2374901"/>
          </a:xfrm>
          <a:prstGeom prst="rect">
            <a:avLst/>
          </a:prstGeom>
          <a:ln w="12700">
            <a:round/>
          </a:ln>
        </p:spPr>
      </p:pic>
      <p:pic>
        <p:nvPicPr>
          <p:cNvPr id="128" name="droppedImage.png"/>
          <p:cNvPicPr/>
          <p:nvPr/>
        </p:nvPicPr>
        <p:blipFill>
          <a:blip r:embed="rId19">
            <a:extLst/>
          </a:blip>
          <a:stretch>
            <a:fillRect/>
          </a:stretch>
        </p:blipFill>
        <p:spPr>
          <a:xfrm>
            <a:off x="10695608" y="252015"/>
            <a:ext cx="1929780" cy="893764"/>
          </a:xfrm>
          <a:prstGeom prst="rect">
            <a:avLst/>
          </a:prstGeom>
          <a:ln w="12700">
            <a:round/>
          </a:ln>
        </p:spPr>
      </p:pic>
      <p:pic>
        <p:nvPicPr>
          <p:cNvPr id="129" name="pasted-image.png"/>
          <p:cNvPicPr/>
          <p:nvPr/>
        </p:nvPicPr>
        <p:blipFill>
          <a:blip r:embed="rId20">
            <a:extLst/>
          </a:blip>
          <a:stretch>
            <a:fillRect/>
          </a:stretch>
        </p:blipFill>
        <p:spPr>
          <a:xfrm>
            <a:off x="7925778" y="7780866"/>
            <a:ext cx="1588691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CLFtempBlu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Shape 132"/>
          <p:cNvSpPr/>
          <p:nvPr/>
        </p:nvSpPr>
        <p:spPr>
          <a:xfrm>
            <a:off x="10350500" y="8940800"/>
            <a:ext cx="863600" cy="635000"/>
          </a:xfrm>
          <a:prstGeom prst="rect">
            <a:avLst/>
          </a:prstGeom>
          <a:solidFill>
            <a:srgbClr val="FFFFFF"/>
          </a:solidFill>
          <a:ln w="12700">
            <a:round/>
          </a:ln>
        </p:spPr>
        <p:txBody>
          <a:bodyPr lIns="0" tIns="0" rIns="0" bIns="0" anchor="ctr"/>
          <a:lstStyle/>
          <a:p>
            <a:pPr lvl="0" marL="57799" marR="57799" algn="l" defTabSz="1295400">
              <a:defRPr sz="3400"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defRPr>
            </a:pPr>
          </a:p>
        </p:txBody>
      </p:sp>
      <p:pic>
        <p:nvPicPr>
          <p:cNvPr id="133" name="NNSAlogo041001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30200" y="9022080"/>
            <a:ext cx="1295400" cy="474134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Shape 13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uFillTx/>
              </a:defRPr>
            </a:pPr>
            <a:r>
              <a:rPr b="1" sz="3800">
                <a:uFill>
                  <a:solidFill/>
                </a:uFill>
              </a:rPr>
              <a:t>SST Components</a:t>
            </a:r>
          </a:p>
        </p:txBody>
      </p:sp>
      <p:sp>
        <p:nvSpPr>
          <p:cNvPr id="135" name="Shape 135"/>
          <p:cNvSpPr/>
          <p:nvPr>
            <p:ph type="body" idx="1"/>
          </p:nvPr>
        </p:nvSpPr>
        <p:spPr>
          <a:xfrm>
            <a:off x="203200" y="1270000"/>
            <a:ext cx="12611100" cy="5296694"/>
          </a:xfrm>
          <a:prstGeom prst="rect">
            <a:avLst/>
          </a:prstGeom>
        </p:spPr>
        <p:txBody>
          <a:bodyPr numCol="2" spcCol="630555"/>
          <a:lstStyle/>
          <a:p>
            <a:pPr lvl="0">
              <a:defRPr b="0" sz="1800">
                <a:uFillTx/>
              </a:defRPr>
            </a:pPr>
            <a:r>
              <a:rPr b="1" sz="3400">
                <a:uFill>
                  <a:solidFill/>
                </a:uFill>
              </a:rPr>
              <a:t>Processors</a:t>
            </a:r>
            <a:endParaRPr b="1" sz="3400">
              <a:uFill>
                <a:solidFill/>
              </a:uFill>
            </a:endParaRPr>
          </a:p>
          <a:p>
            <a:pPr lvl="1">
              <a:defRPr b="0" sz="1800">
                <a:uFillTx/>
              </a:defRPr>
            </a:pPr>
            <a:r>
              <a:rPr b="1" sz="3000">
                <a:uFill>
                  <a:solidFill/>
                </a:uFill>
              </a:rPr>
              <a:t>Ariel – PIN-based</a:t>
            </a:r>
            <a:endParaRPr b="1" sz="3000">
              <a:uFill>
                <a:solidFill/>
              </a:uFill>
            </a:endParaRPr>
          </a:p>
          <a:p>
            <a:pPr lvl="1">
              <a:defRPr b="0" sz="1800">
                <a:uFillTx/>
              </a:defRPr>
            </a:pPr>
            <a:r>
              <a:rPr b="1" sz="3000">
                <a:uFill>
                  <a:solidFill/>
                </a:uFill>
              </a:rPr>
              <a:t>Prospero – Trace-based</a:t>
            </a:r>
            <a:endParaRPr b="1" sz="3000">
              <a:uFill>
                <a:solidFill/>
              </a:uFill>
            </a:endParaRPr>
          </a:p>
          <a:p>
            <a:pPr lvl="1">
              <a:defRPr b="0" sz="1800">
                <a:uFillTx/>
              </a:defRPr>
            </a:pPr>
            <a:r>
              <a:rPr b="1" sz="3000">
                <a:uFill>
                  <a:solidFill/>
                </a:uFill>
              </a:rPr>
              <a:t>Miranda – Pattern-based</a:t>
            </a:r>
            <a:endParaRPr b="1" sz="3000">
              <a:uFill>
                <a:solidFill/>
              </a:uFill>
            </a:endParaRPr>
          </a:p>
          <a:p>
            <a:pPr lvl="0">
              <a:defRPr b="0" sz="1800">
                <a:uFillTx/>
              </a:defRPr>
            </a:pPr>
            <a:r>
              <a:rPr b="1" sz="3400">
                <a:uFill>
                  <a:solidFill/>
                </a:uFill>
              </a:rPr>
              <a:t>Memory</a:t>
            </a:r>
            <a:endParaRPr b="1" sz="3400">
              <a:uFill>
                <a:solidFill/>
              </a:uFill>
            </a:endParaRPr>
          </a:p>
          <a:p>
            <a:pPr lvl="1">
              <a:defRPr b="0" sz="1800">
                <a:uFillTx/>
              </a:defRPr>
            </a:pPr>
            <a:r>
              <a:rPr b="1" sz="3000">
                <a:uFill>
                  <a:solidFill/>
                </a:uFill>
              </a:rPr>
              <a:t>MemHierarchy – Caches, memory </a:t>
            </a:r>
            <a:endParaRPr b="1" sz="3000">
              <a:uFill>
                <a:solidFill/>
              </a:uFill>
            </a:endParaRPr>
          </a:p>
          <a:p>
            <a:pPr lvl="1">
              <a:defRPr b="0" sz="1800">
                <a:uFillTx/>
              </a:defRPr>
            </a:pPr>
            <a:r>
              <a:rPr b="1" sz="3000">
                <a:uFill>
                  <a:solidFill/>
                </a:uFill>
              </a:rPr>
              <a:t>VaultSimC - Stacked memory </a:t>
            </a:r>
            <a:endParaRPr b="1" sz="3000">
              <a:uFill>
                <a:solidFill/>
              </a:uFill>
            </a:endParaRPr>
          </a:p>
          <a:p>
            <a:pPr lvl="1">
              <a:defRPr b="0" sz="1800">
                <a:uFillTx/>
              </a:defRPr>
            </a:pPr>
            <a:r>
              <a:rPr b="1" sz="3000">
                <a:uFill>
                  <a:solidFill/>
                </a:uFill>
              </a:rPr>
              <a:t>Cassini – Cache prefetchers</a:t>
            </a:r>
            <a:endParaRPr b="1" sz="3000">
              <a:uFill>
                <a:solidFill/>
              </a:uFill>
            </a:endParaRPr>
          </a:p>
          <a:p>
            <a:pPr lvl="0">
              <a:defRPr b="0" sz="1800">
                <a:uFillTx/>
              </a:defRPr>
            </a:pPr>
            <a:r>
              <a:rPr b="1" sz="3400">
                <a:uFill>
                  <a:solidFill/>
                </a:uFill>
              </a:rPr>
              <a:t>Network drivers</a:t>
            </a:r>
            <a:endParaRPr b="1" sz="3400">
              <a:uFill>
                <a:solidFill/>
              </a:uFill>
            </a:endParaRPr>
          </a:p>
          <a:p>
            <a:pPr lvl="1">
              <a:defRPr b="0" sz="1800">
                <a:uFillTx/>
              </a:defRPr>
            </a:pPr>
            <a:r>
              <a:rPr b="1" sz="3000">
                <a:uFill>
                  <a:solidFill/>
                </a:uFill>
              </a:rPr>
              <a:t>Ember – Pattern-based</a:t>
            </a:r>
            <a:endParaRPr b="1" sz="3000">
              <a:uFill>
                <a:solidFill/>
              </a:uFill>
            </a:endParaRPr>
          </a:p>
          <a:p>
            <a:pPr lvl="1">
              <a:defRPr b="0" sz="1800">
                <a:uFillTx/>
              </a:defRPr>
            </a:pPr>
            <a:r>
              <a:rPr b="1" sz="3000">
                <a:uFill>
                  <a:solidFill/>
                </a:uFill>
              </a:rPr>
              <a:t>Firefly – communication protocols</a:t>
            </a:r>
            <a:endParaRPr b="1" sz="3000">
              <a:uFill>
                <a:solidFill/>
              </a:uFill>
            </a:endParaRPr>
          </a:p>
          <a:p>
            <a:pPr lvl="1">
              <a:defRPr b="0" sz="1800">
                <a:uFillTx/>
              </a:defRPr>
            </a:pPr>
            <a:r>
              <a:rPr b="1" sz="3000">
                <a:uFill>
                  <a:solidFill/>
                </a:uFill>
              </a:rPr>
              <a:t>Hermes  - MPI-like driver interface</a:t>
            </a:r>
            <a:endParaRPr b="1" sz="3000">
              <a:uFill>
                <a:solidFill/>
              </a:uFill>
            </a:endParaRPr>
          </a:p>
          <a:p>
            <a:pPr lvl="1">
              <a:defRPr b="0" sz="1800">
                <a:uFillTx/>
              </a:defRPr>
            </a:pPr>
            <a:r>
              <a:rPr b="1" sz="3000">
                <a:uFill>
                  <a:solidFill/>
                </a:uFill>
              </a:rPr>
              <a:t>Zodiac – trace-based</a:t>
            </a:r>
            <a:endParaRPr b="1" sz="3000">
              <a:uFill>
                <a:solidFill/>
              </a:uFill>
            </a:endParaRPr>
          </a:p>
          <a:p>
            <a:pPr lvl="0">
              <a:defRPr b="0" sz="1800">
                <a:uFillTx/>
              </a:defRPr>
            </a:pPr>
            <a:r>
              <a:rPr b="1" sz="3400">
                <a:uFill>
                  <a:solidFill/>
                </a:uFill>
              </a:rPr>
              <a:t>Network models</a:t>
            </a:r>
            <a:endParaRPr b="1" sz="3400">
              <a:uFill>
                <a:solidFill/>
              </a:uFill>
            </a:endParaRPr>
          </a:p>
          <a:p>
            <a:pPr lvl="1">
              <a:defRPr b="0" sz="1800">
                <a:uFillTx/>
              </a:defRPr>
            </a:pPr>
            <a:r>
              <a:rPr b="1" sz="3000">
                <a:uFill>
                  <a:solidFill/>
                </a:uFill>
              </a:rPr>
              <a:t>Merlin – Network simulator</a:t>
            </a:r>
            <a:endParaRPr b="1" sz="3000">
              <a:uFill>
                <a:solidFill/>
              </a:uFill>
            </a:endParaRPr>
          </a:p>
          <a:p>
            <a:pPr lvl="0">
              <a:defRPr b="0" sz="1800">
                <a:uFillTx/>
              </a:defRPr>
            </a:pPr>
            <a:r>
              <a:rPr b="1" sz="3400">
                <a:uFill>
                  <a:solidFill/>
                </a:uFill>
              </a:rPr>
              <a:t>Scheduler</a:t>
            </a:r>
          </a:p>
        </p:txBody>
      </p:sp>
      <p:sp>
        <p:nvSpPr>
          <p:cNvPr id="136" name="Shape 136"/>
          <p:cNvSpPr/>
          <p:nvPr/>
        </p:nvSpPr>
        <p:spPr>
          <a:xfrm>
            <a:off x="1421835" y="6668293"/>
            <a:ext cx="10161130" cy="165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b="1" sz="5000">
                <a:solidFill>
                  <a:srgbClr val="FF2600"/>
                </a:solidFill>
                <a:latin typeface="Calibri"/>
                <a:ea typeface="Calibri"/>
                <a:cs typeface="Calibri"/>
                <a:sym typeface="Calibri"/>
              </a:rPr>
              <a:t>Missing:</a:t>
            </a:r>
            <a:endParaRPr b="1" sz="5000">
              <a:solidFill>
                <a:srgbClr val="FF26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defRPr sz="1800"/>
            </a:pPr>
            <a:r>
              <a:rPr b="1" sz="5000">
                <a:latin typeface="Calibri"/>
                <a:ea typeface="Calibri"/>
                <a:cs typeface="Calibri"/>
                <a:sym typeface="Calibri"/>
              </a:rPr>
              <a:t>Detailed Execution-based Core Model 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CLFtempBlu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Shape 139"/>
          <p:cNvSpPr/>
          <p:nvPr/>
        </p:nvSpPr>
        <p:spPr>
          <a:xfrm>
            <a:off x="10350500" y="8940800"/>
            <a:ext cx="863600" cy="635000"/>
          </a:xfrm>
          <a:prstGeom prst="rect">
            <a:avLst/>
          </a:prstGeom>
          <a:solidFill>
            <a:srgbClr val="FFFFFF"/>
          </a:solidFill>
          <a:ln w="12700">
            <a:round/>
          </a:ln>
        </p:spPr>
        <p:txBody>
          <a:bodyPr lIns="0" tIns="0" rIns="0" bIns="0" anchor="ctr"/>
          <a:lstStyle/>
          <a:p>
            <a:pPr lvl="0" marL="57799" marR="57799" algn="l" defTabSz="1295400">
              <a:defRPr sz="3400"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defRPr>
            </a:pPr>
          </a:p>
        </p:txBody>
      </p:sp>
      <p:pic>
        <p:nvPicPr>
          <p:cNvPr id="140" name="NNSAlogo041001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30200" y="9022080"/>
            <a:ext cx="1295400" cy="474134"/>
          </a:xfrm>
          <a:prstGeom prst="rect">
            <a:avLst/>
          </a:prstGeom>
          <a:ln w="12700">
            <a:miter lim="400000"/>
          </a:ln>
        </p:spPr>
      </p:pic>
      <p:sp>
        <p:nvSpPr>
          <p:cNvPr id="141" name="Shape 14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uFillTx/>
              </a:defRPr>
            </a:pPr>
            <a:r>
              <a:rPr b="1" sz="3800">
                <a:uFill>
                  <a:solidFill/>
                </a:uFill>
              </a:rPr>
              <a:t>Integration Goals</a:t>
            </a:r>
          </a:p>
        </p:txBody>
      </p:sp>
      <p:sp>
        <p:nvSpPr>
          <p:cNvPr id="142" name="Shape 14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uFillTx/>
              </a:defRPr>
            </a:pPr>
            <a:r>
              <a:rPr b="1" sz="3400">
                <a:uFill>
                  <a:solidFill/>
                </a:uFill>
              </a:rPr>
              <a:t>Provide gem5 functionality in the SST Framework</a:t>
            </a:r>
            <a:endParaRPr b="1" sz="3400">
              <a:uFill>
                <a:solidFill/>
              </a:uFill>
            </a:endParaRPr>
          </a:p>
          <a:p>
            <a:pPr lvl="1">
              <a:defRPr b="0" sz="1800">
                <a:uFillTx/>
              </a:defRPr>
            </a:pPr>
            <a:r>
              <a:rPr b="1" sz="3000">
                <a:uFill>
                  <a:solidFill/>
                </a:uFill>
              </a:rPr>
              <a:t>Interoperability w/ other components</a:t>
            </a:r>
            <a:endParaRPr b="1" sz="3000">
              <a:uFill>
                <a:solidFill/>
              </a:uFill>
            </a:endParaRPr>
          </a:p>
          <a:p>
            <a:pPr lvl="1">
              <a:defRPr b="0" sz="1800">
                <a:uFillTx/>
              </a:defRPr>
            </a:pPr>
            <a:r>
              <a:rPr b="1" sz="3000">
                <a:uFill>
                  <a:solidFill/>
                </a:uFill>
              </a:rPr>
              <a:t>Parallelism</a:t>
            </a:r>
            <a:endParaRPr b="1" sz="3000">
              <a:uFill>
                <a:solidFill/>
              </a:uFill>
            </a:endParaRPr>
          </a:p>
          <a:p>
            <a:pPr lvl="0">
              <a:defRPr b="0" sz="1800">
                <a:uFillTx/>
              </a:defRPr>
            </a:pPr>
            <a:endParaRPr b="1" sz="3400">
              <a:uFill>
                <a:solidFill/>
              </a:uFill>
            </a:endParaRPr>
          </a:p>
          <a:p>
            <a:pPr lvl="0">
              <a:defRPr b="0" sz="1800">
                <a:uFillTx/>
              </a:defRPr>
            </a:pPr>
            <a:r>
              <a:rPr b="1" sz="3400">
                <a:uFill>
                  <a:solidFill/>
                </a:uFill>
              </a:rPr>
              <a:t>Previous integration (2011) was with a branch of Gem5</a:t>
            </a:r>
            <a:endParaRPr b="1" sz="3400">
              <a:uFill>
                <a:solidFill/>
              </a:uFill>
            </a:endParaRPr>
          </a:p>
          <a:p>
            <a:pPr lvl="1">
              <a:defRPr b="0" sz="1800">
                <a:uFillTx/>
              </a:defRPr>
            </a:pPr>
            <a:r>
              <a:rPr b="1" sz="3000">
                <a:uFill>
                  <a:solidFill/>
                </a:uFill>
              </a:rPr>
              <a:t>Emulation mode only</a:t>
            </a:r>
            <a:endParaRPr b="1" sz="3000">
              <a:uFill>
                <a:solidFill/>
              </a:uFill>
            </a:endParaRPr>
          </a:p>
          <a:p>
            <a:pPr lvl="1">
              <a:defRPr b="0" sz="1800">
                <a:uFillTx/>
              </a:defRPr>
            </a:pPr>
            <a:r>
              <a:rPr b="1" sz="3000">
                <a:uFill>
                  <a:solidFill/>
                </a:uFill>
              </a:rPr>
              <a:t>Not sustainable</a:t>
            </a:r>
            <a:endParaRPr b="1" sz="3000">
              <a:uFill>
                <a:solidFill/>
              </a:uFill>
            </a:endParaRPr>
          </a:p>
          <a:p>
            <a:pPr lvl="0">
              <a:defRPr b="0" sz="1800">
                <a:uFillTx/>
              </a:defRPr>
            </a:pPr>
            <a:r>
              <a:rPr b="1" sz="3400">
                <a:uFill>
                  <a:solidFill/>
                </a:uFill>
              </a:rPr>
              <a:t>New integration is with the main Gem5 stable release</a:t>
            </a:r>
            <a:endParaRPr b="1" sz="3400">
              <a:uFill>
                <a:solidFill/>
              </a:uFill>
            </a:endParaRPr>
          </a:p>
          <a:p>
            <a:pPr lvl="1">
              <a:defRPr b="0" sz="1800">
                <a:uFillTx/>
              </a:defRPr>
            </a:pPr>
            <a:r>
              <a:rPr b="1" sz="3000">
                <a:uFill>
                  <a:solidFill/>
                </a:uFill>
              </a:rPr>
              <a:t>Ability to run full-system</a:t>
            </a:r>
            <a:endParaRPr b="1" sz="3000">
              <a:uFill>
                <a:solidFill/>
              </a:uFill>
            </a:endParaRPr>
          </a:p>
          <a:p>
            <a:pPr lvl="1">
              <a:defRPr b="0" sz="1800">
                <a:uFillTx/>
              </a:defRPr>
            </a:pPr>
            <a:endParaRPr b="1" sz="3000">
              <a:uFill>
                <a:solidFill/>
              </a:uFill>
            </a:endParaRPr>
          </a:p>
          <a:p>
            <a:pPr lvl="0">
              <a:defRPr b="0" sz="1800">
                <a:uFillTx/>
              </a:defRPr>
            </a:pPr>
            <a:r>
              <a:rPr b="1" sz="3400">
                <a:uFill>
                  <a:solidFill/>
                </a:uFill>
              </a:rPr>
              <a:t>Testing of the new integration is underway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CLFtempBlu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Shape 145"/>
          <p:cNvSpPr/>
          <p:nvPr/>
        </p:nvSpPr>
        <p:spPr>
          <a:xfrm>
            <a:off x="10350500" y="8940800"/>
            <a:ext cx="863600" cy="635000"/>
          </a:xfrm>
          <a:prstGeom prst="rect">
            <a:avLst/>
          </a:prstGeom>
          <a:solidFill>
            <a:srgbClr val="FFFFFF"/>
          </a:solidFill>
          <a:ln w="12700">
            <a:round/>
          </a:ln>
        </p:spPr>
        <p:txBody>
          <a:bodyPr lIns="0" tIns="0" rIns="0" bIns="0" anchor="ctr"/>
          <a:lstStyle/>
          <a:p>
            <a:pPr lvl="0" marL="57799" marR="57799" algn="l" defTabSz="1295400">
              <a:defRPr sz="3400"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defRPr>
            </a:pPr>
          </a:p>
        </p:txBody>
      </p:sp>
      <p:pic>
        <p:nvPicPr>
          <p:cNvPr id="146" name="NNSAlogo041001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30200" y="9022080"/>
            <a:ext cx="1295400" cy="474134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Shape 14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uFillTx/>
              </a:defRPr>
            </a:pPr>
            <a:r>
              <a:rPr b="1" sz="3800">
                <a:uFill>
                  <a:solidFill/>
                </a:uFill>
              </a:rPr>
              <a:t>Integration Issues</a:t>
            </a:r>
          </a:p>
        </p:txBody>
      </p:sp>
      <p:sp>
        <p:nvSpPr>
          <p:cNvPr id="148" name="Shape 148"/>
          <p:cNvSpPr/>
          <p:nvPr>
            <p:ph type="body" idx="1"/>
          </p:nvPr>
        </p:nvSpPr>
        <p:spPr>
          <a:xfrm>
            <a:off x="203200" y="1270000"/>
            <a:ext cx="7208342" cy="8280400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uFillTx/>
              </a:defRPr>
            </a:pPr>
            <a:r>
              <a:rPr b="1" sz="3400">
                <a:uFill>
                  <a:solidFill/>
                </a:uFill>
              </a:rPr>
              <a:t>gem5 Clock / Events</a:t>
            </a:r>
            <a:endParaRPr b="1" sz="3400">
              <a:uFill>
                <a:solidFill/>
              </a:uFill>
            </a:endParaRPr>
          </a:p>
          <a:p>
            <a:pPr lvl="0">
              <a:defRPr b="0" sz="1800">
                <a:uFillTx/>
              </a:defRPr>
            </a:pPr>
            <a:r>
              <a:rPr b="1" sz="3400">
                <a:uFill>
                  <a:solidFill/>
                </a:uFill>
              </a:rPr>
              <a:t>Untimed (functional) accesses</a:t>
            </a:r>
            <a:endParaRPr b="1" sz="3400">
              <a:uFill>
                <a:solidFill/>
              </a:uFill>
            </a:endParaRPr>
          </a:p>
          <a:p>
            <a:pPr lvl="1">
              <a:defRPr b="0" sz="1800">
                <a:uFillTx/>
              </a:defRPr>
            </a:pPr>
            <a:r>
              <a:rPr b="1" sz="3000">
                <a:uFill>
                  <a:solidFill/>
                </a:uFill>
              </a:rPr>
              <a:t>Can’t “cheat” - everything must be timed</a:t>
            </a:r>
            <a:endParaRPr b="1" sz="3000">
              <a:uFill>
                <a:solidFill/>
              </a:uFill>
            </a:endParaRPr>
          </a:p>
          <a:p>
            <a:pPr lvl="0">
              <a:defRPr b="0" sz="1800">
                <a:uFillTx/>
              </a:defRPr>
            </a:pPr>
            <a:r>
              <a:rPr b="1" sz="3400">
                <a:uFill>
                  <a:solidFill/>
                </a:uFill>
              </a:rPr>
              <a:t>Memory events</a:t>
            </a:r>
            <a:endParaRPr b="1" sz="3400">
              <a:uFill>
                <a:solidFill/>
              </a:uFill>
            </a:endParaRPr>
          </a:p>
          <a:p>
            <a:pPr lvl="1">
              <a:defRPr b="0" sz="1800">
                <a:uFillTx/>
              </a:defRPr>
            </a:pPr>
            <a:r>
              <a:rPr b="1" sz="3000">
                <a:uFill>
                  <a:solidFill/>
                </a:uFill>
              </a:rPr>
              <a:t>Forwarding snoop requests to core</a:t>
            </a:r>
            <a:endParaRPr b="1" sz="3000">
              <a:uFill>
                <a:solidFill/>
              </a:uFill>
            </a:endParaRPr>
          </a:p>
          <a:p>
            <a:pPr lvl="0">
              <a:defRPr b="0" sz="1800">
                <a:uFillTx/>
              </a:defRPr>
            </a:pPr>
            <a:r>
              <a:rPr b="1" sz="3400">
                <a:uFill>
                  <a:solidFill/>
                </a:uFill>
              </a:rPr>
              <a:t>Compilation issues (the usual)</a:t>
            </a:r>
          </a:p>
        </p:txBody>
      </p:sp>
      <p:pic>
        <p:nvPicPr>
          <p:cNvPr id="149" name="pasted-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632700" y="1795603"/>
            <a:ext cx="5184427" cy="651799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CLFtempBlu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52" name="Shape 152"/>
          <p:cNvSpPr/>
          <p:nvPr/>
        </p:nvSpPr>
        <p:spPr>
          <a:xfrm>
            <a:off x="10350500" y="8940800"/>
            <a:ext cx="863600" cy="635000"/>
          </a:xfrm>
          <a:prstGeom prst="rect">
            <a:avLst/>
          </a:prstGeom>
          <a:solidFill>
            <a:srgbClr val="FFFFFF"/>
          </a:solidFill>
          <a:ln w="12700">
            <a:round/>
          </a:ln>
        </p:spPr>
        <p:txBody>
          <a:bodyPr lIns="0" tIns="0" rIns="0" bIns="0" anchor="ctr"/>
          <a:lstStyle/>
          <a:p>
            <a:pPr lvl="0" marL="57799" marR="57799" algn="l" defTabSz="1295400">
              <a:defRPr sz="3400"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defRPr>
            </a:pPr>
          </a:p>
        </p:txBody>
      </p:sp>
      <p:pic>
        <p:nvPicPr>
          <p:cNvPr id="153" name="NNSAlogo041001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30200" y="9022080"/>
            <a:ext cx="1295400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154" name="Shape 15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uFillTx/>
              </a:defRPr>
            </a:pPr>
            <a:r>
              <a:rPr b="1" sz="3800">
                <a:uFill>
                  <a:solidFill/>
                </a:uFill>
              </a:rPr>
              <a:t>Studies</a:t>
            </a:r>
          </a:p>
        </p:txBody>
      </p:sp>
      <p:sp>
        <p:nvSpPr>
          <p:cNvPr id="155" name="Shape 155"/>
          <p:cNvSpPr/>
          <p:nvPr>
            <p:ph type="body" idx="1"/>
          </p:nvPr>
        </p:nvSpPr>
        <p:spPr>
          <a:xfrm>
            <a:off x="203200" y="1270000"/>
            <a:ext cx="8307586" cy="8280400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uFillTx/>
              </a:defRPr>
            </a:pPr>
            <a:r>
              <a:rPr b="1" sz="3400">
                <a:uFill>
                  <a:solidFill/>
                </a:uFill>
              </a:rPr>
              <a:t>Processing-in-memory</a:t>
            </a:r>
            <a:endParaRPr b="1" sz="3400">
              <a:uFill>
                <a:solidFill/>
              </a:uFill>
            </a:endParaRPr>
          </a:p>
          <a:p>
            <a:pPr lvl="0">
              <a:defRPr b="0" sz="1800">
                <a:uFillTx/>
              </a:defRPr>
            </a:pPr>
            <a:r>
              <a:rPr b="1" sz="3400">
                <a:uFill>
                  <a:solidFill/>
                </a:uFill>
              </a:rPr>
              <a:t>Multi-Level Memory</a:t>
            </a:r>
            <a:endParaRPr b="1" sz="3400">
              <a:uFill>
                <a:solidFill/>
              </a:uFill>
            </a:endParaRPr>
          </a:p>
          <a:p>
            <a:pPr lvl="1">
              <a:defRPr b="0" sz="1800">
                <a:uFillTx/>
              </a:defRPr>
            </a:pPr>
            <a:r>
              <a:rPr b="1" sz="3000">
                <a:uFill>
                  <a:solidFill/>
                </a:uFill>
              </a:rPr>
              <a:t>HW Tradeoffs: capacity ratios, prefetching/transfer</a:t>
            </a:r>
            <a:endParaRPr b="1" sz="3000">
              <a:uFill>
                <a:solidFill/>
              </a:uFill>
            </a:endParaRPr>
          </a:p>
          <a:p>
            <a:pPr lvl="1">
              <a:defRPr b="0" sz="1800">
                <a:uFillTx/>
              </a:defRPr>
            </a:pPr>
            <a:r>
              <a:rPr b="1" sz="3000">
                <a:uFill>
                  <a:solidFill/>
                </a:uFill>
              </a:rPr>
              <a:t>SW Tradeoffs: application, runtime, OS, HW control</a:t>
            </a:r>
            <a:endParaRPr b="1" sz="3000">
              <a:uFill>
                <a:solidFill/>
              </a:uFill>
            </a:endParaRPr>
          </a:p>
          <a:p>
            <a:pPr lvl="0">
              <a:defRPr b="0" sz="1800">
                <a:uFillTx/>
              </a:defRPr>
            </a:pPr>
            <a:r>
              <a:rPr b="1" sz="3400">
                <a:uFill>
                  <a:solidFill/>
                </a:uFill>
              </a:rPr>
              <a:t>Scalable Network Studies</a:t>
            </a:r>
            <a:endParaRPr b="1" sz="3400">
              <a:uFill>
                <a:solidFill/>
              </a:uFill>
            </a:endParaRPr>
          </a:p>
          <a:p>
            <a:pPr lvl="1">
              <a:defRPr b="0" sz="1800">
                <a:uFillTx/>
              </a:defRPr>
            </a:pPr>
            <a:r>
              <a:rPr b="1" sz="3000">
                <a:uFill>
                  <a:solidFill/>
                </a:uFill>
              </a:rPr>
              <a:t>Network on Chip</a:t>
            </a:r>
            <a:endParaRPr b="1" sz="3000">
              <a:uFill>
                <a:solidFill/>
              </a:uFill>
            </a:endParaRPr>
          </a:p>
          <a:p>
            <a:pPr lvl="1">
              <a:defRPr b="0" sz="1800">
                <a:uFillTx/>
              </a:defRPr>
            </a:pPr>
            <a:r>
              <a:rPr b="1" sz="3000">
                <a:uFill>
                  <a:solidFill/>
                </a:uFill>
              </a:rPr>
              <a:t>Coherent system interconnect NIC</a:t>
            </a:r>
            <a:endParaRPr b="1" sz="3000">
              <a:uFill>
                <a:solidFill/>
              </a:uFill>
            </a:endParaRPr>
          </a:p>
          <a:p>
            <a:pPr lvl="0">
              <a:defRPr b="0" sz="1800">
                <a:uFillTx/>
              </a:defRPr>
            </a:pPr>
            <a:r>
              <a:rPr b="1" sz="3400">
                <a:uFill>
                  <a:solidFill/>
                </a:uFill>
              </a:rPr>
              <a:t>Mixed Mode Simulation</a:t>
            </a:r>
          </a:p>
        </p:txBody>
      </p:sp>
      <p:graphicFrame>
        <p:nvGraphicFramePr>
          <p:cNvPr id="156" name="Chart 156"/>
          <p:cNvGraphicFramePr/>
          <p:nvPr/>
        </p:nvGraphicFramePr>
        <p:xfrm>
          <a:off x="7907903" y="787400"/>
          <a:ext cx="4291924" cy="2606963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4"/>
          </a:graphicData>
        </a:graphic>
      </p:graphicFrame>
      <p:sp>
        <p:nvSpPr>
          <p:cNvPr id="157" name="Shape 157"/>
          <p:cNvSpPr/>
          <p:nvPr/>
        </p:nvSpPr>
        <p:spPr>
          <a:xfrm>
            <a:off x="11760200" y="908099"/>
            <a:ext cx="863600" cy="7810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5332" y="10000"/>
                </a:moveTo>
                <a:lnTo>
                  <a:pt x="0" y="10000"/>
                </a:lnTo>
                <a:lnTo>
                  <a:pt x="10800" y="21600"/>
                </a:lnTo>
                <a:lnTo>
                  <a:pt x="21600" y="10000"/>
                </a:lnTo>
                <a:lnTo>
                  <a:pt x="16268" y="10000"/>
                </a:lnTo>
                <a:lnTo>
                  <a:pt x="16268" y="0"/>
                </a:lnTo>
                <a:lnTo>
                  <a:pt x="5332" y="0"/>
                </a:lnTo>
                <a:close/>
              </a:path>
            </a:pathLst>
          </a:custGeom>
          <a:solidFill>
            <a:srgbClr val="51A7F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FFFFFF"/>
                </a:solidFill>
              </a:rPr>
              <a:t>Better</a:t>
            </a:r>
          </a:p>
        </p:txBody>
      </p:sp>
      <p:pic>
        <p:nvPicPr>
          <p:cNvPr id="158" name="pasted-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725421" y="6594256"/>
            <a:ext cx="4656888" cy="2244537"/>
          </a:xfrm>
          <a:prstGeom prst="rect">
            <a:avLst/>
          </a:prstGeom>
          <a:ln w="12700">
            <a:miter lim="400000"/>
          </a:ln>
        </p:spPr>
      </p:pic>
      <p:pic>
        <p:nvPicPr>
          <p:cNvPr id="159" name="pasted-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048300" y="3616950"/>
            <a:ext cx="2553150" cy="287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pasted-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962400" y="6546850"/>
            <a:ext cx="3505200" cy="31877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CLFtempBlu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63" name="Shape 163"/>
          <p:cNvSpPr/>
          <p:nvPr/>
        </p:nvSpPr>
        <p:spPr>
          <a:xfrm>
            <a:off x="10350500" y="8940800"/>
            <a:ext cx="863600" cy="635000"/>
          </a:xfrm>
          <a:prstGeom prst="rect">
            <a:avLst/>
          </a:prstGeom>
          <a:solidFill>
            <a:srgbClr val="FFFFFF"/>
          </a:solidFill>
          <a:ln w="12700">
            <a:round/>
          </a:ln>
        </p:spPr>
        <p:txBody>
          <a:bodyPr lIns="0" tIns="0" rIns="0" bIns="0" anchor="ctr"/>
          <a:lstStyle/>
          <a:p>
            <a:pPr lvl="0" marL="57799" marR="57799" algn="l" defTabSz="1295400">
              <a:defRPr sz="3400"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defRPr>
            </a:pPr>
          </a:p>
        </p:txBody>
      </p:sp>
      <p:pic>
        <p:nvPicPr>
          <p:cNvPr id="164" name="NNSAlogo041001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30200" y="9022080"/>
            <a:ext cx="1295400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165" name="Shape 16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uFillTx/>
              </a:defRPr>
            </a:pPr>
            <a:r>
              <a:rPr b="1" sz="3800">
                <a:uFill>
                  <a:solidFill/>
                </a:uFill>
              </a:rPr>
              <a:t>Summary</a:t>
            </a:r>
          </a:p>
        </p:txBody>
      </p:sp>
      <p:sp>
        <p:nvSpPr>
          <p:cNvPr id="166" name="Shape 16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uFillTx/>
              </a:defRPr>
            </a:pPr>
            <a:r>
              <a:rPr b="1" sz="3400">
                <a:uFill>
                  <a:solidFill/>
                </a:uFill>
              </a:rPr>
              <a:t>Gem5 will be able to use SST’s infrastructure and components</a:t>
            </a:r>
            <a:endParaRPr b="1" sz="3400">
              <a:uFill>
                <a:solidFill/>
              </a:uFill>
            </a:endParaRPr>
          </a:p>
          <a:p>
            <a:pPr lvl="0">
              <a:defRPr b="0" sz="1800">
                <a:uFillTx/>
              </a:defRPr>
            </a:pPr>
            <a:r>
              <a:rPr b="1" sz="3400">
                <a:uFill>
                  <a:solidFill/>
                </a:uFill>
              </a:rPr>
              <a:t>Provides SST components with excellent core model</a:t>
            </a:r>
            <a:endParaRPr b="1" sz="3400">
              <a:uFill>
                <a:solidFill/>
              </a:uFill>
            </a:endParaRPr>
          </a:p>
          <a:p>
            <a:pPr lvl="0">
              <a:defRPr b="0" sz="1800">
                <a:uFillTx/>
              </a:defRPr>
            </a:pPr>
            <a:r>
              <a:rPr b="1" sz="3400">
                <a:uFill>
                  <a:solidFill/>
                </a:uFill>
              </a:rPr>
              <a:t>Provides gem5 with a parallel discrete event framework</a:t>
            </a:r>
            <a:endParaRPr b="1" sz="3400">
              <a:uFill>
                <a:solidFill/>
              </a:uFill>
            </a:endParaRPr>
          </a:p>
          <a:p>
            <a:pPr lvl="0">
              <a:defRPr b="0" sz="1800">
                <a:uFillTx/>
              </a:defRPr>
            </a:pPr>
            <a:r>
              <a:rPr b="1" sz="3400">
                <a:uFill>
                  <a:solidFill/>
                </a:uFill>
              </a:rPr>
              <a:t>Sustainable </a:t>
            </a:r>
            <a:endParaRPr b="1" sz="3400">
              <a:uFill>
                <a:solidFill/>
              </a:uFill>
            </a:endParaRPr>
          </a:p>
          <a:p>
            <a:pPr lvl="0">
              <a:defRPr b="0" sz="1800">
                <a:uFillTx/>
              </a:defRPr>
            </a:pPr>
            <a:endParaRPr b="1" sz="3400">
              <a:uFill>
                <a:solidFill/>
              </a:uFill>
            </a:endParaRPr>
          </a:p>
          <a:p>
            <a:pPr lvl="0">
              <a:defRPr b="0" sz="1800">
                <a:uFillTx/>
              </a:defRPr>
            </a:pPr>
            <a:r>
              <a:rPr b="1" sz="3400">
                <a:uFill>
                  <a:solidFill/>
                </a:uFill>
              </a:rPr>
              <a:t>Current code committed</a:t>
            </a:r>
            <a:endParaRPr b="1" sz="3400">
              <a:uFill>
                <a:solidFill/>
              </a:uFill>
            </a:endParaRPr>
          </a:p>
          <a:p>
            <a:pPr lvl="0">
              <a:defRPr b="0" sz="1800">
                <a:uFillTx/>
              </a:defRPr>
            </a:pPr>
            <a:r>
              <a:rPr b="1" sz="3400">
                <a:uFill>
                  <a:solidFill/>
                </a:uFill>
              </a:rPr>
              <a:t>Testing underway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