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80" r:id="rId3"/>
    <p:sldId id="263" r:id="rId4"/>
    <p:sldId id="264" r:id="rId5"/>
    <p:sldId id="281" r:id="rId6"/>
    <p:sldId id="282" r:id="rId7"/>
    <p:sldId id="283" r:id="rId8"/>
    <p:sldId id="285" r:id="rId9"/>
    <p:sldId id="286" r:id="rId10"/>
    <p:sldId id="259" r:id="rId11"/>
    <p:sldId id="270" r:id="rId12"/>
    <p:sldId id="287" r:id="rId13"/>
    <p:sldId id="274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464"/>
    <a:srgbClr val="F6CCCC"/>
    <a:srgbClr val="76C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97" autoAdjust="0"/>
  </p:normalViewPr>
  <p:slideViewPr>
    <p:cSldViewPr snapToGrid="0" snapToObjects="1">
      <p:cViewPr varScale="1">
        <p:scale>
          <a:sx n="65" d="100"/>
          <a:sy n="6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5AE96-0784-E54E-977A-3C31851F0A0C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7679F-79C3-7842-8005-72A34FA6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8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5E76-6222-1142-98EB-90AAA55BE7B5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6280D-1A61-7A4A-9799-1DF6FE7E7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0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0461D2-569A-5C48-BA4C-A457DCB12527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5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6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E492DF-8678-FE45-ABA2-AA14CB506DFD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9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470E12-4B4C-C941-A3C1-08F0969BCAB9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8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C08FBD-D506-0D48-95D9-1CAE578A2FFA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Please do not distribute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ADFCBD-016F-A54E-8AFA-8D04C9BDFC6E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GYW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21A8E3-A597-BB4E-94F3-272B76B44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CBC-BEBD-004C-A256-B5CBFCCCCF21}" type="datetime1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34C0B1D-4B66-824E-A436-6C60A75FE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90BB-6EF1-D64E-B96D-345167AF7A2D}" type="datetime1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EEE6-6885-3C4B-9AE4-17502548762E}" type="datetime1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183-1D7B-5F4B-A33F-F8CF61387AD3}" type="datetime1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34C0B1D-4B66-824E-A436-6C60A75FE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0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AC46-433E-6449-9C13-8C8DB574901C}" type="datetime1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90CC-DCBA-A544-A9F3-7B6DCDF6D016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E451-089F-D041-8646-778D0517A875}" type="datetime1">
              <a:rPr lang="en-US" smtClean="0"/>
              <a:t>6/14/15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474A-2BA9-4D43-BC08-A313D38CE292}" type="datetime1">
              <a:rPr lang="en-US" smtClean="0"/>
              <a:t>6/14/15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4952-6371-A248-A3B8-4D1E6CAFA0DE}" type="datetime1">
              <a:rPr lang="en-US" smtClean="0"/>
              <a:t>6/14/15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04FC-2617-0E43-955F-4FE0F7EB7D1F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227-D898-1C49-BEED-4951B0C219AC}" type="datetime1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2840" y="6368662"/>
            <a:ext cx="2133600" cy="365125"/>
          </a:xfrm>
          <a:prstGeom prst="rect">
            <a:avLst/>
          </a:prstGeom>
        </p:spPr>
        <p:txBody>
          <a:bodyPr/>
          <a:lstStyle/>
          <a:p>
            <a:fld id="{934C0B1D-4B66-824E-A436-6C60A75F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662B7-133C-8348-A530-D19942B30E6D}" type="datetime1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harvard-logo-2x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28" y="6416260"/>
            <a:ext cx="1494691" cy="375858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 userDrawn="1"/>
        </p:nvCxnSpPr>
        <p:spPr>
          <a:xfrm>
            <a:off x="138598" y="6350606"/>
            <a:ext cx="8874472" cy="0"/>
          </a:xfrm>
          <a:prstGeom prst="line">
            <a:avLst/>
          </a:prstGeom>
          <a:ln>
            <a:solidFill>
              <a:srgbClr val="9712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lsiarch.eecs.harvard.edu/aladdin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1660" y="2518468"/>
            <a:ext cx="8736849" cy="147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r">
              <a:lnSpc>
                <a:spcPct val="130000"/>
              </a:lnSpc>
            </a:pPr>
            <a:endParaRPr lang="en-US" sz="3000" dirty="0"/>
          </a:p>
          <a:p>
            <a:pPr algn="r">
              <a:lnSpc>
                <a:spcPct val="130000"/>
              </a:lnSpc>
            </a:pPr>
            <a:r>
              <a:rPr lang="en-US" sz="3000" dirty="0" smtClean="0"/>
              <a:t>Integration for Heterogeneous SoC Modeling</a:t>
            </a:r>
            <a:endParaRPr lang="en-US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34030" y="4576471"/>
            <a:ext cx="5933440" cy="1385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Y. Sophia Shao, Sam Xi, </a:t>
            </a:r>
          </a:p>
          <a:p>
            <a:pPr marL="0" indent="0" algn="r">
              <a:buNone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Gu-Yeon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Wei, David Brooks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Harvard University</a:t>
            </a:r>
          </a:p>
          <a:p>
            <a:pPr algn="r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047" y="4604385"/>
            <a:ext cx="1079500" cy="1270000"/>
          </a:xfrm>
          <a:prstGeom prst="rect">
            <a:avLst/>
          </a:prstGeom>
        </p:spPr>
      </p:pic>
      <p:pic>
        <p:nvPicPr>
          <p:cNvPr id="8" name="Picture 7" descr="aladdin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83" y="2126758"/>
            <a:ext cx="4270248" cy="917591"/>
          </a:xfrm>
          <a:prstGeom prst="rect">
            <a:avLst/>
          </a:prstGeom>
        </p:spPr>
      </p:pic>
      <p:pic>
        <p:nvPicPr>
          <p:cNvPr id="9" name="Picture 8" descr="gem5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3" y="1882970"/>
            <a:ext cx="11906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Aladdin enables</a:t>
            </a:r>
            <a:r>
              <a:rPr lang="en-US" dirty="0"/>
              <a:t> </a:t>
            </a:r>
            <a:r>
              <a:rPr lang="en-US" dirty="0" smtClean="0"/>
              <a:t>pre-RTL simulation of accelerators with the rest of the </a:t>
            </a:r>
            <a:r>
              <a:rPr lang="en-US" dirty="0" err="1" smtClean="0"/>
              <a:t>SoC.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552969" y="1813427"/>
            <a:ext cx="6304580" cy="4022980"/>
          </a:xfrm>
          <a:prstGeom prst="roundRect">
            <a:avLst>
              <a:gd name="adj" fmla="val 6940"/>
            </a:avLst>
          </a:prstGeom>
          <a:solidFill>
            <a:srgbClr val="D1D3D4"/>
          </a:solidFill>
          <a:ln>
            <a:solidFill>
              <a:srgbClr val="D1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41168" y="1969381"/>
            <a:ext cx="1122760" cy="3707518"/>
          </a:xfrm>
          <a:prstGeom prst="rect">
            <a:avLst/>
          </a:prstGeom>
          <a:solidFill>
            <a:srgbClr val="FFCC99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GPU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CCCC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Shared Resources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62929" y="1969382"/>
            <a:ext cx="1106426" cy="3707516"/>
          </a:xfrm>
          <a:prstGeom prst="rect">
            <a:avLst/>
          </a:prstGeom>
          <a:solidFill>
            <a:srgbClr val="FFCCCC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14038" y="3760934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rgbClr val="FF6666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Sea of Fine-Grained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Accelerators</a:t>
            </a:r>
            <a:endParaRPr lang="en-US" sz="2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0" name="Rectangle 29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Big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Small Cores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741168" y="1969382"/>
            <a:ext cx="1122760" cy="3707518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GPGPU-</a:t>
            </a:r>
            <a:r>
              <a:rPr lang="en-US" sz="2000" dirty="0" err="1" smtClean="0">
                <a:solidFill>
                  <a:schemeClr val="tx1"/>
                </a:solidFill>
              </a:rPr>
              <a:t>Sim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14038" y="1969382"/>
            <a:ext cx="3372834" cy="978785"/>
            <a:chOff x="3014038" y="1969382"/>
            <a:chExt cx="3372834" cy="978785"/>
          </a:xfrm>
        </p:grpSpPr>
        <p:sp>
          <p:nvSpPr>
            <p:cNvPr id="38" name="Rectangle 37"/>
            <p:cNvSpPr/>
            <p:nvPr/>
          </p:nvSpPr>
          <p:spPr>
            <a:xfrm>
              <a:off x="3014038" y="1969382"/>
              <a:ext cx="2146564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gem5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.</a:t>
              </a:r>
              <a:r>
                <a:rPr lang="en-US" sz="2000" dirty="0" smtClean="0">
                  <a:solidFill>
                    <a:schemeClr val="tx1"/>
                  </a:solidFill>
                </a:rPr>
                <a:t>..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10712" y="1969382"/>
              <a:ext cx="1076160" cy="9787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</a:t>
              </a:r>
              <a:r>
                <a:rPr lang="en-US" sz="2000" dirty="0" smtClean="0">
                  <a:solidFill>
                    <a:schemeClr val="tx1"/>
                  </a:solidFill>
                </a:rPr>
                <a:t>em5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…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014038" y="3081124"/>
            <a:ext cx="3372834" cy="545555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Ruby/GARNET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62929" y="1969381"/>
            <a:ext cx="1106426" cy="3707516"/>
          </a:xfrm>
          <a:prstGeom prst="rect">
            <a:avLst/>
          </a:prstGeom>
          <a:solidFill>
            <a:srgbClr val="FFFFFF"/>
          </a:solid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DRAMSim2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14038" y="3760937"/>
            <a:ext cx="3372834" cy="191596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bg1"/>
            </a:bgClr>
          </a:pattFill>
          <a:ln>
            <a:solidFill>
              <a:srgbClr val="6D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9" name="Picture 18" descr="aladdin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46" y="4345215"/>
            <a:ext cx="3143471" cy="6754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em5-Aladdin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7899" y="5780780"/>
            <a:ext cx="1624421" cy="16985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31474" y="2099441"/>
            <a:ext cx="1558897" cy="548640"/>
          </a:xfrm>
          <a:prstGeom prst="roundRect">
            <a:avLst/>
          </a:prstGeom>
          <a:solidFill>
            <a:srgbClr val="76C3F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CPU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5529" y="2926132"/>
            <a:ext cx="836012" cy="548640"/>
          </a:xfrm>
          <a:prstGeom prst="roundRect">
            <a:avLst/>
          </a:prstGeom>
          <a:solidFill>
            <a:srgbClr val="F6CCCC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DMA Engine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7280" y="2752233"/>
            <a:ext cx="921141" cy="820690"/>
          </a:xfrm>
          <a:prstGeom prst="roundRect">
            <a:avLst/>
          </a:prstGeom>
          <a:solidFill>
            <a:srgbClr val="EA646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Scratchpad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31510" y="2740363"/>
            <a:ext cx="807130" cy="274662"/>
          </a:xfrm>
          <a:prstGeom prst="roundRect">
            <a:avLst/>
          </a:prstGeom>
          <a:solidFill>
            <a:srgbClr val="EA646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TLB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45445" y="1956668"/>
            <a:ext cx="2053431" cy="1691640"/>
          </a:xfrm>
          <a:prstGeom prst="roundRect">
            <a:avLst>
              <a:gd name="adj" fmla="val 8267"/>
            </a:avLst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31474" y="4731038"/>
            <a:ext cx="4967402" cy="492523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DRAM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31474" y="4088136"/>
            <a:ext cx="4967402" cy="492523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LLC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31474" y="2740363"/>
            <a:ext cx="1558897" cy="805629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Cache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59191" y="3099661"/>
            <a:ext cx="779449" cy="446332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Cache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16526" y="2099441"/>
            <a:ext cx="1822114" cy="426962"/>
          </a:xfrm>
          <a:prstGeom prst="roundRect">
            <a:avLst/>
          </a:prstGeom>
          <a:solidFill>
            <a:srgbClr val="FF666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Acc</a:t>
            </a:r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 Datapath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cxnSp>
        <p:nvCxnSpPr>
          <p:cNvPr id="7" name="Straight Arrow Connector 6"/>
          <p:cNvCxnSpPr>
            <a:stCxn id="20" idx="2"/>
          </p:cNvCxnSpPr>
          <p:nvPr/>
        </p:nvCxnSpPr>
        <p:spPr>
          <a:xfrm>
            <a:off x="3010923" y="3545992"/>
            <a:ext cx="3941" cy="54214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02302" y="3648308"/>
            <a:ext cx="0" cy="43982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3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em5-Aladdin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7899" y="5780780"/>
            <a:ext cx="1624421" cy="16985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43176" y="2745161"/>
            <a:ext cx="1558897" cy="548640"/>
          </a:xfrm>
          <a:prstGeom prst="roundRect">
            <a:avLst/>
          </a:prstGeom>
          <a:solidFill>
            <a:srgbClr val="76C3F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CPU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47231" y="3571852"/>
            <a:ext cx="836012" cy="548640"/>
          </a:xfrm>
          <a:prstGeom prst="roundRect">
            <a:avLst/>
          </a:prstGeom>
          <a:solidFill>
            <a:srgbClr val="F6CCCC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DMA Engine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3176" y="5376758"/>
            <a:ext cx="4967402" cy="492523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DRAM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3176" y="4733856"/>
            <a:ext cx="4967402" cy="492523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LLC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3176" y="3386083"/>
            <a:ext cx="1558897" cy="805629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Cache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57147" y="1956668"/>
            <a:ext cx="2053431" cy="1691640"/>
            <a:chOff x="3757147" y="1956668"/>
            <a:chExt cx="2053431" cy="1691640"/>
          </a:xfrm>
        </p:grpSpPr>
        <p:sp>
          <p:nvSpPr>
            <p:cNvPr id="12" name="Rounded Rectangle 11"/>
            <p:cNvSpPr/>
            <p:nvPr/>
          </p:nvSpPr>
          <p:spPr>
            <a:xfrm>
              <a:off x="3838982" y="2752233"/>
              <a:ext cx="921141" cy="82069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Scratchpad</a:t>
              </a: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843212" y="2740363"/>
              <a:ext cx="807130" cy="274662"/>
            </a:xfrm>
            <a:prstGeom prst="roundRect">
              <a:avLst/>
            </a:prstGeom>
            <a:solidFill>
              <a:srgbClr val="EA646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TLB</a:t>
              </a: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57147" y="1956668"/>
              <a:ext cx="2053431" cy="1691640"/>
            </a:xfrm>
            <a:prstGeom prst="roundRect">
              <a:avLst>
                <a:gd name="adj" fmla="val 8267"/>
              </a:avLst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70893" y="3099661"/>
              <a:ext cx="779449" cy="446332"/>
            </a:xfrm>
            <a:prstGeom prst="roundRect">
              <a:avLst/>
            </a:prstGeom>
            <a:solidFill>
              <a:srgbClr val="CCCC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Cache</a:t>
              </a: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28228" y="2099441"/>
              <a:ext cx="1822114" cy="426962"/>
            </a:xfrm>
            <a:prstGeom prst="roundRect">
              <a:avLst/>
            </a:prstGeom>
            <a:solidFill>
              <a:srgbClr val="FF6666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Acc</a:t>
              </a:r>
              <a:r>
                <a:rPr lang="en-US" dirty="0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 Datapath</a:t>
              </a: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</p:grpSp>
      <p:cxnSp>
        <p:nvCxnSpPr>
          <p:cNvPr id="7" name="Straight Arrow Connector 6"/>
          <p:cNvCxnSpPr>
            <a:stCxn id="20" idx="2"/>
          </p:cNvCxnSpPr>
          <p:nvPr/>
        </p:nvCxnSpPr>
        <p:spPr>
          <a:xfrm>
            <a:off x="1622625" y="4191712"/>
            <a:ext cx="3941" cy="54214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68719" y="4294027"/>
            <a:ext cx="0" cy="43982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12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995876" y="1956668"/>
            <a:ext cx="2053431" cy="1691640"/>
            <a:chOff x="3757147" y="1956668"/>
            <a:chExt cx="2053431" cy="1691640"/>
          </a:xfrm>
        </p:grpSpPr>
        <p:sp>
          <p:nvSpPr>
            <p:cNvPr id="29" name="Rounded Rectangle 28"/>
            <p:cNvSpPr/>
            <p:nvPr/>
          </p:nvSpPr>
          <p:spPr>
            <a:xfrm>
              <a:off x="3838982" y="2752233"/>
              <a:ext cx="921141" cy="820690"/>
            </a:xfrm>
            <a:prstGeom prst="roundRect">
              <a:avLst/>
            </a:prstGeom>
            <a:solidFill>
              <a:srgbClr val="EA646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Scratchpad</a:t>
              </a: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843212" y="2740363"/>
              <a:ext cx="807130" cy="274662"/>
            </a:xfrm>
            <a:prstGeom prst="roundRect">
              <a:avLst/>
            </a:prstGeom>
            <a:solidFill>
              <a:srgbClr val="EA646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TLB</a:t>
              </a: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757147" y="1956668"/>
              <a:ext cx="2053431" cy="1691640"/>
            </a:xfrm>
            <a:prstGeom prst="roundRect">
              <a:avLst>
                <a:gd name="adj" fmla="val 8267"/>
              </a:avLst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870893" y="3099661"/>
              <a:ext cx="779449" cy="446332"/>
            </a:xfrm>
            <a:prstGeom prst="roundRect">
              <a:avLst/>
            </a:prstGeom>
            <a:solidFill>
              <a:srgbClr val="CCCC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Cache</a:t>
              </a: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828228" y="2099441"/>
              <a:ext cx="1822114" cy="426962"/>
            </a:xfrm>
            <a:prstGeom prst="roundRect">
              <a:avLst/>
            </a:prstGeom>
            <a:solidFill>
              <a:srgbClr val="FF6666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Acc</a:t>
              </a:r>
              <a:r>
                <a:rPr lang="en-US" dirty="0" smtClean="0">
                  <a:solidFill>
                    <a:srgbClr val="000000"/>
                  </a:solidFill>
                  <a:latin typeface="Helvetica Light"/>
                  <a:cs typeface="Helvetica Light"/>
                </a:rPr>
                <a:t> Datapath</a:t>
              </a: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709625" y="3801505"/>
            <a:ext cx="4339682" cy="492523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Acc</a:t>
            </a:r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 Shared Cache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6370" y="2905704"/>
            <a:ext cx="88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-66535" y="3574657"/>
            <a:ext cx="88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586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edup-cach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07" y="711023"/>
            <a:ext cx="7315200" cy="5486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95496" y="871852"/>
            <a:ext cx="1014984" cy="426962"/>
          </a:xfrm>
          <a:prstGeom prst="roundRect">
            <a:avLst/>
          </a:prstGeom>
          <a:solidFill>
            <a:srgbClr val="FF666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Acc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5496" y="1544229"/>
            <a:ext cx="1014984" cy="466928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Cache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95496" y="2291312"/>
            <a:ext cx="1014984" cy="492523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Memory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101658" y="2011157"/>
            <a:ext cx="0" cy="28015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33263" y="2001818"/>
            <a:ext cx="0" cy="289494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30315" y="1299738"/>
            <a:ext cx="0" cy="24449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0998" y="1280758"/>
            <a:ext cx="0" cy="26347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95496" y="3433082"/>
            <a:ext cx="1014984" cy="426962"/>
          </a:xfrm>
          <a:prstGeom prst="roundRect">
            <a:avLst/>
          </a:prstGeom>
          <a:solidFill>
            <a:srgbClr val="FF666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CPU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5496" y="4105459"/>
            <a:ext cx="1014984" cy="466928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Cache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5496" y="4852542"/>
            <a:ext cx="1014984" cy="492523"/>
          </a:xfrm>
          <a:prstGeom prst="roundRect">
            <a:avLst/>
          </a:prstGeom>
          <a:solidFill>
            <a:srgbClr val="CCCC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Memory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101658" y="4572387"/>
            <a:ext cx="0" cy="28015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33263" y="4563048"/>
            <a:ext cx="0" cy="289494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30315" y="3860968"/>
            <a:ext cx="0" cy="24449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0998" y="3841988"/>
            <a:ext cx="0" cy="26347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845"/>
            <a:ext cx="8229600" cy="5090155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number of accelerators are integrated into both mobile </a:t>
            </a:r>
            <a:r>
              <a:rPr lang="en-US" dirty="0" err="1" smtClean="0"/>
              <a:t>SoCs</a:t>
            </a:r>
            <a:r>
              <a:rPr lang="en-US" dirty="0"/>
              <a:t> </a:t>
            </a:r>
            <a:r>
              <a:rPr lang="en-US" dirty="0" smtClean="0"/>
              <a:t>and servers.</a:t>
            </a:r>
          </a:p>
          <a:p>
            <a:r>
              <a:rPr lang="en-US" dirty="0"/>
              <a:t>g</a:t>
            </a:r>
            <a:r>
              <a:rPr lang="en-US" dirty="0" smtClean="0"/>
              <a:t>em5-Aladdin integration enables </a:t>
            </a:r>
            <a:r>
              <a:rPr lang="en-US" dirty="0"/>
              <a:t>rapid design space exploration of future accelerator-centric platforms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Download </a:t>
            </a:r>
            <a:r>
              <a:rPr lang="en-US" dirty="0"/>
              <a:t>Aladdin </a:t>
            </a:r>
            <a:r>
              <a:rPr lang="en-US" dirty="0" smtClean="0"/>
              <a:t>at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</a:t>
            </a:r>
            <a:r>
              <a:rPr lang="en-US" dirty="0" smtClean="0">
                <a:hlinkClick r:id="rId3"/>
              </a:rPr>
              <a:t>/vlsiarch.eecs.harvard.edu</a:t>
            </a:r>
            <a:r>
              <a:rPr lang="en-US" dirty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aladdin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1209" y="540247"/>
            <a:ext cx="7414972" cy="990600"/>
          </a:xfrm>
        </p:spPr>
        <p:txBody>
          <a:bodyPr>
            <a:noAutofit/>
          </a:bodyPr>
          <a:lstStyle/>
          <a:p>
            <a:pPr algn="r"/>
            <a:r>
              <a:rPr lang="en-US" sz="3800" dirty="0" smtClean="0"/>
              <a:t>Heterogeneous SoC Modeling</a:t>
            </a:r>
            <a:endParaRPr lang="en-US" sz="3800" dirty="0"/>
          </a:p>
        </p:txBody>
      </p:sp>
      <p:pic>
        <p:nvPicPr>
          <p:cNvPr id="6" name="Picture 5" descr="aladdin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86" y="395986"/>
            <a:ext cx="1371600" cy="1149096"/>
          </a:xfrm>
          <a:prstGeom prst="rect">
            <a:avLst/>
          </a:prstGeom>
        </p:spPr>
      </p:pic>
      <p:pic>
        <p:nvPicPr>
          <p:cNvPr id="7" name="Picture 6" descr="gem5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9" y="382892"/>
            <a:ext cx="11906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pple_A8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0" y="1211039"/>
            <a:ext cx="4116172" cy="507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More accelerators.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53230" y="1377830"/>
            <a:ext cx="3647802" cy="2712138"/>
            <a:chOff x="553230" y="1482582"/>
            <a:chExt cx="3647802" cy="2712138"/>
          </a:xfrm>
        </p:grpSpPr>
        <p:grpSp>
          <p:nvGrpSpPr>
            <p:cNvPr id="4" name="Group 3"/>
            <p:cNvGrpSpPr/>
            <p:nvPr/>
          </p:nvGrpSpPr>
          <p:grpSpPr>
            <a:xfrm>
              <a:off x="553230" y="1482582"/>
              <a:ext cx="3647802" cy="2712138"/>
              <a:chOff x="553230" y="1482582"/>
              <a:chExt cx="3647802" cy="271213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53230" y="1482582"/>
                <a:ext cx="704110" cy="817364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5630" y="2299945"/>
                <a:ext cx="2362278" cy="1711679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57339" y="1760730"/>
                <a:ext cx="2703279" cy="539216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67908" y="2299946"/>
                <a:ext cx="1133124" cy="881741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24905" y="1608329"/>
                <a:ext cx="1106457" cy="152401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80240" y="4011624"/>
                <a:ext cx="287668" cy="183096"/>
              </a:xfrm>
              <a:prstGeom prst="rect">
                <a:avLst/>
              </a:prstGeom>
              <a:solidFill>
                <a:srgbClr val="0000FF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997822" y="2101771"/>
              <a:ext cx="13569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Out-of-Core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Accelerators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9340-927E-CB41-A86E-7A6AE498EC33}" type="slidenum">
              <a:rPr lang="en-US" smtClean="0"/>
              <a:t>2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48660" y="5584594"/>
            <a:ext cx="2651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/>
                <a:cs typeface="Calibri Light"/>
              </a:rPr>
              <a:t>[Die photo from </a:t>
            </a:r>
            <a:r>
              <a:rPr lang="en-US" sz="1400" dirty="0" err="1">
                <a:latin typeface="Calibri Light"/>
                <a:cs typeface="Calibri Light"/>
              </a:rPr>
              <a:t>Chipworks</a:t>
            </a:r>
            <a:r>
              <a:rPr lang="en-US" sz="1400" dirty="0">
                <a:latin typeface="Calibri Light"/>
                <a:cs typeface="Calibri Light"/>
              </a:rPr>
              <a:t>]</a:t>
            </a:r>
          </a:p>
          <a:p>
            <a:r>
              <a:rPr lang="en-US" sz="1400" dirty="0">
                <a:latin typeface="Calibri Light"/>
                <a:cs typeface="Calibri Light"/>
              </a:rPr>
              <a:t>[Accelerators annotated </a:t>
            </a:r>
            <a:r>
              <a:rPr lang="en-US" sz="1400" dirty="0" smtClean="0">
                <a:latin typeface="Calibri Light"/>
                <a:cs typeface="Calibri Light"/>
              </a:rPr>
              <a:t>by</a:t>
            </a:r>
          </a:p>
          <a:p>
            <a:r>
              <a:rPr lang="en-US" sz="1400" dirty="0" smtClean="0">
                <a:latin typeface="Calibri Light"/>
                <a:cs typeface="Calibri Light"/>
              </a:rPr>
              <a:t>Sophia </a:t>
            </a:r>
            <a:r>
              <a:rPr lang="en-US" sz="1400" dirty="0">
                <a:latin typeface="Calibri Light"/>
                <a:cs typeface="Calibri Light"/>
              </a:rPr>
              <a:t>Shao @ Harvard]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24732" y="1785626"/>
            <a:ext cx="4314763" cy="3798968"/>
            <a:chOff x="4624732" y="1785626"/>
            <a:chExt cx="4314763" cy="3798968"/>
          </a:xfrm>
        </p:grpSpPr>
        <p:grpSp>
          <p:nvGrpSpPr>
            <p:cNvPr id="19" name="Group 18"/>
            <p:cNvGrpSpPr/>
            <p:nvPr/>
          </p:nvGrpSpPr>
          <p:grpSpPr>
            <a:xfrm>
              <a:off x="4624732" y="1785626"/>
              <a:ext cx="4308977" cy="3798968"/>
              <a:chOff x="4624732" y="1785626"/>
              <a:chExt cx="4308977" cy="3798968"/>
            </a:xfrm>
          </p:grpSpPr>
          <p:pic>
            <p:nvPicPr>
              <p:cNvPr id="3" name="Picture 2" descr="die_bar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4732" y="1785626"/>
                <a:ext cx="4308977" cy="3231733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276500" y="5061374"/>
                <a:ext cx="15442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>
                    <a:latin typeface="Calibri Light"/>
                    <a:cs typeface="Calibri Light"/>
                  </a:rPr>
                  <a:t>Maltiel</a:t>
                </a:r>
                <a:r>
                  <a:rPr lang="en-US" sz="1400" dirty="0" smtClean="0">
                    <a:latin typeface="Calibri Light"/>
                    <a:cs typeface="Calibri Light"/>
                  </a:rPr>
                  <a:t> Consulting </a:t>
                </a:r>
              </a:p>
              <a:p>
                <a:r>
                  <a:rPr lang="en-US" sz="1400" dirty="0" smtClean="0">
                    <a:latin typeface="Calibri Light"/>
                    <a:cs typeface="Calibri Light"/>
                  </a:rPr>
                  <a:t>estimates</a:t>
                </a:r>
                <a:endParaRPr lang="en-US" sz="1400" dirty="0">
                  <a:latin typeface="Calibri Light"/>
                  <a:cs typeface="Calibri Light"/>
                </a:endParaRPr>
              </a:p>
            </p:txBody>
          </p:sp>
          <p:sp>
            <p:nvSpPr>
              <p:cNvPr id="14" name="Left Bracket 13"/>
              <p:cNvSpPr/>
              <p:nvPr/>
            </p:nvSpPr>
            <p:spPr>
              <a:xfrm rot="16200000">
                <a:off x="5937773" y="4222087"/>
                <a:ext cx="150881" cy="1527693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eft Bracket 14"/>
              <p:cNvSpPr/>
              <p:nvPr/>
            </p:nvSpPr>
            <p:spPr>
              <a:xfrm rot="16200000">
                <a:off x="7661087" y="4551273"/>
                <a:ext cx="150881" cy="872356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988320" y="5065762"/>
              <a:ext cx="1951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alibri Light"/>
                  <a:cs typeface="Calibri Light"/>
                </a:rPr>
                <a:t>[Shao, et al., IEEE Micro]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64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Accelerator-CPU </a:t>
            </a:r>
            <a:r>
              <a:rPr lang="en-US" dirty="0" smtClean="0"/>
              <a:t>Integration:</a:t>
            </a:r>
            <a:br>
              <a:rPr lang="en-US" dirty="0" smtClean="0"/>
            </a:br>
            <a:r>
              <a:rPr lang="en-US" dirty="0" smtClean="0"/>
              <a:t>Today’s </a:t>
            </a:r>
            <a:r>
              <a:rPr lang="en-US" dirty="0"/>
              <a:t>Conventional </a:t>
            </a:r>
            <a:r>
              <a:rPr lang="en-US" dirty="0" err="1"/>
              <a:t>SoCs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907" y="1301124"/>
            <a:ext cx="8843911" cy="4825040"/>
          </a:xfrm>
        </p:spPr>
        <p:txBody>
          <a:bodyPr/>
          <a:lstStyle/>
          <a:p>
            <a:r>
              <a:rPr lang="en-US" dirty="0" smtClean="0"/>
              <a:t>Easy to integrate lots of IP, simple accelerator design</a:t>
            </a:r>
          </a:p>
          <a:p>
            <a:r>
              <a:rPr lang="en-US" dirty="0" smtClean="0"/>
              <a:t>Hard to program and share data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0" y="3206650"/>
            <a:ext cx="6553200" cy="2971800"/>
            <a:chOff x="1371600" y="2819400"/>
            <a:chExt cx="6553200" cy="2971800"/>
          </a:xfrm>
        </p:grpSpPr>
        <p:sp>
          <p:nvSpPr>
            <p:cNvPr id="21" name="Rounded Rectangle 20"/>
            <p:cNvSpPr/>
            <p:nvPr/>
          </p:nvSpPr>
          <p:spPr>
            <a:xfrm>
              <a:off x="1371600" y="3051430"/>
              <a:ext cx="6553200" cy="273977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00200" y="3276601"/>
              <a:ext cx="762000" cy="457200"/>
            </a:xfrm>
            <a:prstGeom prst="rect">
              <a:avLst/>
            </a:prstGeom>
            <a:solidFill>
              <a:srgbClr val="88B4E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00200" y="3733800"/>
              <a:ext cx="762000" cy="304800"/>
            </a:xfrm>
            <a:prstGeom prst="rect">
              <a:avLst/>
            </a:prstGeom>
            <a:solidFill>
              <a:srgbClr val="88B4E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L2 $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4600" y="3276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0200" y="4038600"/>
              <a:ext cx="2209800" cy="381000"/>
            </a:xfrm>
            <a:prstGeom prst="rect">
              <a:avLst/>
            </a:prstGeom>
            <a:solidFill>
              <a:srgbClr val="88B4E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L3 $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48000" y="3276600"/>
              <a:ext cx="762000" cy="457200"/>
            </a:xfrm>
            <a:prstGeom prst="rect">
              <a:avLst/>
            </a:prstGeom>
            <a:solidFill>
              <a:srgbClr val="88B4E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Core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733799"/>
              <a:ext cx="762000" cy="304800"/>
            </a:xfrm>
            <a:prstGeom prst="rect">
              <a:avLst/>
            </a:prstGeom>
            <a:solidFill>
              <a:srgbClr val="88B4E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L2 $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00200" y="5334000"/>
              <a:ext cx="2209800" cy="4572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DMA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0" y="28194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00200" y="4648200"/>
              <a:ext cx="5943600" cy="457200"/>
            </a:xfrm>
            <a:prstGeom prst="rect">
              <a:avLst/>
            </a:prstGeom>
            <a:solidFill>
              <a:srgbClr val="CDCC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On-Chip System Bus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38600" y="3276600"/>
              <a:ext cx="1524000" cy="609600"/>
            </a:xfrm>
            <a:prstGeom prst="rect">
              <a:avLst/>
            </a:prstGeom>
            <a:solidFill>
              <a:srgbClr val="FC66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r>
                <a:rPr lang="en-US" sz="2000" dirty="0" smtClean="0">
                  <a:solidFill>
                    <a:schemeClr val="tx1"/>
                  </a:solidFill>
                </a:rPr>
                <a:t> #1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38600" y="3886200"/>
              <a:ext cx="1524000" cy="533400"/>
            </a:xfrm>
            <a:prstGeom prst="rect">
              <a:avLst/>
            </a:prstGeom>
            <a:solidFill>
              <a:srgbClr val="FECBC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Scratchpad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72200" y="3276600"/>
              <a:ext cx="1524000" cy="609600"/>
            </a:xfrm>
            <a:prstGeom prst="rect">
              <a:avLst/>
            </a:prstGeom>
            <a:solidFill>
              <a:srgbClr val="FC66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Acc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#n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72200" y="3886200"/>
              <a:ext cx="1524000" cy="533400"/>
            </a:xfrm>
            <a:prstGeom prst="rect">
              <a:avLst/>
            </a:prstGeom>
            <a:solidFill>
              <a:srgbClr val="FECBCB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Scratchpad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638800" y="38100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38100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052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0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Accelerator Integration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7057"/>
            <a:ext cx="8534400" cy="269298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Users design application-specific hardware accelerators.</a:t>
            </a:r>
          </a:p>
          <a:p>
            <a:r>
              <a:rPr lang="en-US" dirty="0" smtClean="0"/>
              <a:t>System vendors provide Host Service Layer with virtual memory and cache coherence support</a:t>
            </a:r>
          </a:p>
          <a:p>
            <a:pPr lvl="1"/>
            <a:r>
              <a:rPr lang="en-US" dirty="0" smtClean="0"/>
              <a:t>Intel </a:t>
            </a:r>
            <a:r>
              <a:rPr lang="en-US" dirty="0" err="1"/>
              <a:t>QuickAssist</a:t>
            </a:r>
            <a:r>
              <a:rPr lang="en-US" dirty="0"/>
              <a:t> QPI-Based FPGA Accelerator Platform (QAP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IBM POWER8’s Coherent Accelerator Processor Interface (CAPI)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105400" y="4242300"/>
            <a:ext cx="3657600" cy="1828800"/>
          </a:xfrm>
          <a:prstGeom prst="roundRect">
            <a:avLst>
              <a:gd name="adj" fmla="val 6940"/>
            </a:avLst>
          </a:prstGeom>
          <a:solidFill>
            <a:srgbClr val="D1D3D4"/>
          </a:solidFill>
          <a:ln>
            <a:solidFill>
              <a:srgbClr val="D1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7200" y="4242300"/>
            <a:ext cx="3657600" cy="1828800"/>
          </a:xfrm>
          <a:prstGeom prst="roundRect">
            <a:avLst>
              <a:gd name="adj" fmla="val 6940"/>
            </a:avLst>
          </a:prstGeom>
          <a:solidFill>
            <a:srgbClr val="D1D3D4"/>
          </a:solidFill>
          <a:ln>
            <a:solidFill>
              <a:srgbClr val="D1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" y="4699501"/>
            <a:ext cx="762000" cy="457200"/>
          </a:xfrm>
          <a:prstGeom prst="rect">
            <a:avLst/>
          </a:prstGeom>
          <a:solidFill>
            <a:srgbClr val="88B4E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0" y="5156700"/>
            <a:ext cx="762000" cy="304800"/>
          </a:xfrm>
          <a:prstGeom prst="rect">
            <a:avLst/>
          </a:prstGeom>
          <a:solidFill>
            <a:srgbClr val="88B4E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L2 $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0200" y="46995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685800" y="5461500"/>
            <a:ext cx="2209800" cy="381000"/>
          </a:xfrm>
          <a:prstGeom prst="rect">
            <a:avLst/>
          </a:prstGeom>
          <a:solidFill>
            <a:srgbClr val="88B4E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L3 $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33600" y="4699500"/>
            <a:ext cx="762000" cy="457200"/>
          </a:xfrm>
          <a:prstGeom prst="rect">
            <a:avLst/>
          </a:prstGeom>
          <a:solidFill>
            <a:srgbClr val="88B4E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33600" y="5156699"/>
            <a:ext cx="762000" cy="304800"/>
          </a:xfrm>
          <a:prstGeom prst="rect">
            <a:avLst/>
          </a:prstGeom>
          <a:solidFill>
            <a:srgbClr val="88B4E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L2 $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24200" y="5156700"/>
            <a:ext cx="914400" cy="685800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Acc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57800" y="5385300"/>
            <a:ext cx="3276600" cy="457200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Host Service Layer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57800" y="4699500"/>
            <a:ext cx="3276600" cy="533400"/>
          </a:xfrm>
          <a:prstGeom prst="rect">
            <a:avLst/>
          </a:prstGeom>
          <a:solidFill>
            <a:srgbClr val="FC66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Accelerator</a:t>
            </a:r>
          </a:p>
        </p:txBody>
      </p:sp>
      <p:sp>
        <p:nvSpPr>
          <p:cNvPr id="32" name="Left-Right Arrow 31"/>
          <p:cNvSpPr/>
          <p:nvPr/>
        </p:nvSpPr>
        <p:spPr>
          <a:xfrm>
            <a:off x="4191000" y="5461500"/>
            <a:ext cx="838200" cy="3048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9600" y="4242300"/>
            <a:ext cx="174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CPU/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57800" y="4242300"/>
            <a:ext cx="30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 or user-defined 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02034" y="2365914"/>
            <a:ext cx="3962400" cy="1905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 Light"/>
              <a:cs typeface="Calibri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2243" y="2438210"/>
            <a:ext cx="3599791" cy="1680304"/>
            <a:chOff x="2997854" y="2438210"/>
            <a:chExt cx="3599791" cy="1680304"/>
          </a:xfrm>
        </p:grpSpPr>
        <p:sp>
          <p:nvSpPr>
            <p:cNvPr id="25" name="Rounded Rectangle 24"/>
            <p:cNvSpPr/>
            <p:nvPr/>
          </p:nvSpPr>
          <p:spPr>
            <a:xfrm>
              <a:off x="5149845" y="2823114"/>
              <a:ext cx="1447800" cy="1066800"/>
            </a:xfrm>
            <a:prstGeom prst="roundRect">
              <a:avLst/>
            </a:prstGeom>
            <a:solidFill>
              <a:srgbClr val="99CC66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Private L1/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 Light"/>
                  <a:cs typeface="Calibri Light"/>
                </a:rPr>
                <a:t>Scratchpad</a:t>
              </a:r>
              <a:endParaRPr lang="en-US" sz="1600" dirty="0">
                <a:solidFill>
                  <a:srgbClr val="000000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8" name="Elbow Connector 27"/>
            <p:cNvCxnSpPr>
              <a:stCxn id="23" idx="0"/>
              <a:endCxn id="25" idx="0"/>
            </p:cNvCxnSpPr>
            <p:nvPr/>
          </p:nvCxnSpPr>
          <p:spPr>
            <a:xfrm rot="5400000" flipH="1" flipV="1">
              <a:off x="4902195" y="1851564"/>
              <a:ext cx="12700" cy="1943100"/>
            </a:xfrm>
            <a:prstGeom prst="bentConnector3">
              <a:avLst>
                <a:gd name="adj1" fmla="val 1800000"/>
              </a:avLst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97854" y="2438210"/>
              <a:ext cx="85422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Aladdin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57" name="Elbow Connector 56"/>
            <p:cNvCxnSpPr>
              <a:endCxn id="25" idx="2"/>
            </p:cNvCxnSpPr>
            <p:nvPr/>
          </p:nvCxnSpPr>
          <p:spPr>
            <a:xfrm flipV="1">
              <a:off x="3930645" y="3889914"/>
              <a:ext cx="1943100" cy="228600"/>
            </a:xfrm>
            <a:prstGeom prst="bentConnector2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/>
            <p:cNvSpPr/>
            <p:nvPr/>
          </p:nvSpPr>
          <p:spPr>
            <a:xfrm>
              <a:off x="3016245" y="2823114"/>
              <a:ext cx="1828800" cy="1066800"/>
            </a:xfrm>
            <a:prstGeom prst="trapezoid">
              <a:avLst/>
            </a:prstGeom>
            <a:solidFill>
              <a:srgbClr val="FFCC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Accelerator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 Light"/>
                  <a:cs typeface="Calibri Light"/>
                </a:rPr>
                <a:t>Specific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Calibri Light"/>
                  <a:cs typeface="Calibri Light"/>
                </a:rPr>
                <a:t>Datapath</a:t>
              </a:r>
              <a:endParaRPr lang="en-US" sz="1600" dirty="0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930645" y="3889914"/>
              <a:ext cx="0" cy="228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705277" y="1562696"/>
            <a:ext cx="2634155" cy="1266768"/>
            <a:chOff x="4786512" y="1621310"/>
            <a:chExt cx="2634155" cy="1266768"/>
          </a:xfrm>
        </p:grpSpPr>
        <p:sp>
          <p:nvSpPr>
            <p:cNvPr id="12" name="TextBox 11"/>
            <p:cNvSpPr txBox="1"/>
            <p:nvPr/>
          </p:nvSpPr>
          <p:spPr>
            <a:xfrm>
              <a:off x="4786512" y="1621310"/>
              <a:ext cx="2634155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Shared Memory/Interconnect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Models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103590" y="2206086"/>
              <a:ext cx="0" cy="68199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10071" y="2442114"/>
            <a:ext cx="2291963" cy="1669197"/>
            <a:chOff x="233900" y="2442114"/>
            <a:chExt cx="2553745" cy="1669197"/>
          </a:xfrm>
        </p:grpSpPr>
        <p:sp>
          <p:nvSpPr>
            <p:cNvPr id="5" name="TextBox 4"/>
            <p:cNvSpPr txBox="1"/>
            <p:nvPr/>
          </p:nvSpPr>
          <p:spPr>
            <a:xfrm>
              <a:off x="1265386" y="2442114"/>
              <a:ext cx="1156787" cy="5847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Unmodified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C-Code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00" y="3280314"/>
              <a:ext cx="25146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Accelerator Design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Parameters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(e.g., # FU, </a:t>
              </a:r>
              <a:r>
                <a:rPr lang="en-US" sz="1600" dirty="0" err="1" smtClean="0">
                  <a:latin typeface="Calibri Light"/>
                  <a:cs typeface="Calibri Light"/>
                </a:rPr>
                <a:t>mem</a:t>
              </a:r>
              <a:r>
                <a:rPr lang="en-US" sz="1600" dirty="0" smtClean="0">
                  <a:latin typeface="Calibri Light"/>
                  <a:cs typeface="Calibri Light"/>
                </a:rPr>
                <a:t>. BW)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67500" y="28231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67500" y="3737514"/>
              <a:ext cx="420145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564434" y="2607487"/>
            <a:ext cx="1967406" cy="1282427"/>
            <a:chOff x="6750045" y="2607487"/>
            <a:chExt cx="1967406" cy="1282427"/>
          </a:xfrm>
        </p:grpSpPr>
        <p:sp>
          <p:nvSpPr>
            <p:cNvPr id="7" name="TextBox 6"/>
            <p:cNvSpPr txBox="1"/>
            <p:nvPr/>
          </p:nvSpPr>
          <p:spPr>
            <a:xfrm>
              <a:off x="7472900" y="2607487"/>
              <a:ext cx="115338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Power/Area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2900" y="3551360"/>
              <a:ext cx="124455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/>
                  <a:cs typeface="Calibri Light"/>
                </a:rPr>
                <a:t>Performance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750045" y="28231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50045" y="3737514"/>
              <a:ext cx="685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7867" y="4270914"/>
            <a:ext cx="4215531" cy="1315709"/>
            <a:chOff x="12025" y="4270914"/>
            <a:chExt cx="4215531" cy="1315709"/>
          </a:xfrm>
        </p:grpSpPr>
        <p:sp>
          <p:nvSpPr>
            <p:cNvPr id="81" name="Bent Arrow 80"/>
            <p:cNvSpPr/>
            <p:nvPr/>
          </p:nvSpPr>
          <p:spPr>
            <a:xfrm rot="10800000">
              <a:off x="3504701" y="4270914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25" y="4663293"/>
              <a:ext cx="3962400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“Accelerator Simulator”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Accelerator-Rich </a:t>
              </a:r>
              <a:r>
                <a:rPr lang="en-US" dirty="0" err="1" smtClean="0">
                  <a:latin typeface="Calibri Light"/>
                  <a:cs typeface="Calibri Light"/>
                </a:rPr>
                <a:t>SoC</a:t>
              </a:r>
              <a:r>
                <a:rPr lang="en-US" dirty="0" smtClean="0">
                  <a:latin typeface="Calibri Light"/>
                  <a:cs typeface="Calibri Light"/>
                </a:rPr>
                <a:t>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Fabrics and Memory Systems</a:t>
              </a:r>
              <a:endParaRPr lang="en-US" dirty="0">
                <a:latin typeface="Calibri Light"/>
                <a:cs typeface="Calibri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4892" y="5683155"/>
            <a:ext cx="2039565" cy="430887"/>
            <a:chOff x="6094892" y="5683155"/>
            <a:chExt cx="2039565" cy="430887"/>
          </a:xfrm>
        </p:grpSpPr>
        <p:sp>
          <p:nvSpPr>
            <p:cNvPr id="40" name="Down Arrow 39"/>
            <p:cNvSpPr/>
            <p:nvPr/>
          </p:nvSpPr>
          <p:spPr>
            <a:xfrm rot="10800000" flipV="1">
              <a:off x="6094892" y="5790913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01023" y="5683155"/>
              <a:ext cx="1833434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Design Cost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0763" y="5602060"/>
            <a:ext cx="2680279" cy="769441"/>
            <a:chOff x="824921" y="5674630"/>
            <a:chExt cx="2680279" cy="769441"/>
          </a:xfrm>
        </p:grpSpPr>
        <p:sp>
          <p:nvSpPr>
            <p:cNvPr id="39" name="TextBox 38"/>
            <p:cNvSpPr txBox="1"/>
            <p:nvPr/>
          </p:nvSpPr>
          <p:spPr>
            <a:xfrm>
              <a:off x="1030241" y="5674630"/>
              <a:ext cx="2474959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Calibri"/>
                  <a:cs typeface="Calibri"/>
                </a:rPr>
                <a:t>Flexibility </a:t>
              </a:r>
            </a:p>
            <a:p>
              <a:r>
                <a:rPr lang="en-US" sz="2200" b="1" dirty="0" smtClean="0">
                  <a:latin typeface="Calibri"/>
                  <a:cs typeface="Calibri"/>
                </a:rPr>
                <a:t>Programmability</a:t>
              </a:r>
              <a:endParaRPr lang="en-US" sz="2200" b="1" dirty="0">
                <a:latin typeface="Calibri"/>
                <a:cs typeface="Calibri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0800000">
              <a:off x="824922" y="610067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824921" y="5750368"/>
              <a:ext cx="205022" cy="254612"/>
            </a:xfrm>
            <a:prstGeom prst="downArrow">
              <a:avLst/>
            </a:prstGeom>
            <a:solidFill>
              <a:srgbClr val="00A1F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 Light"/>
                <a:cs typeface="Calibri Light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1701209" y="745219"/>
            <a:ext cx="741497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3800" dirty="0" smtClean="0"/>
              <a:t>Aladdin: A pre-RTL, Power-Performance Accelerator Simulator</a:t>
            </a:r>
            <a:br>
              <a:rPr lang="en-US" sz="3800" dirty="0" smtClean="0"/>
            </a:br>
            <a:endParaRPr lang="en-US" sz="3800" dirty="0"/>
          </a:p>
        </p:txBody>
      </p:sp>
      <p:pic>
        <p:nvPicPr>
          <p:cNvPr id="44" name="Picture 43" descr="aladdi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82892"/>
            <a:ext cx="1371600" cy="11490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90888" y="4272152"/>
            <a:ext cx="4225293" cy="1314471"/>
            <a:chOff x="4890888" y="4272152"/>
            <a:chExt cx="4225293" cy="1314471"/>
          </a:xfrm>
        </p:grpSpPr>
        <p:sp>
          <p:nvSpPr>
            <p:cNvPr id="83" name="TextBox 82"/>
            <p:cNvSpPr txBox="1"/>
            <p:nvPr/>
          </p:nvSpPr>
          <p:spPr>
            <a:xfrm>
              <a:off x="5001381" y="4663293"/>
              <a:ext cx="4114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“Design Assistant” 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Understand Algorithmic-HW </a:t>
              </a:r>
            </a:p>
            <a:p>
              <a:pPr algn="ctr"/>
              <a:r>
                <a:rPr lang="en-US" dirty="0" smtClean="0">
                  <a:latin typeface="Calibri Light"/>
                  <a:cs typeface="Calibri Light"/>
                </a:rPr>
                <a:t>Design Space before RTL</a:t>
              </a:r>
              <a:endParaRPr lang="en-US" dirty="0">
                <a:latin typeface="Calibri Light"/>
                <a:cs typeface="Calibri Light"/>
              </a:endParaRPr>
            </a:p>
          </p:txBody>
        </p:sp>
        <p:sp>
          <p:nvSpPr>
            <p:cNvPr id="43" name="Bent Arrow 42"/>
            <p:cNvSpPr/>
            <p:nvPr/>
          </p:nvSpPr>
          <p:spPr>
            <a:xfrm rot="10800000" flipH="1">
              <a:off x="4890888" y="4272152"/>
              <a:ext cx="722855" cy="762744"/>
            </a:xfrm>
            <a:prstGeom prst="bentArrow">
              <a:avLst>
                <a:gd name="adj1" fmla="val 25000"/>
                <a:gd name="adj2" fmla="val 30322"/>
                <a:gd name="adj3" fmla="val 25000"/>
                <a:gd name="adj4" fmla="val 53216"/>
              </a:avLst>
            </a:prstGeom>
            <a:solidFill>
              <a:srgbClr val="FF9999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 Light"/>
                <a:cs typeface="Calibri Light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0B1D-4B66-824E-A436-6C60A75FEA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6" y="290100"/>
            <a:ext cx="8229600" cy="1143000"/>
          </a:xfrm>
          <a:effectLst/>
        </p:spPr>
        <p:txBody>
          <a:bodyPr/>
          <a:lstStyle/>
          <a:p>
            <a:r>
              <a:rPr lang="en-US" dirty="0" smtClean="0"/>
              <a:t>Aladdin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005" y="2821002"/>
            <a:ext cx="8851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C Code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242116" y="2990276"/>
            <a:ext cx="444845" cy="3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6" idx="1"/>
          </p:cNvCxnSpPr>
          <p:nvPr/>
        </p:nvCxnSpPr>
        <p:spPr>
          <a:xfrm>
            <a:off x="7303874" y="4737363"/>
            <a:ext cx="476422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0296" y="4568086"/>
            <a:ext cx="127148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Power/Area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02363" y="3663883"/>
            <a:ext cx="132769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Performance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02363" y="4104126"/>
            <a:ext cx="8436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Activity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4418480"/>
            <a:ext cx="1242116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  <a:latin typeface="Calibri"/>
                <a:cs typeface="Calibri"/>
              </a:rPr>
              <a:t>Acc</a:t>
            </a:r>
            <a:r>
              <a:rPr lang="en-US" sz="1600" b="1" dirty="0" smtClean="0">
                <a:solidFill>
                  <a:srgbClr val="800000"/>
                </a:solidFill>
                <a:latin typeface="Calibri"/>
                <a:cs typeface="Calibri"/>
              </a:rPr>
              <a:t> Design Parameters</a:t>
            </a:r>
            <a:endParaRPr lang="en-US" sz="1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2" idx="3"/>
          </p:cNvCxnSpPr>
          <p:nvPr/>
        </p:nvCxnSpPr>
        <p:spPr>
          <a:xfrm>
            <a:off x="1242116" y="4710868"/>
            <a:ext cx="444845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46" idx="1"/>
          </p:cNvCxnSpPr>
          <p:nvPr/>
        </p:nvCxnSpPr>
        <p:spPr>
          <a:xfrm>
            <a:off x="7303874" y="4273403"/>
            <a:ext cx="498489" cy="0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97" idx="1"/>
          </p:cNvCxnSpPr>
          <p:nvPr/>
        </p:nvCxnSpPr>
        <p:spPr>
          <a:xfrm flipV="1">
            <a:off x="7303874" y="3833160"/>
            <a:ext cx="498489" cy="174"/>
          </a:xfrm>
          <a:prstGeom prst="straightConnector1">
            <a:avLst/>
          </a:prstGeom>
          <a:ln w="190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45440" y="2032066"/>
            <a:ext cx="5910895" cy="4018552"/>
            <a:chOff x="1645440" y="2032066"/>
            <a:chExt cx="5910895" cy="4018552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>
              <a:off x="1645440" y="2032066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4790" y="2032070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09650" y="2057400"/>
              <a:ext cx="1894456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Optimization Phase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>
              <a:off x="1645440" y="2226677"/>
              <a:ext cx="1064210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4604106" y="2226677"/>
              <a:ext cx="1453741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79751" y="5398176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56335" y="5415574"/>
              <a:ext cx="0" cy="635044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14234" y="5592029"/>
              <a:ext cx="1738965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/>
                  <a:cs typeface="Calibri"/>
                </a:rPr>
                <a:t>Realization Phase</a:t>
              </a:r>
              <a:endParaRPr lang="en-US" sz="1600" b="1" dirty="0">
                <a:latin typeface="Calibri"/>
                <a:cs typeface="Calibri"/>
              </a:endParaRP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2579752" y="5761306"/>
              <a:ext cx="1534482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3"/>
            </p:cNvCxnSpPr>
            <p:nvPr/>
          </p:nvCxnSpPr>
          <p:spPr>
            <a:xfrm>
              <a:off x="5853199" y="5761306"/>
              <a:ext cx="170313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686961" y="2667110"/>
            <a:ext cx="4170463" cy="646334"/>
            <a:chOff x="1686961" y="2667110"/>
            <a:chExt cx="4170463" cy="646334"/>
          </a:xfrm>
          <a:effectLst/>
        </p:grpSpPr>
        <p:grpSp>
          <p:nvGrpSpPr>
            <p:cNvPr id="24" name="Group 23"/>
            <p:cNvGrpSpPr/>
            <p:nvPr/>
          </p:nvGrpSpPr>
          <p:grpSpPr>
            <a:xfrm>
              <a:off x="1686961" y="2667113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25" name="Rounded Rectangle 24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41169" y="2763332"/>
                <a:ext cx="102193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Optimistic 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IR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176745" y="2667110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28" name="Rounded Rectangle 27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08634" y="2763332"/>
                <a:ext cx="687007" cy="5847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Initial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DDDG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716179" y="2667111"/>
              <a:ext cx="1141245" cy="646331"/>
              <a:chOff x="1281512" y="2763331"/>
              <a:chExt cx="1141245" cy="646331"/>
            </a:xfrm>
            <a:effectLst/>
          </p:grpSpPr>
          <p:sp>
            <p:nvSpPr>
              <p:cNvPr id="31" name="Rounded Rectangle 30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98328" y="2763332"/>
                <a:ext cx="90762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Idealistic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DDDG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cxnSp>
          <p:nvCxnSpPr>
            <p:cNvPr id="34" name="Straight Arrow Connector 33"/>
            <p:cNvCxnSpPr>
              <a:stCxn id="25" idx="3"/>
              <a:endCxn id="28" idx="1"/>
            </p:cNvCxnSpPr>
            <p:nvPr/>
          </p:nvCxnSpPr>
          <p:spPr>
            <a:xfrm flipV="1">
              <a:off x="2828206" y="2990276"/>
              <a:ext cx="348539" cy="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3"/>
              <a:endCxn id="31" idx="1"/>
            </p:cNvCxnSpPr>
            <p:nvPr/>
          </p:nvCxnSpPr>
          <p:spPr>
            <a:xfrm>
              <a:off x="4317990" y="2990276"/>
              <a:ext cx="398189" cy="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680619" y="2990277"/>
            <a:ext cx="4623255" cy="2177411"/>
            <a:chOff x="2680619" y="2990277"/>
            <a:chExt cx="4623255" cy="2177411"/>
          </a:xfrm>
          <a:effectLst/>
        </p:grpSpPr>
        <p:sp>
          <p:nvSpPr>
            <p:cNvPr id="36" name="Rounded Rectangle 35"/>
            <p:cNvSpPr/>
            <p:nvPr/>
          </p:nvSpPr>
          <p:spPr>
            <a:xfrm>
              <a:off x="2680619" y="4264764"/>
              <a:ext cx="1306821" cy="9023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94328" y="4272416"/>
              <a:ext cx="1293112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Program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Constrained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317725" y="4265365"/>
              <a:ext cx="1327022" cy="9023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10729" y="4266710"/>
              <a:ext cx="134166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Resource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Constrained </a:t>
              </a:r>
            </a:p>
            <a:p>
              <a:pPr algn="ctr"/>
              <a:r>
                <a:rPr lang="en-US" sz="1600" dirty="0" smtClean="0">
                  <a:latin typeface="Calibri Light"/>
                  <a:cs typeface="Calibri Light"/>
                </a:rPr>
                <a:t>DDDG</a:t>
              </a:r>
              <a:endParaRPr lang="en-US" sz="1600" dirty="0">
                <a:latin typeface="Calibri Light"/>
                <a:cs typeface="Calibri Ligh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091861" y="4425102"/>
              <a:ext cx="1212013" cy="624521"/>
              <a:chOff x="1281512" y="2763331"/>
              <a:chExt cx="1141245" cy="646331"/>
            </a:xfrm>
            <a:effectLst/>
          </p:grpSpPr>
          <p:sp>
            <p:nvSpPr>
              <p:cNvPr id="41" name="Rounded Rectangle 40"/>
              <p:cNvSpPr/>
              <p:nvPr/>
            </p:nvSpPr>
            <p:spPr>
              <a:xfrm>
                <a:off x="1281512" y="2763331"/>
                <a:ext cx="1141245" cy="64633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alibri Light"/>
                  <a:cs typeface="Calibri Ligh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09122" y="2763333"/>
                <a:ext cx="1086037" cy="605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Power/Area </a:t>
                </a:r>
              </a:p>
              <a:p>
                <a:pPr algn="ctr"/>
                <a:r>
                  <a:rPr lang="en-US" sz="1600" dirty="0" smtClean="0">
                    <a:latin typeface="Calibri Light"/>
                    <a:cs typeface="Calibri Light"/>
                  </a:rPr>
                  <a:t>Models</a:t>
                </a:r>
                <a:endParaRPr lang="en-US" sz="1600" dirty="0">
                  <a:latin typeface="Calibri Light"/>
                  <a:cs typeface="Calibri Light"/>
                </a:endParaRPr>
              </a:p>
            </p:txBody>
          </p:sp>
        </p:grpSp>
        <p:cxnSp>
          <p:nvCxnSpPr>
            <p:cNvPr id="43" name="Straight Arrow Connector 42"/>
            <p:cNvCxnSpPr>
              <a:stCxn id="36" idx="3"/>
              <a:endCxn id="38" idx="1"/>
            </p:cNvCxnSpPr>
            <p:nvPr/>
          </p:nvCxnSpPr>
          <p:spPr>
            <a:xfrm>
              <a:off x="3987440" y="4715926"/>
              <a:ext cx="330285" cy="60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endCxn id="37" idx="0"/>
            </p:cNvCxnSpPr>
            <p:nvPr/>
          </p:nvCxnSpPr>
          <p:spPr>
            <a:xfrm flipH="1">
              <a:off x="3340884" y="2990277"/>
              <a:ext cx="2516540" cy="1282139"/>
            </a:xfrm>
            <a:prstGeom prst="bentConnector4">
              <a:avLst>
                <a:gd name="adj1" fmla="val -9084"/>
                <a:gd name="adj2" fmla="val 42911"/>
              </a:avLst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8" idx="3"/>
              <a:endCxn id="42" idx="1"/>
            </p:cNvCxnSpPr>
            <p:nvPr/>
          </p:nvCxnSpPr>
          <p:spPr>
            <a:xfrm>
              <a:off x="5644747" y="4716527"/>
              <a:ext cx="476436" cy="96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72274" y="6492875"/>
            <a:ext cx="2133600" cy="365125"/>
          </a:xfrm>
          <a:prstGeom prst="rect">
            <a:avLst/>
          </a:prstGeom>
          <a:effectLst/>
        </p:spPr>
        <p:txBody>
          <a:bodyPr/>
          <a:lstStyle/>
          <a:p>
            <a:pPr algn="ctr"/>
            <a:fld id="{39581343-6DF3-BD45-86AC-75D43BB3C163}" type="slidenum">
              <a:rPr lang="en-US" smtClean="0"/>
              <a:pPr algn="ctr"/>
              <a:t>8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606122" y="2974057"/>
            <a:ext cx="3515061" cy="1797736"/>
            <a:chOff x="1281512" y="2763331"/>
            <a:chExt cx="1141245" cy="646331"/>
          </a:xfrm>
          <a:effectLst/>
        </p:grpSpPr>
        <p:sp>
          <p:nvSpPr>
            <p:cNvPr id="49" name="Rounded Rectangle 48"/>
            <p:cNvSpPr/>
            <p:nvPr/>
          </p:nvSpPr>
          <p:spPr>
            <a:xfrm>
              <a:off x="1281512" y="2763331"/>
              <a:ext cx="1141245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 Light"/>
                <a:cs typeface="Calibri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04185" y="2791872"/>
              <a:ext cx="1095915" cy="564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Dynamic Data </a:t>
              </a:r>
            </a:p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Dependence Graph</a:t>
              </a:r>
            </a:p>
            <a:p>
              <a:pPr algn="ctr"/>
              <a:r>
                <a:rPr lang="en-US" sz="3200" dirty="0" smtClean="0">
                  <a:latin typeface="Calibri Light"/>
                  <a:cs typeface="Calibri Light"/>
                </a:rPr>
                <a:t>(DDDG)</a:t>
              </a:r>
              <a:endParaRPr lang="en-US" sz="3200" dirty="0"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7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Aladdin Take-Away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Compared to HLS and hand-written RTL for SHOC benchmarks and custom accelerator designs</a:t>
            </a:r>
          </a:p>
          <a:p>
            <a:endParaRPr lang="en-US" dirty="0" smtClean="0"/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Large design space exploration (DSE) in minutes instead of hours/days with unmodified C/C++ algorithm description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Dynamic approach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Aladdin depends on realistic workload inputs</a:t>
            </a:r>
          </a:p>
          <a:p>
            <a:pPr lvl="1"/>
            <a:r>
              <a:rPr lang="en-US" dirty="0" smtClean="0"/>
              <a:t>Algorithm dependent </a:t>
            </a:r>
            <a:r>
              <a:rPr lang="en-US" dirty="0" smtClean="0">
                <a:sym typeface="Wingdings"/>
              </a:rPr>
              <a:t>Aladdin </a:t>
            </a:r>
            <a:r>
              <a:rPr lang="en-US" i="1" dirty="0" smtClean="0">
                <a:sym typeface="Wingdings"/>
              </a:rPr>
              <a:t>enables</a:t>
            </a:r>
            <a:r>
              <a:rPr lang="en-US" dirty="0" smtClean="0">
                <a:sym typeface="Wingdings"/>
              </a:rPr>
              <a:t> DSE/algorithm exploration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304872"/>
            <a:ext cx="21514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Cycle Counts </a:t>
            </a:r>
            <a:endParaRPr lang="en-US" sz="2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</a:t>
            </a:r>
          </a:p>
          <a:p>
            <a:r>
              <a:rPr lang="en-US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Area</a:t>
            </a:r>
            <a:endParaRPr lang="en-US" sz="2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307" y="2304872"/>
            <a:ext cx="16039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D2533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within </a:t>
            </a:r>
            <a:r>
              <a:rPr lang="en-US" sz="2400" b="1" dirty="0">
                <a:ln w="1905"/>
                <a:solidFill>
                  <a:srgbClr val="D2533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2% </a:t>
            </a:r>
            <a:endParaRPr lang="en-US" sz="2400" b="1" dirty="0" smtClean="0">
              <a:ln w="1905"/>
              <a:solidFill>
                <a:srgbClr val="D2533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smtClean="0">
                <a:ln w="1905"/>
                <a:solidFill>
                  <a:srgbClr val="D2533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within 5%</a:t>
            </a:r>
          </a:p>
          <a:p>
            <a:r>
              <a:rPr lang="en-US" sz="2400" b="1" dirty="0" smtClean="0">
                <a:ln w="1905"/>
                <a:solidFill>
                  <a:srgbClr val="D2533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within 7%</a:t>
            </a:r>
            <a:endParaRPr lang="en-US" sz="2400" b="1" dirty="0">
              <a:ln w="1905"/>
              <a:solidFill>
                <a:srgbClr val="D2533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81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687</Words>
  <Application>Microsoft Macintosh PowerPoint</Application>
  <PresentationFormat>On-screen Show (4:3)</PresentationFormat>
  <Paragraphs>260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More accelerators.</vt:lpstr>
      <vt:lpstr>Accelerator-CPU Integration: Today’s Conventional SoCs</vt:lpstr>
      <vt:lpstr>Accelerator Integration Trend</vt:lpstr>
      <vt:lpstr>PowerPoint Presentation</vt:lpstr>
      <vt:lpstr>PowerPoint Presentation</vt:lpstr>
      <vt:lpstr>PowerPoint Presentation</vt:lpstr>
      <vt:lpstr>Aladdin Overview</vt:lpstr>
      <vt:lpstr>Aladdin Take-Away</vt:lpstr>
      <vt:lpstr>Aladdin enables pre-RTL simulation of accelerators with the rest of the SoC.   </vt:lpstr>
      <vt:lpstr>gem5-Aladdin Integration</vt:lpstr>
      <vt:lpstr>gem5-Aladdin Integration</vt:lpstr>
      <vt:lpstr>PowerPoint Presentation</vt:lpstr>
      <vt:lpstr>Heterogeneous SoC Modeling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</dc:creator>
  <cp:lastModifiedBy>Sophia</cp:lastModifiedBy>
  <cp:revision>135</cp:revision>
  <dcterms:created xsi:type="dcterms:W3CDTF">2015-01-05T04:06:43Z</dcterms:created>
  <dcterms:modified xsi:type="dcterms:W3CDTF">2015-06-14T15:54:33Z</dcterms:modified>
</cp:coreProperties>
</file>