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315" r:id="rId2"/>
    <p:sldId id="376" r:id="rId3"/>
    <p:sldId id="374" r:id="rId4"/>
    <p:sldId id="379" r:id="rId5"/>
    <p:sldId id="378" r:id="rId6"/>
    <p:sldId id="389" r:id="rId7"/>
    <p:sldId id="380" r:id="rId8"/>
    <p:sldId id="383" r:id="rId9"/>
    <p:sldId id="384" r:id="rId10"/>
    <p:sldId id="385" r:id="rId11"/>
    <p:sldId id="386" r:id="rId12"/>
    <p:sldId id="367" r:id="rId13"/>
    <p:sldId id="350" r:id="rId14"/>
    <p:sldId id="373"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48219EC-0C25-42F8-ACAB-9891D741DBA4}">
          <p14:sldIdLst>
            <p14:sldId id="315"/>
            <p14:sldId id="376"/>
            <p14:sldId id="374"/>
            <p14:sldId id="379"/>
            <p14:sldId id="378"/>
            <p14:sldId id="389"/>
            <p14:sldId id="380"/>
            <p14:sldId id="383"/>
            <p14:sldId id="384"/>
            <p14:sldId id="385"/>
            <p14:sldId id="386"/>
            <p14:sldId id="367"/>
            <p14:sldId id="350"/>
            <p14:sldId id="37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49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32" autoAdjust="0"/>
    <p:restoredTop sz="93523" autoAdjust="0"/>
  </p:normalViewPr>
  <p:slideViewPr>
    <p:cSldViewPr>
      <p:cViewPr>
        <p:scale>
          <a:sx n="75" d="100"/>
          <a:sy n="75" d="100"/>
        </p:scale>
        <p:origin x="-1445" y="-58"/>
      </p:cViewPr>
      <p:guideLst>
        <p:guide orient="horz" pos="2160"/>
        <p:guide pos="2880"/>
      </p:guideLst>
    </p:cSldViewPr>
  </p:slideViewPr>
  <p:notesTextViewPr>
    <p:cViewPr>
      <p:scale>
        <a:sx n="1" d="1"/>
        <a:sy n="1" d="1"/>
      </p:scale>
      <p:origin x="0" y="0"/>
    </p:cViewPr>
  </p:notesTextViewPr>
  <p:sorterViewPr>
    <p:cViewPr>
      <p:scale>
        <a:sx n="100" d="100"/>
        <a:sy n="100" d="100"/>
      </p:scale>
      <p:origin x="0" y="2712"/>
    </p:cViewPr>
  </p:sorterViewPr>
  <p:notesViewPr>
    <p:cSldViewPr>
      <p:cViewPr varScale="1">
        <p:scale>
          <a:sx n="60" d="100"/>
          <a:sy n="60" d="100"/>
        </p:scale>
        <p:origin x="-2674"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Hoja1!$B$1</c:f>
              <c:strCache>
                <c:ptCount val="1"/>
                <c:pt idx="0">
                  <c:v>Cache</c:v>
                </c:pt>
              </c:strCache>
            </c:strRef>
          </c:tx>
          <c:invertIfNegative val="0"/>
          <c:cat>
            <c:strRef>
              <c:f>Hoja1!$A$2:$A$7</c:f>
              <c:strCache>
                <c:ptCount val="6"/>
                <c:pt idx="0">
                  <c:v>CG</c:v>
                </c:pt>
                <c:pt idx="1">
                  <c:v>EP</c:v>
                </c:pt>
                <c:pt idx="2">
                  <c:v>FT</c:v>
                </c:pt>
                <c:pt idx="3">
                  <c:v>IS</c:v>
                </c:pt>
                <c:pt idx="4">
                  <c:v>MG</c:v>
                </c:pt>
                <c:pt idx="5">
                  <c:v>SP</c:v>
                </c:pt>
              </c:strCache>
            </c:strRef>
          </c:cat>
          <c:val>
            <c:numRef>
              <c:f>Hoja1!$B$2:$B$7</c:f>
              <c:numCache>
                <c:formatCode>General</c:formatCode>
                <c:ptCount val="6"/>
                <c:pt idx="0">
                  <c:v>100</c:v>
                </c:pt>
                <c:pt idx="1">
                  <c:v>100</c:v>
                </c:pt>
                <c:pt idx="2">
                  <c:v>100</c:v>
                </c:pt>
                <c:pt idx="3">
                  <c:v>100</c:v>
                </c:pt>
                <c:pt idx="4">
                  <c:v>100</c:v>
                </c:pt>
                <c:pt idx="5">
                  <c:v>100</c:v>
                </c:pt>
              </c:numCache>
            </c:numRef>
          </c:val>
        </c:ser>
        <c:ser>
          <c:idx val="1"/>
          <c:order val="1"/>
          <c:tx>
            <c:strRef>
              <c:f>Hoja1!$C$1</c:f>
              <c:strCache>
                <c:ptCount val="1"/>
                <c:pt idx="0">
                  <c:v>Hybrid</c:v>
                </c:pt>
              </c:strCache>
            </c:strRef>
          </c:tx>
          <c:invertIfNegative val="0"/>
          <c:cat>
            <c:strRef>
              <c:f>Hoja1!$A$2:$A$7</c:f>
              <c:strCache>
                <c:ptCount val="6"/>
                <c:pt idx="0">
                  <c:v>CG</c:v>
                </c:pt>
                <c:pt idx="1">
                  <c:v>EP</c:v>
                </c:pt>
                <c:pt idx="2">
                  <c:v>FT</c:v>
                </c:pt>
                <c:pt idx="3">
                  <c:v>IS</c:v>
                </c:pt>
                <c:pt idx="4">
                  <c:v>MG</c:v>
                </c:pt>
                <c:pt idx="5">
                  <c:v>SP</c:v>
                </c:pt>
              </c:strCache>
            </c:strRef>
          </c:cat>
          <c:val>
            <c:numRef>
              <c:f>Hoja1!$C$2:$C$7</c:f>
              <c:numCache>
                <c:formatCode>General</c:formatCode>
                <c:ptCount val="6"/>
                <c:pt idx="0">
                  <c:v>112</c:v>
                </c:pt>
                <c:pt idx="1">
                  <c:v>103</c:v>
                </c:pt>
                <c:pt idx="2">
                  <c:v>119</c:v>
                </c:pt>
                <c:pt idx="3">
                  <c:v>117</c:v>
                </c:pt>
                <c:pt idx="4">
                  <c:v>122</c:v>
                </c:pt>
                <c:pt idx="5">
                  <c:v>114</c:v>
                </c:pt>
              </c:numCache>
            </c:numRef>
          </c:val>
        </c:ser>
        <c:dLbls>
          <c:showLegendKey val="0"/>
          <c:showVal val="0"/>
          <c:showCatName val="0"/>
          <c:showSerName val="0"/>
          <c:showPercent val="0"/>
          <c:showBubbleSize val="0"/>
        </c:dLbls>
        <c:gapWidth val="150"/>
        <c:axId val="83432960"/>
        <c:axId val="83434496"/>
      </c:barChart>
      <c:catAx>
        <c:axId val="83432960"/>
        <c:scaling>
          <c:orientation val="minMax"/>
        </c:scaling>
        <c:delete val="0"/>
        <c:axPos val="b"/>
        <c:majorTickMark val="out"/>
        <c:minorTickMark val="none"/>
        <c:tickLblPos val="nextTo"/>
        <c:txPr>
          <a:bodyPr/>
          <a:lstStyle/>
          <a:p>
            <a:pPr>
              <a:defRPr sz="1400"/>
            </a:pPr>
            <a:endParaRPr lang="es-ES"/>
          </a:p>
        </c:txPr>
        <c:crossAx val="83434496"/>
        <c:crosses val="autoZero"/>
        <c:auto val="1"/>
        <c:lblAlgn val="ctr"/>
        <c:lblOffset val="100"/>
        <c:noMultiLvlLbl val="0"/>
      </c:catAx>
      <c:valAx>
        <c:axId val="83434496"/>
        <c:scaling>
          <c:orientation val="minMax"/>
          <c:max val="120"/>
          <c:min val="80"/>
        </c:scaling>
        <c:delete val="0"/>
        <c:axPos val="l"/>
        <c:majorGridlines/>
        <c:numFmt formatCode="General" sourceLinked="1"/>
        <c:majorTickMark val="out"/>
        <c:minorTickMark val="none"/>
        <c:tickLblPos val="nextTo"/>
        <c:txPr>
          <a:bodyPr/>
          <a:lstStyle/>
          <a:p>
            <a:pPr>
              <a:defRPr sz="1400"/>
            </a:pPr>
            <a:endParaRPr lang="es-ES"/>
          </a:p>
        </c:txPr>
        <c:crossAx val="83432960"/>
        <c:crosses val="autoZero"/>
        <c:crossBetween val="between"/>
        <c:majorUnit val="10"/>
        <c:dispUnits>
          <c:builtInUnit val="hundreds"/>
          <c:dispUnitsLbl>
            <c:layout>
              <c:manualLayout>
                <c:xMode val="edge"/>
                <c:yMode val="edge"/>
                <c:x val="1.0416666666666666E-2"/>
                <c:y val="0.10628419830873818"/>
              </c:manualLayout>
            </c:layout>
            <c:tx>
              <c:rich>
                <a:bodyPr/>
                <a:lstStyle/>
                <a:p>
                  <a:pPr>
                    <a:defRPr sz="1400"/>
                  </a:pPr>
                  <a:r>
                    <a:rPr lang="en-US" sz="1400" dirty="0" smtClean="0"/>
                    <a:t>Speedup</a:t>
                  </a:r>
                </a:p>
              </c:rich>
            </c:tx>
          </c:dispUnitsLbl>
        </c:dispUnits>
      </c:valAx>
    </c:plotArea>
    <c:legend>
      <c:legendPos val="r"/>
      <c:layout/>
      <c:overlay val="0"/>
      <c:txPr>
        <a:bodyPr/>
        <a:lstStyle/>
        <a:p>
          <a:pPr>
            <a:defRPr sz="1400"/>
          </a:pPr>
          <a:endParaRPr lang="es-ES"/>
        </a:p>
      </c:txPr>
    </c:legend>
    <c:plotVisOnly val="1"/>
    <c:dispBlanksAs val="gap"/>
    <c:showDLblsOverMax val="0"/>
  </c:chart>
  <c:txPr>
    <a:bodyPr/>
    <a:lstStyle/>
    <a:p>
      <a:pPr>
        <a:defRPr sz="1800"/>
      </a:pPr>
      <a:endParaRPr lang="es-E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FBF4D8E-8FEE-4638-B4DB-EF63DA5419F0}" type="datetimeFigureOut">
              <a:rPr lang="es-ES" smtClean="0"/>
              <a:t>13/06/2015</a:t>
            </a:fld>
            <a:endParaRPr lang="es-E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F2A2F53-7943-49BE-8A9A-D20CA0C9A870}" type="slidenum">
              <a:rPr lang="es-ES" smtClean="0"/>
              <a:t>‹#›</a:t>
            </a:fld>
            <a:endParaRPr lang="es-ES"/>
          </a:p>
        </p:txBody>
      </p:sp>
    </p:spTree>
    <p:extLst>
      <p:ext uri="{BB962C8B-B14F-4D97-AF65-F5344CB8AC3E}">
        <p14:creationId xmlns:p14="http://schemas.microsoft.com/office/powerpoint/2010/main" val="2777022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ADB71A-CD6A-4A37-8CFD-9BADD0848D77}" type="datetimeFigureOut">
              <a:rPr lang="es-ES" smtClean="0"/>
              <a:t>13/06/2015</a:t>
            </a:fld>
            <a:endParaRPr lang="es-E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799E72-CB38-4F12-87EF-E621BD195274}" type="slidenum">
              <a:rPr lang="es-ES" smtClean="0"/>
              <a:t>‹#›</a:t>
            </a:fld>
            <a:endParaRPr lang="es-ES"/>
          </a:p>
        </p:txBody>
      </p:sp>
    </p:spTree>
    <p:extLst>
      <p:ext uri="{BB962C8B-B14F-4D97-AF65-F5344CB8AC3E}">
        <p14:creationId xmlns:p14="http://schemas.microsoft.com/office/powerpoint/2010/main" val="2311306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90799E72-CB38-4F12-87EF-E621BD195274}" type="slidenum">
              <a:rPr lang="es-ES" smtClean="0"/>
              <a:t>1</a:t>
            </a:fld>
            <a:endParaRPr lang="es-ES"/>
          </a:p>
        </p:txBody>
      </p:sp>
    </p:spTree>
    <p:extLst>
      <p:ext uri="{BB962C8B-B14F-4D97-AF65-F5344CB8AC3E}">
        <p14:creationId xmlns:p14="http://schemas.microsoft.com/office/powerpoint/2010/main" val="1078392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90799E72-CB38-4F12-87EF-E621BD195274}" type="slidenum">
              <a:rPr lang="es-ES" smtClean="0"/>
              <a:t>2</a:t>
            </a:fld>
            <a:endParaRPr lang="es-ES"/>
          </a:p>
        </p:txBody>
      </p:sp>
    </p:spTree>
    <p:extLst>
      <p:ext uri="{BB962C8B-B14F-4D97-AF65-F5344CB8AC3E}">
        <p14:creationId xmlns:p14="http://schemas.microsoft.com/office/powerpoint/2010/main" val="4159088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90799E72-CB38-4F12-87EF-E621BD195274}" type="slidenum">
              <a:rPr lang="es-ES" smtClean="0"/>
              <a:t>3</a:t>
            </a:fld>
            <a:endParaRPr lang="es-ES"/>
          </a:p>
        </p:txBody>
      </p:sp>
    </p:spTree>
    <p:extLst>
      <p:ext uri="{BB962C8B-B14F-4D97-AF65-F5344CB8AC3E}">
        <p14:creationId xmlns:p14="http://schemas.microsoft.com/office/powerpoint/2010/main" val="1889003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Performance analysis and visualization tools. To better understand the execution of parallel applications, we extended gem5 to generate execution traces of applications without affecting their timing. We are able to generate traces that are processed later with </a:t>
            </a:r>
            <a:r>
              <a:rPr lang="en-US" dirty="0" err="1" smtClean="0"/>
              <a:t>paraver</a:t>
            </a:r>
            <a:r>
              <a:rPr lang="en-US" dirty="0" smtClean="0"/>
              <a:t> (equivalent to </a:t>
            </a:r>
            <a:r>
              <a:rPr lang="en-US" dirty="0" err="1" smtClean="0"/>
              <a:t>Vampir</a:t>
            </a:r>
            <a:r>
              <a:rPr lang="en-US" dirty="0" smtClean="0"/>
              <a:t>) and are very helpful to understand the behavior of the application.</a:t>
            </a:r>
            <a:endParaRPr lang="es-ES" dirty="0" smtClean="0"/>
          </a:p>
          <a:p>
            <a:endParaRPr lang="es-ES" dirty="0"/>
          </a:p>
        </p:txBody>
      </p:sp>
      <p:sp>
        <p:nvSpPr>
          <p:cNvPr id="4" name="Slide Number Placeholder 3"/>
          <p:cNvSpPr>
            <a:spLocks noGrp="1"/>
          </p:cNvSpPr>
          <p:nvPr>
            <p:ph type="sldNum" sz="quarter" idx="10"/>
          </p:nvPr>
        </p:nvSpPr>
        <p:spPr/>
        <p:txBody>
          <a:bodyPr/>
          <a:lstStyle/>
          <a:p>
            <a:fld id="{90799E72-CB38-4F12-87EF-E621BD195274}" type="slidenum">
              <a:rPr lang="es-ES" smtClean="0"/>
              <a:t>8</a:t>
            </a:fld>
            <a:endParaRPr lang="es-ES"/>
          </a:p>
        </p:txBody>
      </p:sp>
    </p:spTree>
    <p:extLst>
      <p:ext uri="{BB962C8B-B14F-4D97-AF65-F5344CB8AC3E}">
        <p14:creationId xmlns:p14="http://schemas.microsoft.com/office/powerpoint/2010/main" val="2991705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90799E72-CB38-4F12-87EF-E621BD195274}" type="slidenum">
              <a:rPr lang="es-ES" smtClean="0"/>
              <a:t>13</a:t>
            </a:fld>
            <a:endParaRPr lang="es-ES"/>
          </a:p>
        </p:txBody>
      </p:sp>
    </p:spTree>
    <p:extLst>
      <p:ext uri="{BB962C8B-B14F-4D97-AF65-F5344CB8AC3E}">
        <p14:creationId xmlns:p14="http://schemas.microsoft.com/office/powerpoint/2010/main" val="1078392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90799E72-CB38-4F12-87EF-E621BD195274}" type="slidenum">
              <a:rPr lang="es-ES" smtClean="0"/>
              <a:t>14</a:t>
            </a:fld>
            <a:endParaRPr lang="es-ES"/>
          </a:p>
        </p:txBody>
      </p:sp>
    </p:spTree>
    <p:extLst>
      <p:ext uri="{BB962C8B-B14F-4D97-AF65-F5344CB8AC3E}">
        <p14:creationId xmlns:p14="http://schemas.microsoft.com/office/powerpoint/2010/main" val="10783921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685800" y="3068960"/>
            <a:ext cx="7772400" cy="747514"/>
          </a:xfrm>
        </p:spPr>
        <p:txBody>
          <a:bodyPr>
            <a:normAutofit/>
          </a:bodyPr>
          <a:lstStyle>
            <a:lvl1pPr algn="ctr">
              <a:defRPr sz="3200" b="1">
                <a:solidFill>
                  <a:schemeClr val="bg1"/>
                </a:solidFill>
                <a:latin typeface="Arial" pitchFamily="34" charset="0"/>
                <a:cs typeface="Arial" pitchFamily="34" charset="0"/>
              </a:defRPr>
            </a:lvl1pPr>
          </a:lstStyle>
          <a:p>
            <a:r>
              <a:rPr lang="en-US" dirty="0" smtClean="0"/>
              <a:t>CLICK TO EDIT MASTER TITLE STYLE</a:t>
            </a:r>
            <a:endParaRPr lang="es-ES" dirty="0"/>
          </a:p>
        </p:txBody>
      </p:sp>
      <p:sp>
        <p:nvSpPr>
          <p:cNvPr id="3" name="Subtitle 2"/>
          <p:cNvSpPr>
            <a:spLocks noGrp="1"/>
          </p:cNvSpPr>
          <p:nvPr>
            <p:ph type="subTitle" idx="1"/>
          </p:nvPr>
        </p:nvSpPr>
        <p:spPr>
          <a:xfrm>
            <a:off x="1371600" y="3861048"/>
            <a:ext cx="6400800" cy="864096"/>
          </a:xfrm>
        </p:spPr>
        <p:txBody>
          <a:bodyPr>
            <a:normAutofit/>
          </a:bodyPr>
          <a:lstStyle>
            <a:lvl1pPr marL="0" indent="0" algn="ctr">
              <a:buNone/>
              <a:defRPr sz="240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Haga clic para modificar el estilo de subtítulo del patrón</a:t>
            </a:r>
            <a:endParaRPr lang="es-ES" dirty="0"/>
          </a:p>
        </p:txBody>
      </p:sp>
      <p:pic>
        <p:nvPicPr>
          <p:cNvPr id="7"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84067" y="1196752"/>
            <a:ext cx="4971941"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userDrawn="1"/>
        </p:nvSpPr>
        <p:spPr>
          <a:xfrm>
            <a:off x="251520" y="188640"/>
            <a:ext cx="3894050" cy="400110"/>
          </a:xfrm>
          <a:prstGeom prst="rect">
            <a:avLst/>
          </a:prstGeom>
          <a:noFill/>
        </p:spPr>
        <p:txBody>
          <a:bodyPr wrap="square" rtlCol="0">
            <a:spAutoFit/>
          </a:bodyPr>
          <a:lstStyle/>
          <a:p>
            <a:r>
              <a:rPr lang="es-ES" sz="2000" b="0" dirty="0" smtClean="0">
                <a:solidFill>
                  <a:schemeClr val="bg1"/>
                </a:solidFill>
              </a:rPr>
              <a:t>www.bsc.es</a:t>
            </a:r>
            <a:endParaRPr lang="es-ES" sz="2000" b="0" dirty="0">
              <a:solidFill>
                <a:schemeClr val="bg1"/>
              </a:solidFill>
            </a:endParaRPr>
          </a:p>
        </p:txBody>
      </p:sp>
    </p:spTree>
    <p:extLst>
      <p:ext uri="{BB962C8B-B14F-4D97-AF65-F5344CB8AC3E}">
        <p14:creationId xmlns:p14="http://schemas.microsoft.com/office/powerpoint/2010/main" val="19540405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2195736" y="6356350"/>
            <a:ext cx="6336704" cy="41404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8" name="Slide Number Placeholder 5"/>
          <p:cNvSpPr>
            <a:spLocks noGrp="1"/>
          </p:cNvSpPr>
          <p:nvPr>
            <p:ph type="sldNum" sz="quarter" idx="4"/>
          </p:nvPr>
        </p:nvSpPr>
        <p:spPr>
          <a:xfrm>
            <a:off x="8604448" y="6357553"/>
            <a:ext cx="442392" cy="412838"/>
          </a:xfrm>
          <a:prstGeom prst="rect">
            <a:avLst/>
          </a:prstGeom>
        </p:spPr>
        <p:txBody>
          <a:bodyPr anchor="b"/>
          <a:lstStyle>
            <a:lvl1pPr algn="r">
              <a:defRPr sz="1600">
                <a:solidFill>
                  <a:srgbClr val="004990"/>
                </a:solidFill>
              </a:defRPr>
            </a:lvl1pPr>
          </a:lstStyle>
          <a:p>
            <a:fld id="{4A490C5D-AEA8-4823-B9B3-806910A0ECF7}" type="slidenum">
              <a:rPr lang="es-ES" smtClean="0"/>
              <a:pPr/>
              <a:t>‹#›</a:t>
            </a:fld>
            <a:endParaRPr lang="es-ES" dirty="0"/>
          </a:p>
        </p:txBody>
      </p:sp>
      <p:sp>
        <p:nvSpPr>
          <p:cNvPr id="9" name="Title Placeholder 1"/>
          <p:cNvSpPr>
            <a:spLocks noGrp="1"/>
          </p:cNvSpPr>
          <p:nvPr>
            <p:ph type="title"/>
          </p:nvPr>
        </p:nvSpPr>
        <p:spPr>
          <a:xfrm>
            <a:off x="107504" y="44624"/>
            <a:ext cx="8928992" cy="792088"/>
          </a:xfrm>
          <a:prstGeom prst="rect">
            <a:avLst/>
          </a:prstGeom>
        </p:spPr>
        <p:txBody>
          <a:bodyPr vert="horz" lIns="91440" tIns="45720" rIns="91440" bIns="45720" rtlCol="0" anchor="b">
            <a:noAutofit/>
          </a:bodyPr>
          <a:lstStyle>
            <a:lvl1pPr>
              <a:lnSpc>
                <a:spcPts val="3000"/>
              </a:lnSpc>
              <a:defRPr/>
            </a:lvl1pPr>
          </a:lstStyle>
          <a:p>
            <a:r>
              <a:rPr lang="x-none" smtClean="0"/>
              <a:t>Clic para editar título</a:t>
            </a:r>
            <a:endParaRPr lang="es-ES" dirty="0"/>
          </a:p>
        </p:txBody>
      </p:sp>
      <p:sp>
        <p:nvSpPr>
          <p:cNvPr id="10" name="Text Placeholder 2"/>
          <p:cNvSpPr>
            <a:spLocks noGrp="1"/>
          </p:cNvSpPr>
          <p:nvPr>
            <p:ph idx="1"/>
          </p:nvPr>
        </p:nvSpPr>
        <p:spPr>
          <a:xfrm>
            <a:off x="107504" y="980728"/>
            <a:ext cx="8928992" cy="5184576"/>
          </a:xfrm>
          <a:prstGeom prst="rect">
            <a:avLst/>
          </a:prstGeom>
        </p:spPr>
        <p:txBody>
          <a:bodyPr vert="horz" lIns="91440" tIns="45720" rIns="91440" bIns="45720" rtlCol="0">
            <a:normAutofit/>
          </a:bodyPr>
          <a:lstStyle/>
          <a:p>
            <a:pPr lvl="0"/>
            <a:r>
              <a:rPr lang="x-none" smtClean="0"/>
              <a:t>Haga clic para modificar el estilo de texto del patrón</a:t>
            </a:r>
          </a:p>
          <a:p>
            <a:pPr lvl="1"/>
            <a:r>
              <a:rPr lang="x-none" smtClean="0"/>
              <a:t>Segundo nivel</a:t>
            </a:r>
          </a:p>
          <a:p>
            <a:pPr lvl="2"/>
            <a:r>
              <a:rPr lang="x-none" smtClean="0"/>
              <a:t>Tercer nivel</a:t>
            </a:r>
          </a:p>
          <a:p>
            <a:pPr lvl="3"/>
            <a:r>
              <a:rPr lang="x-none" smtClean="0"/>
              <a:t>Cuarto nivel</a:t>
            </a:r>
          </a:p>
          <a:p>
            <a:pPr lvl="4"/>
            <a:r>
              <a:rPr lang="x-none" smtClean="0"/>
              <a:t>Quinto nivel</a:t>
            </a:r>
            <a:endParaRPr lang="es-ES" dirty="0"/>
          </a:p>
        </p:txBody>
      </p:sp>
    </p:spTree>
    <p:extLst>
      <p:ext uri="{BB962C8B-B14F-4D97-AF65-F5344CB8AC3E}">
        <p14:creationId xmlns:p14="http://schemas.microsoft.com/office/powerpoint/2010/main" val="23957684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cabezado de sección">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722313" y="4371181"/>
            <a:ext cx="7772400" cy="1362075"/>
          </a:xfrm>
        </p:spPr>
        <p:txBody>
          <a:bodyPr anchor="t">
            <a:normAutofit/>
          </a:bodyPr>
          <a:lstStyle>
            <a:lvl1pPr algn="r">
              <a:defRPr sz="3200" b="1" cap="none">
                <a:solidFill>
                  <a:schemeClr val="bg1"/>
                </a:solidFill>
                <a:latin typeface="Arial" pitchFamily="34" charset="0"/>
                <a:cs typeface="Arial" pitchFamily="34" charset="0"/>
              </a:defRPr>
            </a:lvl1pPr>
          </a:lstStyle>
          <a:p>
            <a:r>
              <a:rPr lang="x-none" dirty="0" smtClean="0"/>
              <a:t>Clic para editar título</a:t>
            </a:r>
            <a:endParaRPr lang="es-ES" dirty="0"/>
          </a:p>
        </p:txBody>
      </p:sp>
      <p:pic>
        <p:nvPicPr>
          <p:cNvPr id="7"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55576" y="1916832"/>
            <a:ext cx="3217140"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91250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7504" y="1052736"/>
            <a:ext cx="4388296" cy="5112568"/>
          </a:xfrm>
        </p:spPr>
        <p:txBody>
          <a:bodyPr>
            <a:normAutofit/>
          </a:bodyPr>
          <a:lstStyle>
            <a:lvl1pPr marL="342900" indent="-342900">
              <a:buFontTx/>
              <a:buBlip>
                <a:blip r:embed="rId2"/>
              </a:buBlip>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x-none" smtClean="0"/>
              <a:t>Haga clic para modificar el estilo de texto del patrón</a:t>
            </a:r>
          </a:p>
          <a:p>
            <a:pPr lvl="1"/>
            <a:r>
              <a:rPr lang="x-none" smtClean="0"/>
              <a:t>Segundo nivel</a:t>
            </a:r>
          </a:p>
          <a:p>
            <a:pPr lvl="2"/>
            <a:r>
              <a:rPr lang="x-none" smtClean="0"/>
              <a:t>Tercer nivel</a:t>
            </a:r>
          </a:p>
          <a:p>
            <a:pPr lvl="3"/>
            <a:r>
              <a:rPr lang="x-none" smtClean="0"/>
              <a:t>Cuarto nivel</a:t>
            </a:r>
          </a:p>
          <a:p>
            <a:pPr lvl="4"/>
            <a:r>
              <a:rPr lang="x-none" smtClean="0"/>
              <a:t>Quinto nivel</a:t>
            </a:r>
            <a:endParaRPr lang="es-ES" dirty="0"/>
          </a:p>
        </p:txBody>
      </p:sp>
      <p:sp>
        <p:nvSpPr>
          <p:cNvPr id="4" name="Content Placeholder 3"/>
          <p:cNvSpPr>
            <a:spLocks noGrp="1"/>
          </p:cNvSpPr>
          <p:nvPr>
            <p:ph sz="half" idx="2"/>
          </p:nvPr>
        </p:nvSpPr>
        <p:spPr>
          <a:xfrm>
            <a:off x="4648200" y="1052736"/>
            <a:ext cx="4388296" cy="5112568"/>
          </a:xfrm>
        </p:spPr>
        <p:txBody>
          <a:bodyPr>
            <a:normAutofit/>
          </a:bodyPr>
          <a:lstStyle>
            <a:lvl1pPr marL="342900" indent="-342900">
              <a:buFontTx/>
              <a:buBlip>
                <a:blip r:embed="rId2"/>
              </a:buBlip>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x-none" smtClean="0"/>
              <a:t>Haga clic para modificar el estilo de texto del patrón</a:t>
            </a:r>
          </a:p>
          <a:p>
            <a:pPr lvl="1"/>
            <a:r>
              <a:rPr lang="x-none" smtClean="0"/>
              <a:t>Segundo nivel</a:t>
            </a:r>
          </a:p>
          <a:p>
            <a:pPr lvl="2"/>
            <a:r>
              <a:rPr lang="x-none" smtClean="0"/>
              <a:t>Tercer nivel</a:t>
            </a:r>
          </a:p>
          <a:p>
            <a:pPr lvl="3"/>
            <a:r>
              <a:rPr lang="x-none" smtClean="0"/>
              <a:t>Cuarto nivel</a:t>
            </a:r>
          </a:p>
          <a:p>
            <a:pPr lvl="4"/>
            <a:r>
              <a:rPr lang="x-none" smtClean="0"/>
              <a:t>Quinto nivel</a:t>
            </a:r>
            <a:endParaRPr lang="es-ES" dirty="0"/>
          </a:p>
        </p:txBody>
      </p:sp>
      <p:sp>
        <p:nvSpPr>
          <p:cNvPr id="8" name="Footer Placeholder 4"/>
          <p:cNvSpPr>
            <a:spLocks noGrp="1"/>
          </p:cNvSpPr>
          <p:nvPr>
            <p:ph type="ftr" sz="quarter" idx="3"/>
          </p:nvPr>
        </p:nvSpPr>
        <p:spPr>
          <a:xfrm>
            <a:off x="2195736" y="6356350"/>
            <a:ext cx="6336704" cy="41404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10" name="Slide Number Placeholder 5"/>
          <p:cNvSpPr>
            <a:spLocks noGrp="1"/>
          </p:cNvSpPr>
          <p:nvPr>
            <p:ph type="sldNum" sz="quarter" idx="4"/>
          </p:nvPr>
        </p:nvSpPr>
        <p:spPr>
          <a:xfrm>
            <a:off x="8604448" y="6357553"/>
            <a:ext cx="442392" cy="412838"/>
          </a:xfrm>
          <a:prstGeom prst="rect">
            <a:avLst/>
          </a:prstGeom>
        </p:spPr>
        <p:txBody>
          <a:bodyPr anchor="b"/>
          <a:lstStyle>
            <a:lvl1pPr algn="r">
              <a:defRPr sz="1100">
                <a:solidFill>
                  <a:srgbClr val="004990"/>
                </a:solidFill>
              </a:defRPr>
            </a:lvl1pPr>
          </a:lstStyle>
          <a:p>
            <a:fld id="{4A490C5D-AEA8-4823-B9B3-806910A0ECF7}" type="slidenum">
              <a:rPr lang="es-ES" smtClean="0"/>
              <a:pPr/>
              <a:t>‹#›</a:t>
            </a:fld>
            <a:endParaRPr lang="es-ES" dirty="0"/>
          </a:p>
        </p:txBody>
      </p:sp>
      <p:sp>
        <p:nvSpPr>
          <p:cNvPr id="11" name="Title Placeholder 1"/>
          <p:cNvSpPr>
            <a:spLocks noGrp="1"/>
          </p:cNvSpPr>
          <p:nvPr>
            <p:ph type="title"/>
          </p:nvPr>
        </p:nvSpPr>
        <p:spPr>
          <a:xfrm>
            <a:off x="107504" y="44624"/>
            <a:ext cx="8928992" cy="792088"/>
          </a:xfrm>
          <a:prstGeom prst="rect">
            <a:avLst/>
          </a:prstGeom>
        </p:spPr>
        <p:txBody>
          <a:bodyPr vert="horz" lIns="91440" tIns="45720" rIns="91440" bIns="45720" rtlCol="0" anchor="b">
            <a:noAutofit/>
          </a:bodyPr>
          <a:lstStyle/>
          <a:p>
            <a:r>
              <a:rPr lang="x-none" smtClean="0"/>
              <a:t>Clic para editar título</a:t>
            </a:r>
            <a:endParaRPr lang="es-ES" dirty="0"/>
          </a:p>
        </p:txBody>
      </p:sp>
    </p:spTree>
    <p:extLst>
      <p:ext uri="{BB962C8B-B14F-4D97-AF65-F5344CB8AC3E}">
        <p14:creationId xmlns:p14="http://schemas.microsoft.com/office/powerpoint/2010/main" val="81400266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ólo el título">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x-none" smtClean="0"/>
              <a:t>Clic para editar título</a:t>
            </a:r>
            <a:endParaRPr lang="en-US"/>
          </a:p>
        </p:txBody>
      </p:sp>
      <p:sp>
        <p:nvSpPr>
          <p:cNvPr id="7" name="Footer Placeholder 6"/>
          <p:cNvSpPr>
            <a:spLocks noGrp="1"/>
          </p:cNvSpPr>
          <p:nvPr>
            <p:ph type="ftr" sz="quarter" idx="10"/>
          </p:nvPr>
        </p:nvSpPr>
        <p:spPr/>
        <p:txBody>
          <a:bodyPr/>
          <a:lstStyle/>
          <a:p>
            <a:endParaRPr lang="es-ES" dirty="0"/>
          </a:p>
        </p:txBody>
      </p:sp>
      <p:sp>
        <p:nvSpPr>
          <p:cNvPr id="8" name="Slide Number Placeholder 7"/>
          <p:cNvSpPr>
            <a:spLocks noGrp="1"/>
          </p:cNvSpPr>
          <p:nvPr>
            <p:ph type="sldNum" sz="quarter" idx="11"/>
          </p:nvPr>
        </p:nvSpPr>
        <p:spPr/>
        <p:txBody>
          <a:bodyPr anchor="b"/>
          <a:lstStyle/>
          <a:p>
            <a:fld id="{4A490C5D-AEA8-4823-B9B3-806910A0ECF7}" type="slidenum">
              <a:rPr lang="es-ES" smtClean="0"/>
              <a:pPr/>
              <a:t>‹#›</a:t>
            </a:fld>
            <a:endParaRPr lang="es-ES" dirty="0"/>
          </a:p>
        </p:txBody>
      </p:sp>
    </p:spTree>
    <p:extLst>
      <p:ext uri="{BB962C8B-B14F-4D97-AF65-F5344CB8AC3E}">
        <p14:creationId xmlns:p14="http://schemas.microsoft.com/office/powerpoint/2010/main" val="99145753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6" name="Footer Placeholder 4"/>
          <p:cNvSpPr>
            <a:spLocks noGrp="1"/>
          </p:cNvSpPr>
          <p:nvPr>
            <p:ph type="ftr" sz="quarter" idx="3"/>
          </p:nvPr>
        </p:nvSpPr>
        <p:spPr>
          <a:xfrm>
            <a:off x="2195736" y="6356350"/>
            <a:ext cx="6336704" cy="41404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7" name="Slide Number Placeholder 5"/>
          <p:cNvSpPr>
            <a:spLocks noGrp="1"/>
          </p:cNvSpPr>
          <p:nvPr>
            <p:ph type="sldNum" sz="quarter" idx="4"/>
          </p:nvPr>
        </p:nvSpPr>
        <p:spPr>
          <a:xfrm>
            <a:off x="8604448" y="6357553"/>
            <a:ext cx="442392" cy="412838"/>
          </a:xfrm>
          <a:prstGeom prst="rect">
            <a:avLst/>
          </a:prstGeom>
        </p:spPr>
        <p:txBody>
          <a:bodyPr anchor="b"/>
          <a:lstStyle>
            <a:lvl1pPr algn="r">
              <a:defRPr sz="1600">
                <a:solidFill>
                  <a:srgbClr val="004990"/>
                </a:solidFill>
              </a:defRPr>
            </a:lvl1pPr>
          </a:lstStyle>
          <a:p>
            <a:fld id="{4A490C5D-AEA8-4823-B9B3-806910A0ECF7}" type="slidenum">
              <a:rPr lang="es-ES" smtClean="0"/>
              <a:pPr/>
              <a:t>‹#›</a:t>
            </a:fld>
            <a:endParaRPr lang="es-ES" dirty="0"/>
          </a:p>
        </p:txBody>
      </p:sp>
    </p:spTree>
    <p:extLst>
      <p:ext uri="{BB962C8B-B14F-4D97-AF65-F5344CB8AC3E}">
        <p14:creationId xmlns:p14="http://schemas.microsoft.com/office/powerpoint/2010/main" val="268452408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Presentation End Slide">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685800" y="3068960"/>
            <a:ext cx="7772400" cy="747514"/>
          </a:xfrm>
        </p:spPr>
        <p:txBody>
          <a:bodyPr anchor="ctr">
            <a:normAutofit/>
          </a:bodyPr>
          <a:lstStyle>
            <a:lvl1pPr algn="ctr">
              <a:defRPr sz="3200" b="0">
                <a:solidFill>
                  <a:schemeClr val="bg1"/>
                </a:solidFill>
                <a:latin typeface="Arial" pitchFamily="34" charset="0"/>
                <a:cs typeface="Arial" pitchFamily="34" charset="0"/>
              </a:defRPr>
            </a:lvl1pPr>
          </a:lstStyle>
          <a:p>
            <a:r>
              <a:rPr lang="en-US" dirty="0" smtClean="0"/>
              <a:t>Click to edit master title style</a:t>
            </a:r>
            <a:endParaRPr lang="es-ES" dirty="0"/>
          </a:p>
        </p:txBody>
      </p:sp>
      <p:sp>
        <p:nvSpPr>
          <p:cNvPr id="3" name="Subtitle 2"/>
          <p:cNvSpPr>
            <a:spLocks noGrp="1"/>
          </p:cNvSpPr>
          <p:nvPr>
            <p:ph type="subTitle" idx="1"/>
          </p:nvPr>
        </p:nvSpPr>
        <p:spPr>
          <a:xfrm>
            <a:off x="1371600" y="3861048"/>
            <a:ext cx="6400800" cy="864096"/>
          </a:xfrm>
        </p:spPr>
        <p:txBody>
          <a:bodyPr>
            <a:normAutofit/>
          </a:bodyPr>
          <a:lstStyle>
            <a:lvl1pPr marL="0" indent="0" algn="ctr">
              <a:buNone/>
              <a:defRPr sz="240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Haga clic para modificar el estilo de subtítulo del patrón</a:t>
            </a:r>
            <a:endParaRPr lang="es-ES" dirty="0"/>
          </a:p>
        </p:txBody>
      </p:sp>
      <p:pic>
        <p:nvPicPr>
          <p:cNvPr id="7"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84067" y="1196752"/>
            <a:ext cx="4971941"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userDrawn="1"/>
        </p:nvSpPr>
        <p:spPr>
          <a:xfrm>
            <a:off x="251520" y="188640"/>
            <a:ext cx="3894050" cy="400110"/>
          </a:xfrm>
          <a:prstGeom prst="rect">
            <a:avLst/>
          </a:prstGeom>
          <a:noFill/>
        </p:spPr>
        <p:txBody>
          <a:bodyPr wrap="square" rtlCol="0">
            <a:spAutoFit/>
          </a:bodyPr>
          <a:lstStyle/>
          <a:p>
            <a:r>
              <a:rPr lang="es-ES" sz="2000" b="0" dirty="0" smtClean="0">
                <a:solidFill>
                  <a:schemeClr val="bg1"/>
                </a:solidFill>
              </a:rPr>
              <a:t>www.bsc.es</a:t>
            </a:r>
            <a:endParaRPr lang="es-ES" sz="2000" b="0" dirty="0">
              <a:solidFill>
                <a:schemeClr val="bg1"/>
              </a:solidFill>
            </a:endParaRPr>
          </a:p>
        </p:txBody>
      </p:sp>
    </p:spTree>
    <p:extLst>
      <p:ext uri="{BB962C8B-B14F-4D97-AF65-F5344CB8AC3E}">
        <p14:creationId xmlns:p14="http://schemas.microsoft.com/office/powerpoint/2010/main" val="34408340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2195736" y="6356350"/>
            <a:ext cx="6336704" cy="41404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8" name="Slide Number Placeholder 5"/>
          <p:cNvSpPr>
            <a:spLocks noGrp="1"/>
          </p:cNvSpPr>
          <p:nvPr>
            <p:ph type="sldNum" sz="quarter" idx="4"/>
          </p:nvPr>
        </p:nvSpPr>
        <p:spPr>
          <a:xfrm>
            <a:off x="8604448" y="6357553"/>
            <a:ext cx="442392" cy="412838"/>
          </a:xfrm>
          <a:prstGeom prst="rect">
            <a:avLst/>
          </a:prstGeom>
        </p:spPr>
        <p:txBody>
          <a:bodyPr anchor="b"/>
          <a:lstStyle>
            <a:lvl1pPr algn="r">
              <a:defRPr sz="1600">
                <a:solidFill>
                  <a:srgbClr val="004990"/>
                </a:solidFill>
              </a:defRPr>
            </a:lvl1pPr>
          </a:lstStyle>
          <a:p>
            <a:fld id="{4A490C5D-AEA8-4823-B9B3-806910A0ECF7}" type="slidenum">
              <a:rPr lang="es-ES" smtClean="0"/>
              <a:pPr/>
              <a:t>‹#›</a:t>
            </a:fld>
            <a:endParaRPr lang="es-ES" dirty="0"/>
          </a:p>
        </p:txBody>
      </p:sp>
      <p:sp>
        <p:nvSpPr>
          <p:cNvPr id="9" name="Title Placeholder 1"/>
          <p:cNvSpPr>
            <a:spLocks noGrp="1"/>
          </p:cNvSpPr>
          <p:nvPr>
            <p:ph type="title"/>
          </p:nvPr>
        </p:nvSpPr>
        <p:spPr>
          <a:xfrm>
            <a:off x="107504" y="44624"/>
            <a:ext cx="8928992" cy="792088"/>
          </a:xfrm>
          <a:prstGeom prst="rect">
            <a:avLst/>
          </a:prstGeom>
        </p:spPr>
        <p:txBody>
          <a:bodyPr vert="horz" lIns="91440" tIns="45720" rIns="91440" bIns="45720" rtlCol="0" anchor="b">
            <a:noAutofit/>
          </a:bodyPr>
          <a:lstStyle>
            <a:lvl1pPr>
              <a:lnSpc>
                <a:spcPts val="3000"/>
              </a:lnSpc>
              <a:defRPr/>
            </a:lvl1pPr>
          </a:lstStyle>
          <a:p>
            <a:r>
              <a:rPr lang="en-US" smtClean="0"/>
              <a:t>Click to edit Master title style</a:t>
            </a:r>
            <a:endParaRPr lang="es-ES" dirty="0"/>
          </a:p>
        </p:txBody>
      </p:sp>
      <p:sp>
        <p:nvSpPr>
          <p:cNvPr id="10" name="Text Placeholder 2"/>
          <p:cNvSpPr>
            <a:spLocks noGrp="1"/>
          </p:cNvSpPr>
          <p:nvPr>
            <p:ph idx="1"/>
          </p:nvPr>
        </p:nvSpPr>
        <p:spPr>
          <a:xfrm>
            <a:off x="107504" y="980728"/>
            <a:ext cx="8928992" cy="518457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dirty="0"/>
          </a:p>
        </p:txBody>
      </p:sp>
    </p:spTree>
    <p:extLst>
      <p:ext uri="{BB962C8B-B14F-4D97-AF65-F5344CB8AC3E}">
        <p14:creationId xmlns:p14="http://schemas.microsoft.com/office/powerpoint/2010/main" val="296115960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xAndMedia">
  <p:cSld name="Título, texto y clip multimedia">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5329238" cy="792163"/>
          </a:xfrm>
        </p:spPr>
        <p:txBody>
          <a:bodyPr/>
          <a:lstStyle/>
          <a:p>
            <a:r>
              <a:rPr lang="es-ES" smtClean="0"/>
              <a:t>Haga clic para modificar el estilo de título del patrón</a:t>
            </a:r>
            <a:endParaRPr lang="en-US"/>
          </a:p>
        </p:txBody>
      </p:sp>
      <p:sp>
        <p:nvSpPr>
          <p:cNvPr id="3" name="2 Marcador de texto"/>
          <p:cNvSpPr>
            <a:spLocks noGrp="1"/>
          </p:cNvSpPr>
          <p:nvPr>
            <p:ph type="body" sz="half" idx="1"/>
          </p:nvPr>
        </p:nvSpPr>
        <p:spPr>
          <a:xfrm>
            <a:off x="250825" y="981075"/>
            <a:ext cx="4244975" cy="540067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medios"/>
          <p:cNvSpPr>
            <a:spLocks noGrp="1"/>
          </p:cNvSpPr>
          <p:nvPr>
            <p:ph type="media" sz="half" idx="2"/>
          </p:nvPr>
        </p:nvSpPr>
        <p:spPr>
          <a:xfrm>
            <a:off x="4648200" y="981075"/>
            <a:ext cx="4244975" cy="5400675"/>
          </a:xfrm>
        </p:spPr>
        <p:txBody>
          <a:bodyPr/>
          <a:lstStyle/>
          <a:p>
            <a:pPr lvl="0"/>
            <a:endParaRPr lang="en-US" noProof="0" smtClean="0"/>
          </a:p>
        </p:txBody>
      </p:sp>
    </p:spTree>
    <p:extLst>
      <p:ext uri="{BB962C8B-B14F-4D97-AF65-F5344CB8AC3E}">
        <p14:creationId xmlns:p14="http://schemas.microsoft.com/office/powerpoint/2010/main" val="292185037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0"/>
            <a:ext cx="9144000" cy="828675"/>
          </a:xfrm>
          <a:prstGeom prst="rect">
            <a:avLst/>
          </a:prstGeom>
        </p:spPr>
      </p:pic>
      <p:sp>
        <p:nvSpPr>
          <p:cNvPr id="2" name="Title Placeholder 1"/>
          <p:cNvSpPr>
            <a:spLocks noGrp="1"/>
          </p:cNvSpPr>
          <p:nvPr>
            <p:ph type="title"/>
          </p:nvPr>
        </p:nvSpPr>
        <p:spPr>
          <a:xfrm>
            <a:off x="107504" y="44624"/>
            <a:ext cx="8928992" cy="792088"/>
          </a:xfrm>
          <a:prstGeom prst="rect">
            <a:avLst/>
          </a:prstGeom>
        </p:spPr>
        <p:txBody>
          <a:bodyPr vert="horz" lIns="91440" tIns="45720" rIns="91440" bIns="45720" rtlCol="0" anchor="b">
            <a:noAutofit/>
          </a:bodyPr>
          <a:lstStyle/>
          <a:p>
            <a:r>
              <a:rPr lang="x-none" smtClean="0"/>
              <a:t>Clic para editar título</a:t>
            </a:r>
            <a:endParaRPr lang="es-ES" dirty="0"/>
          </a:p>
        </p:txBody>
      </p:sp>
      <p:sp>
        <p:nvSpPr>
          <p:cNvPr id="3" name="Text Placeholder 2"/>
          <p:cNvSpPr>
            <a:spLocks noGrp="1"/>
          </p:cNvSpPr>
          <p:nvPr>
            <p:ph type="body" idx="1"/>
          </p:nvPr>
        </p:nvSpPr>
        <p:spPr>
          <a:xfrm>
            <a:off x="107504" y="980728"/>
            <a:ext cx="8928992" cy="5184576"/>
          </a:xfrm>
          <a:prstGeom prst="rect">
            <a:avLst/>
          </a:prstGeom>
        </p:spPr>
        <p:txBody>
          <a:bodyPr vert="horz" lIns="91440" tIns="45720" rIns="91440" bIns="45720" rtlCol="0">
            <a:normAutofit/>
          </a:bodyPr>
          <a:lstStyle/>
          <a:p>
            <a:pPr lvl="0"/>
            <a:r>
              <a:rPr lang="x-none" smtClean="0"/>
              <a:t>Haga clic para modificar el estilo de texto del patrón</a:t>
            </a:r>
          </a:p>
          <a:p>
            <a:pPr lvl="1"/>
            <a:r>
              <a:rPr lang="x-none" smtClean="0"/>
              <a:t>Segundo nivel</a:t>
            </a:r>
          </a:p>
          <a:p>
            <a:pPr lvl="2"/>
            <a:r>
              <a:rPr lang="x-none" smtClean="0"/>
              <a:t>Tercer nivel</a:t>
            </a:r>
          </a:p>
          <a:p>
            <a:pPr lvl="3"/>
            <a:r>
              <a:rPr lang="x-none" smtClean="0"/>
              <a:t>Cuarto nivel</a:t>
            </a:r>
          </a:p>
          <a:p>
            <a:pPr lvl="4"/>
            <a:r>
              <a:rPr lang="x-none" smtClean="0"/>
              <a:t>Quinto nivel</a:t>
            </a:r>
            <a:endParaRPr lang="es-ES" dirty="0"/>
          </a:p>
        </p:txBody>
      </p:sp>
      <p:sp>
        <p:nvSpPr>
          <p:cNvPr id="5" name="Footer Placeholder 4"/>
          <p:cNvSpPr>
            <a:spLocks noGrp="1"/>
          </p:cNvSpPr>
          <p:nvPr>
            <p:ph type="ftr" sz="quarter" idx="3"/>
          </p:nvPr>
        </p:nvSpPr>
        <p:spPr>
          <a:xfrm>
            <a:off x="2195736" y="6356350"/>
            <a:ext cx="6336704" cy="41404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Slide Number Placeholder 5"/>
          <p:cNvSpPr>
            <a:spLocks noGrp="1"/>
          </p:cNvSpPr>
          <p:nvPr>
            <p:ph type="sldNum" sz="quarter" idx="4"/>
          </p:nvPr>
        </p:nvSpPr>
        <p:spPr>
          <a:xfrm>
            <a:off x="8604448" y="6357553"/>
            <a:ext cx="442392" cy="412838"/>
          </a:xfrm>
          <a:prstGeom prst="rect">
            <a:avLst/>
          </a:prstGeom>
        </p:spPr>
        <p:txBody>
          <a:bodyPr anchor="b"/>
          <a:lstStyle>
            <a:lvl1pPr algn="r">
              <a:defRPr sz="1600">
                <a:solidFill>
                  <a:srgbClr val="004990"/>
                </a:solidFill>
              </a:defRPr>
            </a:lvl1pPr>
          </a:lstStyle>
          <a:p>
            <a:fld id="{4A490C5D-AEA8-4823-B9B3-806910A0ECF7}" type="slidenum">
              <a:rPr lang="es-ES" smtClean="0"/>
              <a:pPr/>
              <a:t>‹#›</a:t>
            </a:fld>
            <a:endParaRPr lang="es-ES" dirty="0"/>
          </a:p>
        </p:txBody>
      </p:sp>
      <p:pic>
        <p:nvPicPr>
          <p:cNvPr id="9" name="Picture 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28600" y="6309320"/>
            <a:ext cx="1878899" cy="461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430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 id="2147483658" r:id="rId9"/>
  </p:sldLayoutIdLst>
  <p:timing>
    <p:tnLst>
      <p:par>
        <p:cTn id="1" dur="indefinite" restart="never" nodeType="tmRoot"/>
      </p:par>
    </p:tnLst>
  </p:timing>
  <p:hf hdr="0" ftr="0" dt="0"/>
  <p:txStyles>
    <p:titleStyle>
      <a:lvl1pPr algn="l" defTabSz="914400" rtl="0" eaLnBrk="1" latinLnBrk="0" hangingPunct="1">
        <a:spcBef>
          <a:spcPct val="0"/>
        </a:spcBef>
        <a:buNone/>
        <a:defRPr sz="40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Tx/>
        <a:buBlip>
          <a:blip r:embed="rId13"/>
        </a:buBlip>
        <a:defRPr sz="2800" kern="1200">
          <a:solidFill>
            <a:srgbClr val="004990"/>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rgbClr val="00499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rgbClr val="00499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rgbClr val="00499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rgbClr val="00499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8.xml"/><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hyperlink" Target="https://projects.gso.ac.upc.edu/projects/gem5-mcpat" TargetMode="External"/><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8.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1.png"/><Relationship Id="rId1" Type="http://schemas.openxmlformats.org/officeDocument/2006/relationships/slideLayout" Target="../slideLayouts/slideLayout8.xml"/><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2924944"/>
            <a:ext cx="8424936" cy="3096344"/>
          </a:xfrm>
        </p:spPr>
        <p:txBody>
          <a:bodyPr>
            <a:normAutofit/>
          </a:bodyPr>
          <a:lstStyle/>
          <a:p>
            <a:pPr algn="ctr"/>
            <a:r>
              <a:rPr lang="en-US" sz="4000" dirty="0" smtClean="0"/>
              <a:t>Experiences with gem5 </a:t>
            </a:r>
            <a:br>
              <a:rPr lang="en-US" sz="4000" dirty="0" smtClean="0"/>
            </a:br>
            <a:r>
              <a:rPr lang="en-US" sz="4000" dirty="0" smtClean="0"/>
              <a:t>@ </a:t>
            </a:r>
            <a:r>
              <a:rPr lang="en-US" sz="4000" dirty="0" err="1" smtClean="0"/>
              <a:t>RoMoL</a:t>
            </a:r>
            <a:r>
              <a:rPr lang="en-US" sz="4000" dirty="0" smtClean="0"/>
              <a:t> project</a:t>
            </a:r>
            <a:br>
              <a:rPr lang="en-US" sz="4000" dirty="0" smtClean="0"/>
            </a:br>
            <a:r>
              <a:rPr lang="en-US" dirty="0" smtClean="0"/>
              <a:t/>
            </a:r>
            <a:br>
              <a:rPr lang="en-US" dirty="0" smtClean="0"/>
            </a:br>
            <a:r>
              <a:rPr lang="pt-BR" sz="2800" dirty="0" smtClean="0"/>
              <a:t>Miquel Moretó</a:t>
            </a:r>
            <a:r>
              <a:rPr lang="pt-BR" sz="2800" b="0" dirty="0" smtClean="0"/>
              <a:t/>
            </a:r>
            <a:br>
              <a:rPr lang="pt-BR" sz="2800" b="0" dirty="0" smtClean="0"/>
            </a:br>
            <a:r>
              <a:rPr lang="en-US" sz="2800" b="0" dirty="0"/>
              <a:t/>
            </a:r>
            <a:br>
              <a:rPr lang="en-US" sz="2800" b="0" dirty="0"/>
            </a:br>
            <a:r>
              <a:rPr lang="en-US" sz="2800" b="0" dirty="0" smtClean="0"/>
              <a:t>gem5 Users Workshop, June 2015</a:t>
            </a:r>
            <a:endParaRPr lang="es-ES" sz="2800" dirty="0"/>
          </a:p>
        </p:txBody>
      </p:sp>
    </p:spTree>
    <p:extLst>
      <p:ext uri="{BB962C8B-B14F-4D97-AF65-F5344CB8AC3E}">
        <p14:creationId xmlns:p14="http://schemas.microsoft.com/office/powerpoint/2010/main" val="6418463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4A490C5D-AEA8-4823-B9B3-806910A0ECF7}" type="slidenum">
              <a:rPr lang="es-ES" smtClean="0"/>
              <a:pPr/>
              <a:t>10</a:t>
            </a:fld>
            <a:endParaRPr lang="es-ES" dirty="0"/>
          </a:p>
        </p:txBody>
      </p:sp>
      <p:sp>
        <p:nvSpPr>
          <p:cNvPr id="3" name="Title 2"/>
          <p:cNvSpPr>
            <a:spLocks noGrp="1"/>
          </p:cNvSpPr>
          <p:nvPr>
            <p:ph type="title"/>
          </p:nvPr>
        </p:nvSpPr>
        <p:spPr/>
        <p:txBody>
          <a:bodyPr/>
          <a:lstStyle/>
          <a:p>
            <a:r>
              <a:rPr lang="es-ES" dirty="0" smtClean="0"/>
              <a:t>Performance </a:t>
            </a:r>
            <a:r>
              <a:rPr lang="es-ES" dirty="0" err="1" smtClean="0"/>
              <a:t>Analysis</a:t>
            </a:r>
            <a:r>
              <a:rPr lang="es-ES" dirty="0" smtClean="0"/>
              <a:t>: </a:t>
            </a:r>
            <a:r>
              <a:rPr lang="es-ES" dirty="0" err="1" smtClean="0"/>
              <a:t>Bodytrack</a:t>
            </a:r>
            <a:endParaRPr lang="es-ES" dirty="0"/>
          </a:p>
        </p:txBody>
      </p:sp>
      <p:sp>
        <p:nvSpPr>
          <p:cNvPr id="5" name="Up-Down Arrow 4"/>
          <p:cNvSpPr/>
          <p:nvPr/>
        </p:nvSpPr>
        <p:spPr>
          <a:xfrm>
            <a:off x="323528" y="908720"/>
            <a:ext cx="648072" cy="460851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ES" sz="2800" dirty="0" smtClean="0">
                <a:solidFill>
                  <a:schemeClr val="tx1"/>
                </a:solidFill>
              </a:rPr>
              <a:t>16 </a:t>
            </a:r>
            <a:r>
              <a:rPr lang="es-ES" sz="2800" dirty="0" err="1" smtClean="0">
                <a:solidFill>
                  <a:schemeClr val="tx1"/>
                </a:solidFill>
              </a:rPr>
              <a:t>cores</a:t>
            </a:r>
            <a:endParaRPr lang="es-ES" sz="2800" dirty="0">
              <a:solidFill>
                <a:schemeClr val="tx1"/>
              </a:solidFill>
            </a:endParaRPr>
          </a:p>
        </p:txBody>
      </p:sp>
      <p:sp>
        <p:nvSpPr>
          <p:cNvPr id="7" name="Right Arrow 6"/>
          <p:cNvSpPr/>
          <p:nvPr/>
        </p:nvSpPr>
        <p:spPr>
          <a:xfrm>
            <a:off x="1043608" y="5733256"/>
            <a:ext cx="6480720"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a:solidFill>
                  <a:schemeClr val="tx1"/>
                </a:solidFill>
              </a:rPr>
              <a:t>t</a:t>
            </a:r>
            <a:r>
              <a:rPr lang="es-ES" sz="2800" dirty="0" smtClean="0">
                <a:solidFill>
                  <a:schemeClr val="tx1"/>
                </a:solidFill>
              </a:rPr>
              <a:t>ime</a:t>
            </a:r>
            <a:endParaRPr lang="es-ES" sz="2800" dirty="0">
              <a:solidFill>
                <a:schemeClr val="tx1"/>
              </a:solidFill>
            </a:endParaRPr>
          </a:p>
        </p:txBody>
      </p:sp>
      <p:pic>
        <p:nvPicPr>
          <p:cNvPr id="1026" name="Picture 2" descr="C:\Users\bscuser\Desktop\gem5\figures\bodytrack.png"/>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10105" t="2958"/>
          <a:stretch/>
        </p:blipFill>
        <p:spPr bwMode="auto">
          <a:xfrm>
            <a:off x="1076400" y="907200"/>
            <a:ext cx="6507508" cy="4725164"/>
          </a:xfrm>
          <a:prstGeom prst="rect">
            <a:avLst/>
          </a:prstGeom>
          <a:noFill/>
          <a:extLst>
            <a:ext uri="{909E8E84-426E-40DD-AFC4-6F175D3DCCD1}">
              <a14:hiddenFill xmlns:a14="http://schemas.microsoft.com/office/drawing/2010/main">
                <a:solidFill>
                  <a:srgbClr val="FFFFFF"/>
                </a:solidFill>
              </a14:hiddenFill>
            </a:ext>
          </a:extLst>
        </p:spPr>
      </p:pic>
      <p:sp>
        <p:nvSpPr>
          <p:cNvPr id="9" name="Oval 8"/>
          <p:cNvSpPr/>
          <p:nvPr/>
        </p:nvSpPr>
        <p:spPr>
          <a:xfrm>
            <a:off x="1907704" y="908720"/>
            <a:ext cx="3528392" cy="4968552"/>
          </a:xfrm>
          <a:prstGeom prst="ellipse">
            <a:avLst/>
          </a:prstGeom>
          <a:solidFill>
            <a:schemeClr val="bg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000" b="1" dirty="0" smtClean="0">
                <a:solidFill>
                  <a:schemeClr val="tx1"/>
                </a:solidFill>
              </a:rPr>
              <a:t>CPU </a:t>
            </a:r>
            <a:r>
              <a:rPr lang="es-ES" sz="4000" b="1" dirty="0" err="1" smtClean="0">
                <a:solidFill>
                  <a:schemeClr val="tx1"/>
                </a:solidFill>
              </a:rPr>
              <a:t>Bound</a:t>
            </a:r>
            <a:r>
              <a:rPr lang="es-ES" sz="4000" b="1" dirty="0" smtClean="0">
                <a:solidFill>
                  <a:schemeClr val="tx1"/>
                </a:solidFill>
              </a:rPr>
              <a:t> </a:t>
            </a:r>
            <a:r>
              <a:rPr lang="es-ES" sz="4000" b="1" dirty="0" err="1" smtClean="0">
                <a:solidFill>
                  <a:schemeClr val="tx1"/>
                </a:solidFill>
              </a:rPr>
              <a:t>Tasks</a:t>
            </a:r>
            <a:endParaRPr lang="es-ES" sz="4000" b="1" dirty="0">
              <a:solidFill>
                <a:schemeClr val="tx1"/>
              </a:solidFill>
            </a:endParaRPr>
          </a:p>
        </p:txBody>
      </p:sp>
      <p:sp>
        <p:nvSpPr>
          <p:cNvPr id="15" name="Oval 14"/>
          <p:cNvSpPr/>
          <p:nvPr/>
        </p:nvSpPr>
        <p:spPr>
          <a:xfrm>
            <a:off x="4932040" y="836712"/>
            <a:ext cx="3528392" cy="792088"/>
          </a:xfrm>
          <a:prstGeom prst="ellipse">
            <a:avLst/>
          </a:prstGeom>
          <a:solidFill>
            <a:schemeClr val="bg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000" b="1" dirty="0" smtClean="0">
                <a:solidFill>
                  <a:schemeClr val="tx1"/>
                </a:solidFill>
              </a:rPr>
              <a:t>I/O </a:t>
            </a:r>
            <a:r>
              <a:rPr lang="es-ES" sz="4000" b="1" dirty="0" err="1" smtClean="0">
                <a:solidFill>
                  <a:schemeClr val="tx1"/>
                </a:solidFill>
              </a:rPr>
              <a:t>Tasks</a:t>
            </a:r>
            <a:endParaRPr lang="es-ES" sz="4000" b="1" dirty="0">
              <a:solidFill>
                <a:schemeClr val="tx1"/>
              </a:solidFill>
            </a:endParaRPr>
          </a:p>
        </p:txBody>
      </p:sp>
      <p:sp>
        <p:nvSpPr>
          <p:cNvPr id="16" name="Oval 15"/>
          <p:cNvSpPr/>
          <p:nvPr/>
        </p:nvSpPr>
        <p:spPr>
          <a:xfrm>
            <a:off x="5580112" y="1628800"/>
            <a:ext cx="2880320" cy="3888432"/>
          </a:xfrm>
          <a:prstGeom prst="ellipse">
            <a:avLst/>
          </a:prstGeom>
          <a:solidFill>
            <a:schemeClr val="bg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000" b="1" dirty="0" smtClean="0">
                <a:solidFill>
                  <a:schemeClr val="tx1"/>
                </a:solidFill>
              </a:rPr>
              <a:t>Idle </a:t>
            </a:r>
            <a:r>
              <a:rPr lang="es-ES" sz="4000" b="1" dirty="0" err="1" smtClean="0">
                <a:solidFill>
                  <a:schemeClr val="tx1"/>
                </a:solidFill>
              </a:rPr>
              <a:t>threads</a:t>
            </a:r>
            <a:endParaRPr lang="es-ES" sz="4000" b="1" dirty="0">
              <a:solidFill>
                <a:schemeClr val="tx1"/>
              </a:solidFill>
            </a:endParaRPr>
          </a:p>
        </p:txBody>
      </p:sp>
    </p:spTree>
    <p:extLst>
      <p:ext uri="{BB962C8B-B14F-4D97-AF65-F5344CB8AC3E}">
        <p14:creationId xmlns:p14="http://schemas.microsoft.com/office/powerpoint/2010/main" val="373918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5" grpId="0" animBg="1"/>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4A490C5D-AEA8-4823-B9B3-806910A0ECF7}" type="slidenum">
              <a:rPr lang="es-ES" smtClean="0"/>
              <a:pPr/>
              <a:t>11</a:t>
            </a:fld>
            <a:endParaRPr lang="es-ES" dirty="0"/>
          </a:p>
        </p:txBody>
      </p:sp>
      <p:sp>
        <p:nvSpPr>
          <p:cNvPr id="3" name="Title 2"/>
          <p:cNvSpPr>
            <a:spLocks noGrp="1"/>
          </p:cNvSpPr>
          <p:nvPr>
            <p:ph type="title"/>
          </p:nvPr>
        </p:nvSpPr>
        <p:spPr/>
        <p:txBody>
          <a:bodyPr/>
          <a:lstStyle/>
          <a:p>
            <a:r>
              <a:rPr lang="es-ES" dirty="0" smtClean="0"/>
              <a:t>Performance </a:t>
            </a:r>
            <a:r>
              <a:rPr lang="es-ES" dirty="0" err="1" smtClean="0"/>
              <a:t>Analysis</a:t>
            </a:r>
            <a:endParaRPr lang="es-ES" dirty="0"/>
          </a:p>
        </p:txBody>
      </p:sp>
      <p:pic>
        <p:nvPicPr>
          <p:cNvPr id="9" name="Picture 2" descr="C:\Users\bscuser\Desktop\gem5\figures\cholesky_IPC.png"/>
          <p:cNvPicPr>
            <a:picLocks noChangeAspect="1" noChangeArrowheads="1"/>
          </p:cNvPicPr>
          <p:nvPr/>
        </p:nvPicPr>
        <p:blipFill rotWithShape="1">
          <a:blip r:embed="rId2">
            <a:extLst>
              <a:ext uri="{28A0092B-C50C-407E-A947-70E740481C1C}">
                <a14:useLocalDpi xmlns:a14="http://schemas.microsoft.com/office/drawing/2010/main" val="0"/>
              </a:ext>
            </a:extLst>
          </a:blip>
          <a:srcRect l="9832" t="7783" r="14905" b="6068"/>
          <a:stretch/>
        </p:blipFill>
        <p:spPr bwMode="auto">
          <a:xfrm>
            <a:off x="1301896" y="3789040"/>
            <a:ext cx="6624000" cy="278995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bscuser\Desktop\gem5\figures\cholesky_RTA.png"/>
          <p:cNvPicPr>
            <a:picLocks noChangeAspect="1" noChangeArrowheads="1"/>
          </p:cNvPicPr>
          <p:nvPr/>
        </p:nvPicPr>
        <p:blipFill rotWithShape="1">
          <a:blip r:embed="rId3">
            <a:extLst>
              <a:ext uri="{28A0092B-C50C-407E-A947-70E740481C1C}">
                <a14:useLocalDpi xmlns:a14="http://schemas.microsoft.com/office/drawing/2010/main" val="0"/>
              </a:ext>
            </a:extLst>
          </a:blip>
          <a:srcRect l="9505" t="6078" r="15224" b="5559"/>
          <a:stretch/>
        </p:blipFill>
        <p:spPr bwMode="auto">
          <a:xfrm>
            <a:off x="1296400" y="855392"/>
            <a:ext cx="6624736" cy="2861640"/>
          </a:xfrm>
          <a:prstGeom prst="rect">
            <a:avLst/>
          </a:prstGeom>
          <a:noFill/>
          <a:extLst>
            <a:ext uri="{909E8E84-426E-40DD-AFC4-6F175D3DCCD1}">
              <a14:hiddenFill xmlns:a14="http://schemas.microsoft.com/office/drawing/2010/main">
                <a:solidFill>
                  <a:srgbClr val="FFFFFF"/>
                </a:solidFill>
              </a14:hiddenFill>
            </a:ext>
          </a:extLst>
        </p:spPr>
      </p:pic>
      <p:sp>
        <p:nvSpPr>
          <p:cNvPr id="13" name="Left Brace 12"/>
          <p:cNvSpPr/>
          <p:nvPr/>
        </p:nvSpPr>
        <p:spPr>
          <a:xfrm>
            <a:off x="899592" y="944704"/>
            <a:ext cx="252424" cy="1260160"/>
          </a:xfrm>
          <a:prstGeom prst="leftBrace">
            <a:avLst/>
          </a:prstGeom>
          <a:ln w="508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7" name="TextBox 16"/>
          <p:cNvSpPr txBox="1"/>
          <p:nvPr/>
        </p:nvSpPr>
        <p:spPr>
          <a:xfrm>
            <a:off x="35496" y="1124744"/>
            <a:ext cx="1008480" cy="830997"/>
          </a:xfrm>
          <a:prstGeom prst="rect">
            <a:avLst/>
          </a:prstGeom>
          <a:noFill/>
        </p:spPr>
        <p:txBody>
          <a:bodyPr wrap="square" rtlCol="0">
            <a:spAutoFit/>
          </a:bodyPr>
          <a:lstStyle/>
          <a:p>
            <a:r>
              <a:rPr lang="es-ES" sz="2400" dirty="0" smtClean="0"/>
              <a:t>4 </a:t>
            </a:r>
            <a:r>
              <a:rPr lang="es-ES" sz="2400" dirty="0" err="1" smtClean="0"/>
              <a:t>big</a:t>
            </a:r>
            <a:r>
              <a:rPr lang="es-ES" sz="2400" dirty="0" smtClean="0"/>
              <a:t> </a:t>
            </a:r>
            <a:r>
              <a:rPr lang="es-ES" sz="2400" dirty="0" err="1" smtClean="0"/>
              <a:t>cores</a:t>
            </a:r>
            <a:endParaRPr lang="es-ES" sz="2400" dirty="0"/>
          </a:p>
        </p:txBody>
      </p:sp>
      <p:sp>
        <p:nvSpPr>
          <p:cNvPr id="19" name="TextBox 18"/>
          <p:cNvSpPr txBox="1"/>
          <p:nvPr/>
        </p:nvSpPr>
        <p:spPr>
          <a:xfrm>
            <a:off x="35496" y="2492896"/>
            <a:ext cx="1008480" cy="830997"/>
          </a:xfrm>
          <a:prstGeom prst="rect">
            <a:avLst/>
          </a:prstGeom>
          <a:noFill/>
        </p:spPr>
        <p:txBody>
          <a:bodyPr wrap="square" rtlCol="0">
            <a:spAutoFit/>
          </a:bodyPr>
          <a:lstStyle/>
          <a:p>
            <a:r>
              <a:rPr lang="es-ES" sz="2400" dirty="0" smtClean="0"/>
              <a:t>4 </a:t>
            </a:r>
            <a:r>
              <a:rPr lang="es-ES" sz="2400" dirty="0" err="1" smtClean="0"/>
              <a:t>little</a:t>
            </a:r>
            <a:r>
              <a:rPr lang="es-ES" sz="2400" dirty="0" smtClean="0"/>
              <a:t> </a:t>
            </a:r>
            <a:r>
              <a:rPr lang="es-ES" sz="2400" dirty="0" err="1" smtClean="0"/>
              <a:t>cores</a:t>
            </a:r>
            <a:endParaRPr lang="es-ES" sz="2400" dirty="0"/>
          </a:p>
        </p:txBody>
      </p:sp>
      <p:sp>
        <p:nvSpPr>
          <p:cNvPr id="20" name="Left Brace 19"/>
          <p:cNvSpPr/>
          <p:nvPr/>
        </p:nvSpPr>
        <p:spPr>
          <a:xfrm>
            <a:off x="899592" y="2348880"/>
            <a:ext cx="252424" cy="1260160"/>
          </a:xfrm>
          <a:prstGeom prst="leftBrace">
            <a:avLst/>
          </a:prstGeom>
          <a:ln w="508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dirty="0"/>
          </a:p>
        </p:txBody>
      </p:sp>
      <p:sp>
        <p:nvSpPr>
          <p:cNvPr id="21" name="Left Brace 20"/>
          <p:cNvSpPr/>
          <p:nvPr/>
        </p:nvSpPr>
        <p:spPr>
          <a:xfrm flipH="1">
            <a:off x="7884368" y="944704"/>
            <a:ext cx="252424" cy="2772328"/>
          </a:xfrm>
          <a:prstGeom prst="leftBrace">
            <a:avLst/>
          </a:prstGeom>
          <a:ln w="508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22" name="TextBox 21"/>
          <p:cNvSpPr txBox="1"/>
          <p:nvPr/>
        </p:nvSpPr>
        <p:spPr>
          <a:xfrm>
            <a:off x="8172400" y="1877923"/>
            <a:ext cx="936104" cy="830997"/>
          </a:xfrm>
          <a:prstGeom prst="rect">
            <a:avLst/>
          </a:prstGeom>
          <a:noFill/>
        </p:spPr>
        <p:txBody>
          <a:bodyPr wrap="square" rtlCol="0">
            <a:spAutoFit/>
          </a:bodyPr>
          <a:lstStyle/>
          <a:p>
            <a:r>
              <a:rPr lang="es-ES" sz="2400" dirty="0" err="1" smtClean="0"/>
              <a:t>Task</a:t>
            </a:r>
            <a:r>
              <a:rPr lang="es-ES" sz="2400" dirty="0" smtClean="0"/>
              <a:t> </a:t>
            </a:r>
            <a:r>
              <a:rPr lang="es-ES" sz="2400" dirty="0" err="1" smtClean="0"/>
              <a:t>state</a:t>
            </a:r>
            <a:endParaRPr lang="es-ES" sz="2400" dirty="0"/>
          </a:p>
        </p:txBody>
      </p:sp>
      <p:sp>
        <p:nvSpPr>
          <p:cNvPr id="23" name="Oval 22"/>
          <p:cNvSpPr/>
          <p:nvPr/>
        </p:nvSpPr>
        <p:spPr>
          <a:xfrm>
            <a:off x="2987824" y="5184016"/>
            <a:ext cx="1944216" cy="1394976"/>
          </a:xfrm>
          <a:prstGeom prst="ellipse">
            <a:avLst/>
          </a:prstGeom>
          <a:solidFill>
            <a:schemeClr val="bg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000" b="1" dirty="0" err="1" smtClean="0">
                <a:solidFill>
                  <a:schemeClr val="tx1"/>
                </a:solidFill>
              </a:rPr>
              <a:t>Low</a:t>
            </a:r>
            <a:r>
              <a:rPr lang="es-ES" sz="4000" b="1" dirty="0" smtClean="0">
                <a:solidFill>
                  <a:schemeClr val="tx1"/>
                </a:solidFill>
              </a:rPr>
              <a:t> IPC</a:t>
            </a:r>
            <a:endParaRPr lang="es-ES" sz="4000" b="1" dirty="0">
              <a:solidFill>
                <a:schemeClr val="tx1"/>
              </a:solidFill>
            </a:endParaRPr>
          </a:p>
        </p:txBody>
      </p:sp>
      <p:sp>
        <p:nvSpPr>
          <p:cNvPr id="24" name="Oval 23"/>
          <p:cNvSpPr/>
          <p:nvPr/>
        </p:nvSpPr>
        <p:spPr>
          <a:xfrm>
            <a:off x="2987824" y="3717032"/>
            <a:ext cx="1944216" cy="1394976"/>
          </a:xfrm>
          <a:prstGeom prst="ellipse">
            <a:avLst/>
          </a:prstGeom>
          <a:solidFill>
            <a:schemeClr val="bg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000" b="1" dirty="0" smtClean="0">
                <a:solidFill>
                  <a:schemeClr val="tx1"/>
                </a:solidFill>
              </a:rPr>
              <a:t>High IPC</a:t>
            </a:r>
            <a:endParaRPr lang="es-ES" sz="4000" b="1" dirty="0">
              <a:solidFill>
                <a:schemeClr val="tx1"/>
              </a:solidFill>
            </a:endParaRPr>
          </a:p>
        </p:txBody>
      </p:sp>
      <p:sp>
        <p:nvSpPr>
          <p:cNvPr id="25" name="Oval 24"/>
          <p:cNvSpPr/>
          <p:nvPr/>
        </p:nvSpPr>
        <p:spPr>
          <a:xfrm>
            <a:off x="6804248" y="5157192"/>
            <a:ext cx="1944216" cy="1394976"/>
          </a:xfrm>
          <a:prstGeom prst="ellipse">
            <a:avLst/>
          </a:prstGeom>
          <a:solidFill>
            <a:schemeClr val="bg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000" b="1" dirty="0" smtClean="0">
                <a:solidFill>
                  <a:schemeClr val="tx1"/>
                </a:solidFill>
              </a:rPr>
              <a:t>Idle IPC</a:t>
            </a:r>
            <a:endParaRPr lang="es-ES" sz="4000" b="1" dirty="0">
              <a:solidFill>
                <a:schemeClr val="tx1"/>
              </a:solidFill>
            </a:endParaRPr>
          </a:p>
        </p:txBody>
      </p:sp>
      <p:sp>
        <p:nvSpPr>
          <p:cNvPr id="14" name="Right Arrow 13"/>
          <p:cNvSpPr/>
          <p:nvPr/>
        </p:nvSpPr>
        <p:spPr>
          <a:xfrm rot="14184163">
            <a:off x="5774092" y="4501769"/>
            <a:ext cx="172819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7" name="Right Arrow 26"/>
          <p:cNvSpPr/>
          <p:nvPr/>
        </p:nvSpPr>
        <p:spPr>
          <a:xfrm rot="14184163">
            <a:off x="6554487" y="4404841"/>
            <a:ext cx="1474487"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8" name="Right Arrow 27"/>
          <p:cNvSpPr/>
          <p:nvPr/>
        </p:nvSpPr>
        <p:spPr>
          <a:xfrm rot="12389647">
            <a:off x="5800480" y="5108494"/>
            <a:ext cx="1140795"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9" name="Right Arrow 28"/>
          <p:cNvSpPr/>
          <p:nvPr/>
        </p:nvSpPr>
        <p:spPr>
          <a:xfrm rot="10800000">
            <a:off x="5796137" y="5877272"/>
            <a:ext cx="96768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0" name="Right Arrow 29"/>
          <p:cNvSpPr/>
          <p:nvPr/>
        </p:nvSpPr>
        <p:spPr>
          <a:xfrm rot="10800000">
            <a:off x="6052592" y="5548599"/>
            <a:ext cx="711225"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37543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14" grpId="0" animBg="1"/>
      <p:bldP spid="27" grpId="0" animBg="1"/>
      <p:bldP spid="28" grpId="0" animBg="1"/>
      <p:bldP spid="29" grpId="0" animBg="1"/>
      <p:bldP spid="3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4A490C5D-AEA8-4823-B9B3-806910A0ECF7}" type="slidenum">
              <a:rPr lang="es-ES" smtClean="0"/>
              <a:pPr/>
              <a:t>12</a:t>
            </a:fld>
            <a:endParaRPr lang="es-ES" dirty="0"/>
          </a:p>
        </p:txBody>
      </p:sp>
      <p:sp>
        <p:nvSpPr>
          <p:cNvPr id="11" name="Title 10"/>
          <p:cNvSpPr>
            <a:spLocks noGrp="1"/>
          </p:cNvSpPr>
          <p:nvPr>
            <p:ph type="title"/>
          </p:nvPr>
        </p:nvSpPr>
        <p:spPr/>
        <p:txBody>
          <a:bodyPr/>
          <a:lstStyle/>
          <a:p>
            <a:r>
              <a:rPr lang="es-ES" dirty="0" err="1" smtClean="0"/>
              <a:t>Conclusions</a:t>
            </a:r>
            <a:endParaRPr lang="es-ES" dirty="0"/>
          </a:p>
        </p:txBody>
      </p:sp>
      <p:sp>
        <p:nvSpPr>
          <p:cNvPr id="10" name="Content Placeholder 9"/>
          <p:cNvSpPr>
            <a:spLocks noGrp="1"/>
          </p:cNvSpPr>
          <p:nvPr>
            <p:ph idx="1"/>
          </p:nvPr>
        </p:nvSpPr>
        <p:spPr>
          <a:xfrm>
            <a:off x="107504" y="836712"/>
            <a:ext cx="8928992" cy="5472608"/>
          </a:xfrm>
        </p:spPr>
        <p:txBody>
          <a:bodyPr>
            <a:normAutofit/>
          </a:bodyPr>
          <a:lstStyle/>
          <a:p>
            <a:r>
              <a:rPr lang="es-ES" dirty="0" smtClean="0"/>
              <a:t>Pros</a:t>
            </a:r>
          </a:p>
          <a:p>
            <a:pPr lvl="1"/>
            <a:r>
              <a:rPr lang="es-ES" dirty="0" err="1" smtClean="0"/>
              <a:t>Detailed</a:t>
            </a:r>
            <a:r>
              <a:rPr lang="es-ES" dirty="0" smtClean="0"/>
              <a:t> </a:t>
            </a:r>
            <a:r>
              <a:rPr lang="es-ES" dirty="0" err="1" smtClean="0"/>
              <a:t>simulation</a:t>
            </a:r>
            <a:endParaRPr lang="es-ES" dirty="0" smtClean="0"/>
          </a:p>
          <a:p>
            <a:pPr lvl="1"/>
            <a:r>
              <a:rPr lang="es-ES" dirty="0" smtClean="0"/>
              <a:t>HW-SW </a:t>
            </a:r>
            <a:r>
              <a:rPr lang="es-ES" dirty="0" err="1" smtClean="0"/>
              <a:t>interaction</a:t>
            </a:r>
            <a:endParaRPr lang="es-ES" dirty="0"/>
          </a:p>
          <a:p>
            <a:r>
              <a:rPr lang="es-ES" dirty="0" err="1" smtClean="0"/>
              <a:t>Cons</a:t>
            </a:r>
            <a:endParaRPr lang="es-ES" dirty="0" smtClean="0"/>
          </a:p>
          <a:p>
            <a:pPr lvl="1"/>
            <a:r>
              <a:rPr lang="es-ES" dirty="0" err="1" smtClean="0"/>
              <a:t>Simulation</a:t>
            </a:r>
            <a:r>
              <a:rPr lang="es-ES" dirty="0" smtClean="0"/>
              <a:t> time</a:t>
            </a:r>
          </a:p>
          <a:p>
            <a:pPr lvl="1"/>
            <a:r>
              <a:rPr lang="es-ES" dirty="0" err="1" smtClean="0"/>
              <a:t>Some</a:t>
            </a:r>
            <a:r>
              <a:rPr lang="es-ES" dirty="0" smtClean="0"/>
              <a:t> </a:t>
            </a:r>
            <a:r>
              <a:rPr lang="es-ES" dirty="0" err="1" smtClean="0"/>
              <a:t>commits</a:t>
            </a:r>
            <a:r>
              <a:rPr lang="es-ES" dirty="0" smtClean="0"/>
              <a:t> break </a:t>
            </a:r>
            <a:r>
              <a:rPr lang="es-ES" dirty="0" err="1" smtClean="0"/>
              <a:t>your</a:t>
            </a:r>
            <a:r>
              <a:rPr lang="es-ES" dirty="0" smtClean="0"/>
              <a:t> </a:t>
            </a:r>
            <a:r>
              <a:rPr lang="es-ES" dirty="0" err="1" smtClean="0"/>
              <a:t>code</a:t>
            </a:r>
            <a:endParaRPr lang="es-ES" dirty="0"/>
          </a:p>
          <a:p>
            <a:r>
              <a:rPr lang="es-ES" dirty="0" err="1" smtClean="0"/>
              <a:t>Wishlist</a:t>
            </a:r>
            <a:endParaRPr lang="es-ES" dirty="0" smtClean="0"/>
          </a:p>
          <a:p>
            <a:pPr lvl="1"/>
            <a:r>
              <a:rPr lang="es-ES" dirty="0" err="1" smtClean="0"/>
              <a:t>Simulation</a:t>
            </a:r>
            <a:r>
              <a:rPr lang="es-ES" dirty="0" smtClean="0"/>
              <a:t> time </a:t>
            </a:r>
            <a:r>
              <a:rPr lang="es-ES" dirty="0" err="1" smtClean="0"/>
              <a:t>reduction</a:t>
            </a:r>
            <a:endParaRPr lang="es-ES" dirty="0"/>
          </a:p>
          <a:p>
            <a:pPr lvl="2"/>
            <a:r>
              <a:rPr lang="es-ES" dirty="0" err="1" smtClean="0">
                <a:sym typeface="Wingdings" pitchFamily="2" charset="2"/>
              </a:rPr>
              <a:t>Dyniamically</a:t>
            </a:r>
            <a:r>
              <a:rPr lang="es-ES" dirty="0" smtClean="0">
                <a:sym typeface="Wingdings" pitchFamily="2" charset="2"/>
              </a:rPr>
              <a:t> </a:t>
            </a:r>
            <a:r>
              <a:rPr lang="es-ES" dirty="0" err="1" smtClean="0">
                <a:sym typeface="Wingdings" pitchFamily="2" charset="2"/>
              </a:rPr>
              <a:t>switch</a:t>
            </a:r>
            <a:r>
              <a:rPr lang="es-ES" dirty="0" smtClean="0">
                <a:sym typeface="Wingdings" pitchFamily="2" charset="2"/>
              </a:rPr>
              <a:t> </a:t>
            </a:r>
            <a:r>
              <a:rPr lang="es-ES" dirty="0" err="1" smtClean="0">
                <a:sym typeface="Wingdings" pitchFamily="2" charset="2"/>
              </a:rPr>
              <a:t>level</a:t>
            </a:r>
            <a:r>
              <a:rPr lang="es-ES" dirty="0" smtClean="0">
                <a:sym typeface="Wingdings" pitchFamily="2" charset="2"/>
              </a:rPr>
              <a:t> of </a:t>
            </a:r>
            <a:r>
              <a:rPr lang="es-ES" dirty="0" err="1" smtClean="0">
                <a:sym typeface="Wingdings" pitchFamily="2" charset="2"/>
              </a:rPr>
              <a:t>detail</a:t>
            </a:r>
            <a:r>
              <a:rPr lang="es-ES" dirty="0">
                <a:sym typeface="Wingdings" pitchFamily="2" charset="2"/>
              </a:rPr>
              <a:t>?</a:t>
            </a:r>
            <a:endParaRPr lang="es-ES" dirty="0" smtClean="0"/>
          </a:p>
          <a:p>
            <a:pPr lvl="1"/>
            <a:r>
              <a:rPr lang="es-ES" dirty="0" err="1" smtClean="0"/>
              <a:t>Better</a:t>
            </a:r>
            <a:r>
              <a:rPr lang="es-ES" dirty="0" smtClean="0"/>
              <a:t> </a:t>
            </a:r>
            <a:r>
              <a:rPr lang="es-ES" dirty="0" err="1" smtClean="0"/>
              <a:t>testing</a:t>
            </a:r>
            <a:r>
              <a:rPr lang="es-ES" dirty="0" smtClean="0"/>
              <a:t> </a:t>
            </a:r>
            <a:r>
              <a:rPr lang="es-ES" dirty="0" err="1" smtClean="0"/>
              <a:t>infrastructure</a:t>
            </a:r>
            <a:endParaRPr lang="es-ES" dirty="0"/>
          </a:p>
          <a:p>
            <a:pPr lvl="2"/>
            <a:r>
              <a:rPr lang="es-ES" dirty="0" smtClean="0">
                <a:sym typeface="Wingdings" pitchFamily="2" charset="2"/>
              </a:rPr>
              <a:t>OS </a:t>
            </a:r>
            <a:r>
              <a:rPr lang="es-ES" dirty="0" err="1" smtClean="0">
                <a:sym typeface="Wingdings" pitchFamily="2" charset="2"/>
              </a:rPr>
              <a:t>boot</a:t>
            </a:r>
            <a:r>
              <a:rPr lang="es-ES" dirty="0" smtClean="0">
                <a:sym typeface="Wingdings" pitchFamily="2" charset="2"/>
              </a:rPr>
              <a:t>?</a:t>
            </a:r>
          </a:p>
          <a:p>
            <a:pPr lvl="1"/>
            <a:r>
              <a:rPr lang="es-ES" dirty="0" err="1" smtClean="0">
                <a:sym typeface="Wingdings" pitchFamily="2" charset="2"/>
              </a:rPr>
              <a:t>Support</a:t>
            </a:r>
            <a:r>
              <a:rPr lang="es-ES" dirty="0" smtClean="0">
                <a:sym typeface="Wingdings" pitchFamily="2" charset="2"/>
              </a:rPr>
              <a:t> </a:t>
            </a:r>
            <a:r>
              <a:rPr lang="es-ES" dirty="0" err="1" smtClean="0">
                <a:sym typeface="Wingdings" pitchFamily="2" charset="2"/>
              </a:rPr>
              <a:t>for</a:t>
            </a:r>
            <a:r>
              <a:rPr lang="es-ES" dirty="0" smtClean="0">
                <a:sym typeface="Wingdings" pitchFamily="2" charset="2"/>
              </a:rPr>
              <a:t> more </a:t>
            </a:r>
            <a:r>
              <a:rPr lang="es-ES" dirty="0" err="1" smtClean="0">
                <a:sym typeface="Wingdings" pitchFamily="2" charset="2"/>
              </a:rPr>
              <a:t>than</a:t>
            </a:r>
            <a:r>
              <a:rPr lang="es-ES" dirty="0" smtClean="0">
                <a:sym typeface="Wingdings" pitchFamily="2" charset="2"/>
              </a:rPr>
              <a:t> 8 </a:t>
            </a:r>
            <a:r>
              <a:rPr lang="es-ES" dirty="0" err="1" smtClean="0">
                <a:sym typeface="Wingdings" pitchFamily="2" charset="2"/>
              </a:rPr>
              <a:t>cores</a:t>
            </a:r>
            <a:r>
              <a:rPr lang="es-ES" dirty="0" smtClean="0">
                <a:sym typeface="Wingdings" pitchFamily="2" charset="2"/>
              </a:rPr>
              <a:t> </a:t>
            </a:r>
            <a:r>
              <a:rPr lang="es-ES" dirty="0" err="1" smtClean="0">
                <a:sym typeface="Wingdings" pitchFamily="2" charset="2"/>
              </a:rPr>
              <a:t>with</a:t>
            </a:r>
            <a:r>
              <a:rPr lang="es-ES" dirty="0" smtClean="0">
                <a:sym typeface="Wingdings" pitchFamily="2" charset="2"/>
              </a:rPr>
              <a:t> ARM ISA</a:t>
            </a:r>
            <a:endParaRPr lang="es-ES" dirty="0" smtClean="0">
              <a:sym typeface="Wingdings" pitchFamily="2" charset="2"/>
            </a:endParaRPr>
          </a:p>
        </p:txBody>
      </p:sp>
    </p:spTree>
    <p:extLst>
      <p:ext uri="{BB962C8B-B14F-4D97-AF65-F5344CB8AC3E}">
        <p14:creationId xmlns:p14="http://schemas.microsoft.com/office/powerpoint/2010/main" val="32947718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2313" y="3501008"/>
            <a:ext cx="7772400" cy="1368152"/>
          </a:xfrm>
        </p:spPr>
        <p:txBody>
          <a:bodyPr>
            <a:noAutofit/>
          </a:bodyPr>
          <a:lstStyle/>
          <a:p>
            <a:pPr algn="ctr"/>
            <a:r>
              <a:rPr lang="en-US" sz="4400" dirty="0" smtClean="0"/>
              <a:t>THANK YOU!</a:t>
            </a:r>
            <a:br>
              <a:rPr lang="en-US" sz="4400" dirty="0" smtClean="0"/>
            </a:br>
            <a:endParaRPr lang="es-ES" sz="4000" dirty="0"/>
          </a:p>
        </p:txBody>
      </p:sp>
    </p:spTree>
    <p:extLst>
      <p:ext uri="{BB962C8B-B14F-4D97-AF65-F5344CB8AC3E}">
        <p14:creationId xmlns:p14="http://schemas.microsoft.com/office/powerpoint/2010/main" val="31940133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2924944"/>
            <a:ext cx="8424936" cy="3096344"/>
          </a:xfrm>
        </p:spPr>
        <p:txBody>
          <a:bodyPr>
            <a:normAutofit/>
          </a:bodyPr>
          <a:lstStyle/>
          <a:p>
            <a:pPr algn="ctr"/>
            <a:r>
              <a:rPr lang="en-US" sz="4000" dirty="0" smtClean="0"/>
              <a:t>Experiences with gem5 </a:t>
            </a:r>
            <a:br>
              <a:rPr lang="en-US" sz="4000" dirty="0" smtClean="0"/>
            </a:br>
            <a:r>
              <a:rPr lang="en-US" sz="4000" dirty="0" smtClean="0"/>
              <a:t>@ </a:t>
            </a:r>
            <a:r>
              <a:rPr lang="en-US" sz="4000" dirty="0" err="1" smtClean="0"/>
              <a:t>RoMoL</a:t>
            </a:r>
            <a:r>
              <a:rPr lang="en-US" sz="4000" dirty="0" smtClean="0"/>
              <a:t> project</a:t>
            </a:r>
            <a:br>
              <a:rPr lang="en-US" sz="4000" dirty="0" smtClean="0"/>
            </a:br>
            <a:r>
              <a:rPr lang="en-US" dirty="0" smtClean="0"/>
              <a:t/>
            </a:r>
            <a:br>
              <a:rPr lang="en-US" dirty="0" smtClean="0"/>
            </a:br>
            <a:r>
              <a:rPr lang="pt-BR" sz="2800" dirty="0" smtClean="0"/>
              <a:t>Miquel Moretó</a:t>
            </a:r>
            <a:r>
              <a:rPr lang="pt-BR" sz="2800" b="0" dirty="0" smtClean="0"/>
              <a:t/>
            </a:r>
            <a:br>
              <a:rPr lang="pt-BR" sz="2800" b="0" dirty="0" smtClean="0"/>
            </a:br>
            <a:r>
              <a:rPr lang="en-US" sz="2800" b="0" dirty="0"/>
              <a:t/>
            </a:r>
            <a:br>
              <a:rPr lang="en-US" sz="2800" b="0" dirty="0"/>
            </a:br>
            <a:r>
              <a:rPr lang="en-US" sz="2800" b="0" dirty="0" smtClean="0"/>
              <a:t>gem5 Users Workshop, June 2015</a:t>
            </a:r>
            <a:endParaRPr lang="es-ES" sz="2800" dirty="0"/>
          </a:p>
        </p:txBody>
      </p:sp>
    </p:spTree>
    <p:extLst>
      <p:ext uri="{BB962C8B-B14F-4D97-AF65-F5344CB8AC3E}">
        <p14:creationId xmlns:p14="http://schemas.microsoft.com/office/powerpoint/2010/main" val="27771755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4A490C5D-AEA8-4823-B9B3-806910A0ECF7}" type="slidenum">
              <a:rPr lang="es-ES" smtClean="0"/>
              <a:pPr/>
              <a:t>2</a:t>
            </a:fld>
            <a:endParaRPr lang="es-ES" dirty="0"/>
          </a:p>
        </p:txBody>
      </p:sp>
      <p:sp>
        <p:nvSpPr>
          <p:cNvPr id="11" name="Title 10"/>
          <p:cNvSpPr>
            <a:spLocks noGrp="1"/>
          </p:cNvSpPr>
          <p:nvPr>
            <p:ph type="title"/>
          </p:nvPr>
        </p:nvSpPr>
        <p:spPr/>
        <p:txBody>
          <a:bodyPr/>
          <a:lstStyle/>
          <a:p>
            <a:r>
              <a:rPr lang="es-ES" dirty="0" err="1" smtClean="0"/>
              <a:t>Projects</a:t>
            </a:r>
            <a:r>
              <a:rPr lang="es-ES" dirty="0" smtClean="0"/>
              <a:t> </a:t>
            </a:r>
            <a:r>
              <a:rPr lang="es-ES" dirty="0" err="1" smtClean="0"/>
              <a:t>Using</a:t>
            </a:r>
            <a:r>
              <a:rPr lang="es-ES" dirty="0" smtClean="0"/>
              <a:t> gem5</a:t>
            </a:r>
            <a:endParaRPr lang="es-ES" dirty="0"/>
          </a:p>
        </p:txBody>
      </p:sp>
      <p:sp>
        <p:nvSpPr>
          <p:cNvPr id="10" name="Content Placeholder 9"/>
          <p:cNvSpPr>
            <a:spLocks noGrp="1"/>
          </p:cNvSpPr>
          <p:nvPr>
            <p:ph idx="1"/>
          </p:nvPr>
        </p:nvSpPr>
        <p:spPr>
          <a:xfrm>
            <a:off x="107504" y="836712"/>
            <a:ext cx="8928992" cy="5472608"/>
          </a:xfrm>
        </p:spPr>
        <p:txBody>
          <a:bodyPr>
            <a:normAutofit lnSpcReduction="10000"/>
          </a:bodyPr>
          <a:lstStyle/>
          <a:p>
            <a:r>
              <a:rPr lang="es-ES" dirty="0" err="1"/>
              <a:t>ParaDIME</a:t>
            </a:r>
            <a:r>
              <a:rPr lang="es-ES" dirty="0"/>
              <a:t> </a:t>
            </a:r>
            <a:r>
              <a:rPr lang="es-ES" dirty="0" smtClean="0"/>
              <a:t>(2012 </a:t>
            </a:r>
            <a:r>
              <a:rPr lang="es-ES" dirty="0"/>
              <a:t>– </a:t>
            </a:r>
            <a:r>
              <a:rPr lang="es-ES" dirty="0" smtClean="0"/>
              <a:t>2015</a:t>
            </a:r>
            <a:r>
              <a:rPr lang="es-ES" dirty="0"/>
              <a:t>)</a:t>
            </a:r>
          </a:p>
          <a:p>
            <a:pPr lvl="1"/>
            <a:r>
              <a:rPr lang="en-US" dirty="0" smtClean="0"/>
              <a:t>Partners: BSC, TU Dresden, </a:t>
            </a:r>
            <a:br>
              <a:rPr lang="en-US" dirty="0" smtClean="0"/>
            </a:br>
            <a:r>
              <a:rPr lang="en-US" dirty="0" err="1" smtClean="0"/>
              <a:t>UNeuchatel</a:t>
            </a:r>
            <a:r>
              <a:rPr lang="en-US" dirty="0" smtClean="0"/>
              <a:t>, IMEC, GmbH</a:t>
            </a:r>
          </a:p>
          <a:p>
            <a:pPr lvl="1"/>
            <a:r>
              <a:rPr lang="en-US" dirty="0" smtClean="0"/>
              <a:t>Low power systems</a:t>
            </a:r>
          </a:p>
          <a:p>
            <a:endParaRPr lang="en-US" dirty="0" smtClean="0"/>
          </a:p>
          <a:p>
            <a:r>
              <a:rPr lang="en-US" dirty="0" err="1" smtClean="0"/>
              <a:t>RoMoL</a:t>
            </a:r>
            <a:r>
              <a:rPr lang="en-US" dirty="0" smtClean="0"/>
              <a:t> (2013 – 2018)</a:t>
            </a:r>
          </a:p>
          <a:p>
            <a:pPr lvl="1"/>
            <a:r>
              <a:rPr lang="en-US" dirty="0" smtClean="0"/>
              <a:t>ERC Advanced Grant</a:t>
            </a:r>
          </a:p>
          <a:p>
            <a:pPr lvl="1"/>
            <a:r>
              <a:rPr lang="en-US" dirty="0" smtClean="0"/>
              <a:t>Hardware – Software Co-design</a:t>
            </a:r>
          </a:p>
          <a:p>
            <a:pPr lvl="1"/>
            <a:endParaRPr lang="en-US" dirty="0"/>
          </a:p>
          <a:p>
            <a:r>
              <a:rPr lang="en-US" dirty="0" smtClean="0"/>
              <a:t>Mont Blanc 3 (starting Oct 2015)</a:t>
            </a:r>
          </a:p>
          <a:p>
            <a:pPr lvl="1"/>
            <a:r>
              <a:rPr lang="en-US" dirty="0" smtClean="0"/>
              <a:t>Partners: Bull, ARM, BSC, CNRS, </a:t>
            </a:r>
            <a:r>
              <a:rPr lang="en-US" dirty="0" err="1" smtClean="0"/>
              <a:t>UniCan</a:t>
            </a:r>
            <a:endParaRPr lang="en-US" dirty="0" smtClean="0"/>
          </a:p>
          <a:p>
            <a:pPr lvl="1"/>
            <a:r>
              <a:rPr lang="en-US" dirty="0" smtClean="0"/>
              <a:t>Trace-driven gem5 (CNRS)</a:t>
            </a:r>
          </a:p>
          <a:p>
            <a:pPr lvl="1"/>
            <a:r>
              <a:rPr lang="en-US" dirty="0" err="1" smtClean="0"/>
              <a:t>Multiscale</a:t>
            </a:r>
            <a:r>
              <a:rPr lang="en-US" dirty="0" smtClean="0"/>
              <a:t> simulation</a:t>
            </a:r>
            <a:endParaRPr lang="en-US" dirty="0"/>
          </a:p>
          <a:p>
            <a:endParaRPr lang="es-ES" dirty="0" smtClean="0"/>
          </a:p>
        </p:txBody>
      </p:sp>
      <p:pic>
        <p:nvPicPr>
          <p:cNvPr id="7" name="Picture 2" descr="C:\Miquel\UPC\Projectes de Recerca\ERC\ERC-Advanced-2012\Dissemination\Logos\romol-escogid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6566" y="2996953"/>
            <a:ext cx="2549930" cy="87283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s://pbs.twimg.com/profile_images/487268277484150785/PwXm83Yv.png"/>
          <p:cNvPicPr>
            <a:picLocks noChangeAspect="1" noChangeArrowheads="1"/>
          </p:cNvPicPr>
          <p:nvPr/>
        </p:nvPicPr>
        <p:blipFill rotWithShape="1">
          <a:blip r:embed="rId4">
            <a:extLst>
              <a:ext uri="{28A0092B-C50C-407E-A947-70E740481C1C}">
                <a14:useLocalDpi xmlns:a14="http://schemas.microsoft.com/office/drawing/2010/main" val="0"/>
              </a:ext>
            </a:extLst>
          </a:blip>
          <a:srcRect l="2566" t="27639" r="2767" b="31028"/>
          <a:stretch/>
        </p:blipFill>
        <p:spPr bwMode="auto">
          <a:xfrm>
            <a:off x="6156176" y="873026"/>
            <a:ext cx="2885450" cy="125983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22988" y="4901976"/>
            <a:ext cx="1841500" cy="9032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1467388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4"/>
          </p:nvPr>
        </p:nvSpPr>
        <p:spPr/>
        <p:txBody>
          <a:bodyPr/>
          <a:lstStyle/>
          <a:p>
            <a:fld id="{4A490C5D-AEA8-4823-B9B3-806910A0ECF7}" type="slidenum">
              <a:rPr lang="es-ES" smtClean="0"/>
              <a:pPr/>
              <a:t>3</a:t>
            </a:fld>
            <a:endParaRPr lang="es-ES" dirty="0"/>
          </a:p>
        </p:txBody>
      </p:sp>
      <p:sp>
        <p:nvSpPr>
          <p:cNvPr id="3" name="2 Título"/>
          <p:cNvSpPr>
            <a:spLocks noGrp="1"/>
          </p:cNvSpPr>
          <p:nvPr>
            <p:ph type="title"/>
          </p:nvPr>
        </p:nvSpPr>
        <p:spPr/>
        <p:txBody>
          <a:bodyPr/>
          <a:lstStyle/>
          <a:p>
            <a:r>
              <a:rPr lang="en-US" dirty="0" smtClean="0"/>
              <a:t>List of gem5 Users @ BSC</a:t>
            </a:r>
            <a:endParaRPr lang="en-US" dirty="0"/>
          </a:p>
        </p:txBody>
      </p:sp>
      <p:sp>
        <p:nvSpPr>
          <p:cNvPr id="4" name="3 Marcador de contenido"/>
          <p:cNvSpPr>
            <a:spLocks noGrp="1"/>
          </p:cNvSpPr>
          <p:nvPr>
            <p:ph idx="1"/>
          </p:nvPr>
        </p:nvSpPr>
        <p:spPr>
          <a:xfrm>
            <a:off x="107504" y="908720"/>
            <a:ext cx="8928992" cy="5544616"/>
          </a:xfrm>
        </p:spPr>
        <p:txBody>
          <a:bodyPr>
            <a:normAutofit fontScale="85000" lnSpcReduction="20000"/>
          </a:bodyPr>
          <a:lstStyle/>
          <a:p>
            <a:pPr marL="457200" indent="-457200">
              <a:buFont typeface="+mj-lt"/>
              <a:buAutoNum type="arabicPeriod"/>
            </a:pPr>
            <a:r>
              <a:rPr lang="en-US" dirty="0"/>
              <a:t>Victor Garcia: Research on CPU+GPU architectures with </a:t>
            </a:r>
            <a:r>
              <a:rPr lang="en-US" dirty="0" smtClean="0"/>
              <a:t>gem5gpu</a:t>
            </a:r>
          </a:p>
          <a:p>
            <a:pPr marL="457200" indent="-457200">
              <a:buFont typeface="+mj-lt"/>
              <a:buAutoNum type="arabicPeriod"/>
            </a:pPr>
            <a:r>
              <a:rPr lang="en-US" dirty="0" err="1" smtClean="0"/>
              <a:t>Lluis</a:t>
            </a:r>
            <a:r>
              <a:rPr lang="en-US" dirty="0" smtClean="0"/>
              <a:t> </a:t>
            </a:r>
            <a:r>
              <a:rPr lang="en-US" dirty="0" err="1" smtClean="0"/>
              <a:t>Vilanova</a:t>
            </a:r>
            <a:r>
              <a:rPr lang="en-US" dirty="0"/>
              <a:t>: gem5 to </a:t>
            </a:r>
            <a:r>
              <a:rPr lang="en-US" dirty="0" err="1"/>
              <a:t>McPAT</a:t>
            </a:r>
            <a:r>
              <a:rPr lang="en-US" dirty="0"/>
              <a:t> converter (</a:t>
            </a:r>
            <a:r>
              <a:rPr lang="en-US" dirty="0">
                <a:hlinkClick r:id="rId3"/>
              </a:rPr>
              <a:t>https://</a:t>
            </a:r>
            <a:r>
              <a:rPr lang="en-US" dirty="0" smtClean="0">
                <a:hlinkClick r:id="rId3"/>
              </a:rPr>
              <a:t>projects.gso.ac.upc.edu/projects/gem5-mcpat</a:t>
            </a:r>
            <a:r>
              <a:rPr lang="en-US" dirty="0" smtClean="0"/>
              <a:t>)</a:t>
            </a:r>
          </a:p>
          <a:p>
            <a:pPr marL="457200" indent="-457200">
              <a:buFont typeface="+mj-lt"/>
              <a:buAutoNum type="arabicPeriod"/>
            </a:pPr>
            <a:r>
              <a:rPr lang="fr-FR" dirty="0" err="1" smtClean="0"/>
              <a:t>Gulay</a:t>
            </a:r>
            <a:r>
              <a:rPr lang="fr-FR" dirty="0" smtClean="0"/>
              <a:t> Yalcin: </a:t>
            </a:r>
            <a:r>
              <a:rPr lang="fr-FR" dirty="0" err="1" smtClean="0"/>
              <a:t>Fault</a:t>
            </a:r>
            <a:r>
              <a:rPr lang="fr-FR" dirty="0" smtClean="0"/>
              <a:t> injection and voltage </a:t>
            </a:r>
            <a:r>
              <a:rPr lang="fr-FR" dirty="0" err="1" smtClean="0"/>
              <a:t>scaling</a:t>
            </a:r>
            <a:r>
              <a:rPr lang="fr-FR" dirty="0" smtClean="0"/>
              <a:t> in </a:t>
            </a:r>
            <a:r>
              <a:rPr lang="fr-FR" dirty="0" err="1" smtClean="0"/>
              <a:t>different</a:t>
            </a:r>
            <a:r>
              <a:rPr lang="fr-FR" dirty="0" smtClean="0"/>
              <a:t> pipeline structures</a:t>
            </a:r>
          </a:p>
          <a:p>
            <a:pPr marL="457200" indent="-457200">
              <a:buFont typeface="+mj-lt"/>
              <a:buAutoNum type="arabicPeriod"/>
            </a:pPr>
            <a:r>
              <a:rPr lang="fr-FR" dirty="0" smtClean="0"/>
              <a:t>Ruben </a:t>
            </a:r>
            <a:r>
              <a:rPr lang="fr-FR" dirty="0" err="1" smtClean="0"/>
              <a:t>Titos</a:t>
            </a:r>
            <a:r>
              <a:rPr lang="fr-FR" dirty="0" smtClean="0"/>
              <a:t>: HW </a:t>
            </a:r>
            <a:r>
              <a:rPr lang="fr-FR" dirty="0" err="1" smtClean="0"/>
              <a:t>acceleration</a:t>
            </a:r>
            <a:r>
              <a:rPr lang="fr-FR" dirty="0" smtClean="0"/>
              <a:t> of message passing</a:t>
            </a:r>
          </a:p>
          <a:p>
            <a:pPr marL="457200" indent="-457200">
              <a:buFont typeface="+mj-lt"/>
              <a:buAutoNum type="arabicPeriod"/>
            </a:pPr>
            <a:r>
              <a:rPr lang="fr-FR" dirty="0" smtClean="0"/>
              <a:t>Milan </a:t>
            </a:r>
            <a:r>
              <a:rPr lang="fr-FR" dirty="0" err="1" smtClean="0"/>
              <a:t>Stanic</a:t>
            </a:r>
            <a:r>
              <a:rPr lang="fr-FR" dirty="0" smtClean="0"/>
              <a:t>: </a:t>
            </a:r>
            <a:r>
              <a:rPr lang="fr-FR" dirty="0" err="1" smtClean="0"/>
              <a:t>Low</a:t>
            </a:r>
            <a:r>
              <a:rPr lang="fr-FR" dirty="0" smtClean="0"/>
              <a:t> power </a:t>
            </a:r>
            <a:r>
              <a:rPr lang="fr-FR" dirty="0" err="1" smtClean="0"/>
              <a:t>vector</a:t>
            </a:r>
            <a:r>
              <a:rPr lang="fr-FR" dirty="0" smtClean="0"/>
              <a:t> processors (ARM)</a:t>
            </a:r>
          </a:p>
          <a:p>
            <a:pPr marL="457200" indent="-457200">
              <a:buFont typeface="+mj-lt"/>
              <a:buAutoNum type="arabicPeriod"/>
            </a:pPr>
            <a:r>
              <a:rPr lang="fr-FR" dirty="0" err="1" smtClean="0"/>
              <a:t>Lluc</a:t>
            </a:r>
            <a:r>
              <a:rPr lang="fr-FR" dirty="0" smtClean="0"/>
              <a:t> Alvarez: </a:t>
            </a:r>
            <a:r>
              <a:rPr lang="fr-FR" dirty="0" err="1" smtClean="0"/>
              <a:t>Heterogeneous</a:t>
            </a:r>
            <a:r>
              <a:rPr lang="fr-FR" dirty="0" smtClean="0"/>
              <a:t> memory </a:t>
            </a:r>
            <a:r>
              <a:rPr lang="fr-FR" dirty="0" err="1" smtClean="0"/>
              <a:t>systems</a:t>
            </a:r>
            <a:r>
              <a:rPr lang="fr-FR" dirty="0" smtClean="0"/>
              <a:t> </a:t>
            </a:r>
            <a:r>
              <a:rPr lang="fr-FR" dirty="0" err="1" smtClean="0"/>
              <a:t>with</a:t>
            </a:r>
            <a:r>
              <a:rPr lang="fr-FR" dirty="0" smtClean="0"/>
              <a:t> </a:t>
            </a:r>
            <a:r>
              <a:rPr lang="fr-FR" dirty="0" err="1" smtClean="0"/>
              <a:t>scratchpad</a:t>
            </a:r>
            <a:r>
              <a:rPr lang="fr-FR" dirty="0" smtClean="0"/>
              <a:t> </a:t>
            </a:r>
            <a:r>
              <a:rPr lang="fr-FR" dirty="0" err="1" smtClean="0"/>
              <a:t>memories</a:t>
            </a:r>
            <a:r>
              <a:rPr lang="fr-FR" dirty="0" smtClean="0"/>
              <a:t> </a:t>
            </a:r>
            <a:r>
              <a:rPr lang="fr-FR" dirty="0" err="1" smtClean="0"/>
              <a:t>alongside</a:t>
            </a:r>
            <a:r>
              <a:rPr lang="fr-FR" dirty="0" smtClean="0"/>
              <a:t> L1 caches</a:t>
            </a:r>
          </a:p>
          <a:p>
            <a:pPr marL="457200" indent="-457200">
              <a:buFont typeface="+mj-lt"/>
              <a:buAutoNum type="arabicPeriod"/>
            </a:pPr>
            <a:r>
              <a:rPr lang="fr-FR" dirty="0" smtClean="0"/>
              <a:t>Emilio Castillo: </a:t>
            </a:r>
          </a:p>
          <a:p>
            <a:pPr marL="857250" lvl="1" indent="-457200">
              <a:buFont typeface="+mj-lt"/>
              <a:buAutoNum type="arabicPeriod"/>
            </a:pPr>
            <a:r>
              <a:rPr lang="fr-FR" dirty="0" smtClean="0"/>
              <a:t>Adaptive DVFS </a:t>
            </a:r>
            <a:r>
              <a:rPr lang="fr-FR" dirty="0"/>
              <a:t>techniques for large-</a:t>
            </a:r>
            <a:r>
              <a:rPr lang="fr-FR" dirty="0" err="1"/>
              <a:t>scale</a:t>
            </a:r>
            <a:r>
              <a:rPr lang="fr-FR" dirty="0"/>
              <a:t> </a:t>
            </a:r>
            <a:r>
              <a:rPr lang="fr-FR" dirty="0" err="1" smtClean="0"/>
              <a:t>multicores</a:t>
            </a:r>
            <a:endParaRPr lang="fr-FR" dirty="0" smtClean="0"/>
          </a:p>
          <a:p>
            <a:pPr marL="857250" lvl="1" indent="-457200">
              <a:buFont typeface="+mj-lt"/>
              <a:buAutoNum type="arabicPeriod"/>
            </a:pPr>
            <a:r>
              <a:rPr lang="en-US" dirty="0" smtClean="0"/>
              <a:t>Performance </a:t>
            </a:r>
            <a:r>
              <a:rPr lang="en-US" dirty="0"/>
              <a:t>analysis and visualization </a:t>
            </a:r>
            <a:r>
              <a:rPr lang="en-US" dirty="0" smtClean="0"/>
              <a:t>tools</a:t>
            </a:r>
          </a:p>
          <a:p>
            <a:pPr marL="857250" lvl="1" indent="-457200">
              <a:buFont typeface="+mj-lt"/>
              <a:buAutoNum type="arabicPeriod"/>
            </a:pPr>
            <a:r>
              <a:rPr lang="en-US" dirty="0"/>
              <a:t>Full system simulation support for Minor CPU with x86 ISA</a:t>
            </a:r>
            <a:endParaRPr lang="en-US" dirty="0" smtClean="0"/>
          </a:p>
          <a:p>
            <a:pPr marL="457200" indent="-457200">
              <a:buFont typeface="+mj-lt"/>
              <a:buAutoNum type="arabicPeriod"/>
            </a:pPr>
            <a:r>
              <a:rPr lang="en-US" dirty="0" smtClean="0"/>
              <a:t>Paul </a:t>
            </a:r>
            <a:r>
              <a:rPr lang="en-US" dirty="0" err="1" smtClean="0"/>
              <a:t>Caheny</a:t>
            </a:r>
            <a:r>
              <a:rPr lang="en-US" dirty="0" smtClean="0"/>
              <a:t>: Coherence protocols in multicores</a:t>
            </a:r>
          </a:p>
          <a:p>
            <a:pPr marL="457200" indent="-457200">
              <a:buFont typeface="+mj-lt"/>
              <a:buAutoNum type="arabicPeriod"/>
            </a:pPr>
            <a:r>
              <a:rPr lang="en-US" dirty="0"/>
              <a:t>Ivan Perez: </a:t>
            </a:r>
            <a:r>
              <a:rPr lang="en-US" dirty="0" err="1"/>
              <a:t>Booksim</a:t>
            </a:r>
            <a:r>
              <a:rPr lang="en-US" dirty="0"/>
              <a:t> Network Simulator integrated in Ruby</a:t>
            </a:r>
          </a:p>
          <a:p>
            <a:pPr marL="457200" indent="-457200">
              <a:buFont typeface="+mj-lt"/>
              <a:buAutoNum type="arabicPeriod"/>
            </a:pPr>
            <a:endParaRPr lang="en-US" dirty="0" smtClean="0"/>
          </a:p>
          <a:p>
            <a:pPr marL="457200" indent="-457200">
              <a:buFont typeface="+mj-lt"/>
              <a:buAutoNum type="arabicPeriod"/>
            </a:pPr>
            <a:endParaRPr lang="en-US" dirty="0"/>
          </a:p>
          <a:p>
            <a:pPr>
              <a:buFont typeface="Arial" pitchFamily="34" charset="0"/>
              <a:buChar char="•"/>
            </a:pPr>
            <a:endParaRPr lang="en-US" dirty="0" smtClean="0"/>
          </a:p>
        </p:txBody>
      </p:sp>
    </p:spTree>
    <p:extLst>
      <p:ext uri="{BB962C8B-B14F-4D97-AF65-F5344CB8AC3E}">
        <p14:creationId xmlns:p14="http://schemas.microsoft.com/office/powerpoint/2010/main" val="1098614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4">
                                            <p:txEl>
                                              <p:pRg st="0" end="0"/>
                                            </p:txEl>
                                          </p:spTgt>
                                        </p:tgtEl>
                                        <p:attrNameLst>
                                          <p:attrName>style.opacity</p:attrName>
                                        </p:attrNameLst>
                                      </p:cBhvr>
                                      <p:to>
                                        <p:strVal val="0.5"/>
                                      </p:to>
                                    </p:set>
                                    <p:animEffect filter="image" prLst="opacity: 0.5">
                                      <p:cBhvr rctx="IE">
                                        <p:cTn id="7" dur="indefinite"/>
                                        <p:tgtEl>
                                          <p:spTgt spid="4">
                                            <p:txEl>
                                              <p:pRg st="0" end="0"/>
                                            </p:txEl>
                                          </p:spTgt>
                                        </p:tgtEl>
                                      </p:cBhvr>
                                    </p:animEffect>
                                  </p:childTnLst>
                                </p:cTn>
                              </p:par>
                              <p:par>
                                <p:cTn id="8" presetID="9" presetClass="emph" presetSubtype="0" nodeType="withEffect">
                                  <p:stCondLst>
                                    <p:cond delay="0"/>
                                  </p:stCondLst>
                                  <p:childTnLst>
                                    <p:set>
                                      <p:cBhvr rctx="PPT">
                                        <p:cTn id="9" dur="indefinite"/>
                                        <p:tgtEl>
                                          <p:spTgt spid="4">
                                            <p:txEl>
                                              <p:pRg st="1" end="1"/>
                                            </p:txEl>
                                          </p:spTgt>
                                        </p:tgtEl>
                                        <p:attrNameLst>
                                          <p:attrName>style.opacity</p:attrName>
                                        </p:attrNameLst>
                                      </p:cBhvr>
                                      <p:to>
                                        <p:strVal val="0.5"/>
                                      </p:to>
                                    </p:set>
                                    <p:animEffect filter="image" prLst="opacity: 0.5">
                                      <p:cBhvr rctx="IE">
                                        <p:cTn id="10" dur="indefinite"/>
                                        <p:tgtEl>
                                          <p:spTgt spid="4">
                                            <p:txEl>
                                              <p:pRg st="1" end="1"/>
                                            </p:txEl>
                                          </p:spTgt>
                                        </p:tgtEl>
                                      </p:cBhvr>
                                    </p:animEffect>
                                  </p:childTnLst>
                                </p:cTn>
                              </p:par>
                              <p:par>
                                <p:cTn id="11" presetID="9" presetClass="emph" presetSubtype="0" nodeType="withEffect">
                                  <p:stCondLst>
                                    <p:cond delay="0"/>
                                  </p:stCondLst>
                                  <p:childTnLst>
                                    <p:set>
                                      <p:cBhvr rctx="PPT">
                                        <p:cTn id="12" dur="indefinite"/>
                                        <p:tgtEl>
                                          <p:spTgt spid="4">
                                            <p:txEl>
                                              <p:pRg st="2" end="2"/>
                                            </p:txEl>
                                          </p:spTgt>
                                        </p:tgtEl>
                                        <p:attrNameLst>
                                          <p:attrName>style.opacity</p:attrName>
                                        </p:attrNameLst>
                                      </p:cBhvr>
                                      <p:to>
                                        <p:strVal val="0.5"/>
                                      </p:to>
                                    </p:set>
                                    <p:animEffect filter="image" prLst="opacity: 0.5">
                                      <p:cBhvr rctx="IE">
                                        <p:cTn id="13" dur="indefinite"/>
                                        <p:tgtEl>
                                          <p:spTgt spid="4">
                                            <p:txEl>
                                              <p:pRg st="2" end="2"/>
                                            </p:txEl>
                                          </p:spTgt>
                                        </p:tgtEl>
                                      </p:cBhvr>
                                    </p:animEffect>
                                  </p:childTnLst>
                                </p:cTn>
                              </p:par>
                              <p:par>
                                <p:cTn id="14" presetID="9" presetClass="emph" presetSubtype="0" nodeType="withEffect">
                                  <p:stCondLst>
                                    <p:cond delay="0"/>
                                  </p:stCondLst>
                                  <p:childTnLst>
                                    <p:set>
                                      <p:cBhvr rctx="PPT">
                                        <p:cTn id="15" dur="indefinite"/>
                                        <p:tgtEl>
                                          <p:spTgt spid="4">
                                            <p:txEl>
                                              <p:pRg st="3" end="3"/>
                                            </p:txEl>
                                          </p:spTgt>
                                        </p:tgtEl>
                                        <p:attrNameLst>
                                          <p:attrName>style.opacity</p:attrName>
                                        </p:attrNameLst>
                                      </p:cBhvr>
                                      <p:to>
                                        <p:strVal val="0.5"/>
                                      </p:to>
                                    </p:set>
                                    <p:animEffect filter="image" prLst="opacity: 0.5">
                                      <p:cBhvr rctx="IE">
                                        <p:cTn id="16" dur="indefinite"/>
                                        <p:tgtEl>
                                          <p:spTgt spid="4">
                                            <p:txEl>
                                              <p:pRg st="3" end="3"/>
                                            </p:txEl>
                                          </p:spTgt>
                                        </p:tgtEl>
                                      </p:cBhvr>
                                    </p:animEffect>
                                  </p:childTnLst>
                                </p:cTn>
                              </p:par>
                              <p:par>
                                <p:cTn id="17" presetID="9" presetClass="emph" presetSubtype="0" nodeType="withEffect">
                                  <p:stCondLst>
                                    <p:cond delay="0"/>
                                  </p:stCondLst>
                                  <p:childTnLst>
                                    <p:set>
                                      <p:cBhvr rctx="PPT">
                                        <p:cTn id="18" dur="indefinite"/>
                                        <p:tgtEl>
                                          <p:spTgt spid="4">
                                            <p:txEl>
                                              <p:pRg st="4" end="4"/>
                                            </p:txEl>
                                          </p:spTgt>
                                        </p:tgtEl>
                                        <p:attrNameLst>
                                          <p:attrName>style.opacity</p:attrName>
                                        </p:attrNameLst>
                                      </p:cBhvr>
                                      <p:to>
                                        <p:strVal val="0.5"/>
                                      </p:to>
                                    </p:set>
                                    <p:animEffect filter="image" prLst="opacity: 0.5">
                                      <p:cBhvr rctx="IE">
                                        <p:cTn id="19" dur="indefinite"/>
                                        <p:tgtEl>
                                          <p:spTgt spid="4">
                                            <p:txEl>
                                              <p:pRg st="4" end="4"/>
                                            </p:txEl>
                                          </p:spTgt>
                                        </p:tgtEl>
                                      </p:cBhvr>
                                    </p:animEffect>
                                  </p:childTnLst>
                                </p:cTn>
                              </p:par>
                              <p:par>
                                <p:cTn id="20" presetID="9" presetClass="emph" presetSubtype="0" nodeType="withEffect">
                                  <p:stCondLst>
                                    <p:cond delay="0"/>
                                  </p:stCondLst>
                                  <p:childTnLst>
                                    <p:set>
                                      <p:cBhvr rctx="PPT">
                                        <p:cTn id="21" dur="indefinite"/>
                                        <p:tgtEl>
                                          <p:spTgt spid="4">
                                            <p:txEl>
                                              <p:pRg st="9" end="9"/>
                                            </p:txEl>
                                          </p:spTgt>
                                        </p:tgtEl>
                                        <p:attrNameLst>
                                          <p:attrName>style.opacity</p:attrName>
                                        </p:attrNameLst>
                                      </p:cBhvr>
                                      <p:to>
                                        <p:strVal val="0.5"/>
                                      </p:to>
                                    </p:set>
                                    <p:animEffect filter="image" prLst="opacity: 0.5">
                                      <p:cBhvr rctx="IE">
                                        <p:cTn id="22" dur="indefinite"/>
                                        <p:tgtEl>
                                          <p:spTgt spid="4">
                                            <p:txEl>
                                              <p:pRg st="9" end="9"/>
                                            </p:txEl>
                                          </p:spTgt>
                                        </p:tgtEl>
                                      </p:cBhvr>
                                    </p:animEffect>
                                  </p:childTnLst>
                                </p:cTn>
                              </p:par>
                              <p:par>
                                <p:cTn id="23" presetID="9" presetClass="emph" presetSubtype="0" nodeType="withEffect">
                                  <p:stCondLst>
                                    <p:cond delay="0"/>
                                  </p:stCondLst>
                                  <p:childTnLst>
                                    <p:set>
                                      <p:cBhvr rctx="PPT">
                                        <p:cTn id="24" dur="indefinite"/>
                                        <p:tgtEl>
                                          <p:spTgt spid="4">
                                            <p:txEl>
                                              <p:pRg st="10" end="10"/>
                                            </p:txEl>
                                          </p:spTgt>
                                        </p:tgtEl>
                                        <p:attrNameLst>
                                          <p:attrName>style.opacity</p:attrName>
                                        </p:attrNameLst>
                                      </p:cBhvr>
                                      <p:to>
                                        <p:strVal val="0.5"/>
                                      </p:to>
                                    </p:set>
                                    <p:animEffect filter="image" prLst="opacity: 0.5">
                                      <p:cBhvr rctx="IE">
                                        <p:cTn id="25" dur="indefinite"/>
                                        <p:tgtEl>
                                          <p:spTgt spid="4">
                                            <p:txEl>
                                              <p:pRg st="10" end="10"/>
                                            </p:txEl>
                                          </p:spTgt>
                                        </p:tgtEl>
                                      </p:cBhvr>
                                    </p:animEffect>
                                  </p:childTnLst>
                                </p:cTn>
                              </p:par>
                              <p:par>
                                <p:cTn id="26" presetID="9" presetClass="emph" presetSubtype="0" nodeType="withEffect">
                                  <p:stCondLst>
                                    <p:cond delay="0"/>
                                  </p:stCondLst>
                                  <p:childTnLst>
                                    <p:set>
                                      <p:cBhvr rctx="PPT">
                                        <p:cTn id="27" dur="indefinite"/>
                                        <p:tgtEl>
                                          <p:spTgt spid="4">
                                            <p:txEl>
                                              <p:pRg st="11" end="11"/>
                                            </p:txEl>
                                          </p:spTgt>
                                        </p:tgtEl>
                                        <p:attrNameLst>
                                          <p:attrName>style.opacity</p:attrName>
                                        </p:attrNameLst>
                                      </p:cBhvr>
                                      <p:to>
                                        <p:strVal val="0.5"/>
                                      </p:to>
                                    </p:set>
                                    <p:animEffect filter="image" prLst="opacity: 0.5">
                                      <p:cBhvr rctx="IE">
                                        <p:cTn id="28" dur="indefinite"/>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Heterogeneous</a:t>
            </a:r>
            <a:r>
              <a:rPr lang="es-ES" dirty="0" smtClean="0"/>
              <a:t> </a:t>
            </a:r>
            <a:r>
              <a:rPr lang="es-ES" dirty="0" err="1" smtClean="0"/>
              <a:t>Memory</a:t>
            </a:r>
            <a:r>
              <a:rPr lang="es-ES" dirty="0" smtClean="0"/>
              <a:t> </a:t>
            </a:r>
            <a:r>
              <a:rPr lang="es-ES" dirty="0" err="1" smtClean="0"/>
              <a:t>Systems</a:t>
            </a:r>
            <a:endParaRPr lang="en-US" dirty="0"/>
          </a:p>
        </p:txBody>
      </p:sp>
      <p:sp>
        <p:nvSpPr>
          <p:cNvPr id="3" name="2 Marcador de contenido"/>
          <p:cNvSpPr>
            <a:spLocks noGrp="1"/>
          </p:cNvSpPr>
          <p:nvPr>
            <p:ph idx="1"/>
          </p:nvPr>
        </p:nvSpPr>
        <p:spPr>
          <a:xfrm>
            <a:off x="107949" y="836712"/>
            <a:ext cx="6345553" cy="3626228"/>
          </a:xfrm>
        </p:spPr>
        <p:txBody>
          <a:bodyPr>
            <a:normAutofit fontScale="92500" lnSpcReduction="10000"/>
          </a:bodyPr>
          <a:lstStyle/>
          <a:p>
            <a:r>
              <a:rPr lang="en-US" dirty="0" smtClean="0"/>
              <a:t>Hybrid memory hierarchy</a:t>
            </a:r>
          </a:p>
          <a:p>
            <a:pPr lvl="1"/>
            <a:r>
              <a:rPr lang="en-US" dirty="0" smtClean="0"/>
              <a:t>L1 cache + Local memories (LM)</a:t>
            </a:r>
          </a:p>
          <a:p>
            <a:r>
              <a:rPr lang="en-US" dirty="0" smtClean="0"/>
              <a:t>More difficult to manage, but</a:t>
            </a:r>
          </a:p>
          <a:p>
            <a:pPr lvl="1"/>
            <a:r>
              <a:rPr lang="en-US" dirty="0" smtClean="0"/>
              <a:t>More energy efficient</a:t>
            </a:r>
          </a:p>
          <a:p>
            <a:pPr lvl="1"/>
            <a:r>
              <a:rPr lang="en-US" dirty="0" smtClean="0"/>
              <a:t>Less coherence traffic</a:t>
            </a:r>
          </a:p>
          <a:p>
            <a:r>
              <a:rPr lang="en-US" dirty="0" smtClean="0"/>
              <a:t>LM Management in </a:t>
            </a:r>
            <a:r>
              <a:rPr lang="en-US" dirty="0" err="1" smtClean="0"/>
              <a:t>OpenMP</a:t>
            </a:r>
            <a:r>
              <a:rPr lang="en-US" dirty="0" smtClean="0"/>
              <a:t> (ISCA’15)</a:t>
            </a:r>
          </a:p>
          <a:p>
            <a:pPr lvl="1"/>
            <a:r>
              <a:rPr lang="en-US" dirty="0" err="1">
                <a:solidFill>
                  <a:srgbClr val="FF0000"/>
                </a:solidFill>
              </a:rPr>
              <a:t>Strided</a:t>
            </a:r>
            <a:r>
              <a:rPr lang="en-US" dirty="0">
                <a:solidFill>
                  <a:srgbClr val="FF0000"/>
                </a:solidFill>
              </a:rPr>
              <a:t> accesses  served by the LM</a:t>
            </a:r>
          </a:p>
          <a:p>
            <a:pPr lvl="1"/>
            <a:r>
              <a:rPr lang="en-US" dirty="0"/>
              <a:t>Irregular accesses served by the L1 cache</a:t>
            </a:r>
          </a:p>
          <a:p>
            <a:pPr lvl="1"/>
            <a:r>
              <a:rPr lang="en-US" dirty="0"/>
              <a:t>HW support for coherence and consistency</a:t>
            </a:r>
          </a:p>
          <a:p>
            <a:pPr marL="457200" lvl="1" indent="0">
              <a:buNone/>
            </a:pPr>
            <a:endParaRPr lang="en-US" dirty="0" smtClean="0"/>
          </a:p>
        </p:txBody>
      </p:sp>
      <p:cxnSp>
        <p:nvCxnSpPr>
          <p:cNvPr id="6" name="105 Conector recto"/>
          <p:cNvCxnSpPr/>
          <p:nvPr/>
        </p:nvCxnSpPr>
        <p:spPr>
          <a:xfrm>
            <a:off x="6783760" y="2432381"/>
            <a:ext cx="1961356" cy="0"/>
          </a:xfrm>
          <a:prstGeom prst="line">
            <a:avLst/>
          </a:prstGeom>
          <a:noFill/>
          <a:ln w="9525" cap="flat" cmpd="sng" algn="ctr">
            <a:solidFill>
              <a:sysClr val="windowText" lastClr="000000"/>
            </a:solidFill>
            <a:prstDash val="solid"/>
          </a:ln>
          <a:effectLst/>
        </p:spPr>
      </p:cxnSp>
      <p:cxnSp>
        <p:nvCxnSpPr>
          <p:cNvPr id="7" name="105 Conector recto"/>
          <p:cNvCxnSpPr/>
          <p:nvPr/>
        </p:nvCxnSpPr>
        <p:spPr>
          <a:xfrm>
            <a:off x="6783760" y="1826821"/>
            <a:ext cx="1961356" cy="0"/>
          </a:xfrm>
          <a:prstGeom prst="line">
            <a:avLst/>
          </a:prstGeom>
          <a:noFill/>
          <a:ln w="9525" cap="flat" cmpd="sng" algn="ctr">
            <a:solidFill>
              <a:sysClr val="windowText" lastClr="000000"/>
            </a:solidFill>
            <a:prstDash val="solid"/>
          </a:ln>
          <a:effectLst/>
        </p:spPr>
      </p:cxnSp>
      <p:cxnSp>
        <p:nvCxnSpPr>
          <p:cNvPr id="8" name="105 Conector recto"/>
          <p:cNvCxnSpPr/>
          <p:nvPr/>
        </p:nvCxnSpPr>
        <p:spPr>
          <a:xfrm>
            <a:off x="6783760" y="1208245"/>
            <a:ext cx="1961356" cy="0"/>
          </a:xfrm>
          <a:prstGeom prst="line">
            <a:avLst/>
          </a:prstGeom>
          <a:noFill/>
          <a:ln w="9525" cap="flat" cmpd="sng" algn="ctr">
            <a:solidFill>
              <a:sysClr val="windowText" lastClr="000000"/>
            </a:solidFill>
            <a:prstDash val="solid"/>
          </a:ln>
          <a:effectLst/>
        </p:spPr>
      </p:cxnSp>
      <p:cxnSp>
        <p:nvCxnSpPr>
          <p:cNvPr id="9" name="105 Conector recto"/>
          <p:cNvCxnSpPr/>
          <p:nvPr/>
        </p:nvCxnSpPr>
        <p:spPr>
          <a:xfrm>
            <a:off x="6783760" y="3050957"/>
            <a:ext cx="1961356" cy="0"/>
          </a:xfrm>
          <a:prstGeom prst="line">
            <a:avLst/>
          </a:prstGeom>
          <a:noFill/>
          <a:ln w="9525" cap="flat" cmpd="sng" algn="ctr">
            <a:solidFill>
              <a:sysClr val="windowText" lastClr="000000"/>
            </a:solidFill>
            <a:prstDash val="solid"/>
          </a:ln>
          <a:effectLst/>
        </p:spPr>
      </p:cxnSp>
      <p:sp>
        <p:nvSpPr>
          <p:cNvPr id="10" name="5 Elipse"/>
          <p:cNvSpPr/>
          <p:nvPr/>
        </p:nvSpPr>
        <p:spPr>
          <a:xfrm>
            <a:off x="6501729" y="2834933"/>
            <a:ext cx="432048" cy="432048"/>
          </a:xfrm>
          <a:prstGeom prst="ellipse">
            <a:avLst/>
          </a:prstGeom>
          <a:solidFill>
            <a:srgbClr val="4F81BD"/>
          </a:solidFill>
          <a:ln w="25400" cap="flat" cmpd="sng" algn="ctr">
            <a:solidFill>
              <a:srgbClr val="4F81BD">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ysClr val="window" lastClr="FFFFFF"/>
                </a:solidFill>
                <a:effectLst/>
                <a:uLnTx/>
                <a:uFillTx/>
                <a:latin typeface="Calibri"/>
              </a:rPr>
              <a:t>C</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11" name="5 Elipse"/>
          <p:cNvSpPr/>
          <p:nvPr/>
        </p:nvSpPr>
        <p:spPr>
          <a:xfrm>
            <a:off x="8604448" y="2834933"/>
            <a:ext cx="432048" cy="432048"/>
          </a:xfrm>
          <a:prstGeom prst="ellipse">
            <a:avLst/>
          </a:prstGeom>
          <a:solidFill>
            <a:srgbClr val="4F81BD"/>
          </a:solidFill>
          <a:ln w="25400" cap="flat" cmpd="sng" algn="ctr">
            <a:solidFill>
              <a:srgbClr val="4F81BD">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ysClr val="window" lastClr="FFFFFF"/>
                </a:solidFill>
                <a:effectLst/>
                <a:uLnTx/>
                <a:uFillTx/>
                <a:latin typeface="Calibri"/>
              </a:rPr>
              <a:t>C</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12" name="8 Rectángulo"/>
          <p:cNvSpPr/>
          <p:nvPr/>
        </p:nvSpPr>
        <p:spPr>
          <a:xfrm>
            <a:off x="7028728" y="2762925"/>
            <a:ext cx="521195" cy="273816"/>
          </a:xfrm>
          <a:prstGeom prst="rect">
            <a:avLst/>
          </a:prstGeom>
          <a:solidFill>
            <a:srgbClr val="F79646"/>
          </a:solidFill>
          <a:ln w="25400" cap="flat" cmpd="sng" algn="ctr">
            <a:solidFill>
              <a:srgbClr val="F79646">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dirty="0" smtClean="0">
                <a:solidFill>
                  <a:sysClr val="window" lastClr="FFFFFF"/>
                </a:solidFill>
                <a:latin typeface="Calibri"/>
              </a:rPr>
              <a:t>L1</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13" name="16 Rectángulo"/>
          <p:cNvSpPr/>
          <p:nvPr/>
        </p:nvSpPr>
        <p:spPr>
          <a:xfrm rot="16200000">
            <a:off x="6571029" y="1994600"/>
            <a:ext cx="2400774" cy="252000"/>
          </a:xfrm>
          <a:prstGeom prst="rect">
            <a:avLst/>
          </a:prstGeom>
          <a:solidFill>
            <a:srgbClr val="9BBB59"/>
          </a:solidFill>
          <a:ln w="25400" cap="flat" cmpd="sng" algn="ctr">
            <a:solidFill>
              <a:srgbClr val="9BBB59">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ysClr val="window" lastClr="FFFFFF"/>
                </a:solidFill>
                <a:effectLst/>
                <a:uLnTx/>
                <a:uFillTx/>
                <a:latin typeface="Calibri"/>
              </a:rPr>
              <a:t>Cluster Interconnect</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15" name="8 Rectángulo"/>
          <p:cNvSpPr/>
          <p:nvPr/>
        </p:nvSpPr>
        <p:spPr>
          <a:xfrm>
            <a:off x="7027616" y="3035677"/>
            <a:ext cx="521195" cy="273816"/>
          </a:xfrm>
          <a:prstGeom prst="rect">
            <a:avLst/>
          </a:prstGeom>
          <a:solidFill>
            <a:schemeClr val="accent6">
              <a:lumMod val="50000"/>
            </a:schemeClr>
          </a:solidFill>
          <a:ln w="25400" cap="flat" cmpd="sng" algn="ctr">
            <a:solidFill>
              <a:srgbClr val="F79646">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ysClr val="window" lastClr="FFFFFF"/>
                </a:solidFill>
                <a:effectLst/>
                <a:uLnTx/>
                <a:uFillTx/>
                <a:latin typeface="Calibri"/>
              </a:rPr>
              <a:t>LM</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16" name="8 Rectángulo"/>
          <p:cNvSpPr/>
          <p:nvPr/>
        </p:nvSpPr>
        <p:spPr>
          <a:xfrm>
            <a:off x="8006590" y="2762925"/>
            <a:ext cx="521195" cy="273816"/>
          </a:xfrm>
          <a:prstGeom prst="rect">
            <a:avLst/>
          </a:prstGeom>
          <a:solidFill>
            <a:srgbClr val="F79646"/>
          </a:solidFill>
          <a:ln w="25400" cap="flat" cmpd="sng" algn="ctr">
            <a:solidFill>
              <a:srgbClr val="F79646">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dirty="0" smtClean="0">
                <a:solidFill>
                  <a:sysClr val="window" lastClr="FFFFFF"/>
                </a:solidFill>
                <a:latin typeface="Calibri"/>
              </a:rPr>
              <a:t>L1</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17" name="8 Rectángulo"/>
          <p:cNvSpPr/>
          <p:nvPr/>
        </p:nvSpPr>
        <p:spPr>
          <a:xfrm>
            <a:off x="8005478" y="3035677"/>
            <a:ext cx="521195" cy="273816"/>
          </a:xfrm>
          <a:prstGeom prst="rect">
            <a:avLst/>
          </a:prstGeom>
          <a:solidFill>
            <a:schemeClr val="accent6">
              <a:lumMod val="50000"/>
            </a:schemeClr>
          </a:solidFill>
          <a:ln w="25400" cap="flat" cmpd="sng" algn="ctr">
            <a:solidFill>
              <a:srgbClr val="F79646">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ysClr val="window" lastClr="FFFFFF"/>
                </a:solidFill>
                <a:effectLst/>
                <a:uLnTx/>
                <a:uFillTx/>
                <a:latin typeface="Calibri"/>
              </a:rPr>
              <a:t>LM</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18" name="5 Elipse"/>
          <p:cNvSpPr/>
          <p:nvPr/>
        </p:nvSpPr>
        <p:spPr>
          <a:xfrm>
            <a:off x="6501729" y="2216357"/>
            <a:ext cx="432048" cy="432048"/>
          </a:xfrm>
          <a:prstGeom prst="ellipse">
            <a:avLst/>
          </a:prstGeom>
          <a:solidFill>
            <a:srgbClr val="4F81BD"/>
          </a:solidFill>
          <a:ln w="25400" cap="flat" cmpd="sng" algn="ctr">
            <a:solidFill>
              <a:srgbClr val="4F81BD">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ysClr val="window" lastClr="FFFFFF"/>
                </a:solidFill>
                <a:effectLst/>
                <a:uLnTx/>
                <a:uFillTx/>
                <a:latin typeface="Calibri"/>
              </a:rPr>
              <a:t>C</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19" name="5 Elipse"/>
          <p:cNvSpPr/>
          <p:nvPr/>
        </p:nvSpPr>
        <p:spPr>
          <a:xfrm>
            <a:off x="8604448" y="2216357"/>
            <a:ext cx="432048" cy="432048"/>
          </a:xfrm>
          <a:prstGeom prst="ellipse">
            <a:avLst/>
          </a:prstGeom>
          <a:solidFill>
            <a:srgbClr val="4F81BD"/>
          </a:solidFill>
          <a:ln w="25400" cap="flat" cmpd="sng" algn="ctr">
            <a:solidFill>
              <a:srgbClr val="4F81BD">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ysClr val="window" lastClr="FFFFFF"/>
                </a:solidFill>
                <a:effectLst/>
                <a:uLnTx/>
                <a:uFillTx/>
                <a:latin typeface="Calibri"/>
              </a:rPr>
              <a:t>C</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20" name="8 Rectángulo"/>
          <p:cNvSpPr/>
          <p:nvPr/>
        </p:nvSpPr>
        <p:spPr>
          <a:xfrm>
            <a:off x="7028728" y="2144349"/>
            <a:ext cx="521195" cy="273816"/>
          </a:xfrm>
          <a:prstGeom prst="rect">
            <a:avLst/>
          </a:prstGeom>
          <a:solidFill>
            <a:srgbClr val="F79646"/>
          </a:solidFill>
          <a:ln w="25400" cap="flat" cmpd="sng" algn="ctr">
            <a:solidFill>
              <a:srgbClr val="F79646">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dirty="0" smtClean="0">
                <a:solidFill>
                  <a:sysClr val="window" lastClr="FFFFFF"/>
                </a:solidFill>
                <a:latin typeface="Calibri"/>
              </a:rPr>
              <a:t>L1</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21" name="8 Rectángulo"/>
          <p:cNvSpPr/>
          <p:nvPr/>
        </p:nvSpPr>
        <p:spPr>
          <a:xfrm>
            <a:off x="7027616" y="2417101"/>
            <a:ext cx="521195" cy="273816"/>
          </a:xfrm>
          <a:prstGeom prst="rect">
            <a:avLst/>
          </a:prstGeom>
          <a:solidFill>
            <a:schemeClr val="accent6">
              <a:lumMod val="50000"/>
            </a:schemeClr>
          </a:solidFill>
          <a:ln w="25400" cap="flat" cmpd="sng" algn="ctr">
            <a:solidFill>
              <a:srgbClr val="F79646">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ysClr val="window" lastClr="FFFFFF"/>
                </a:solidFill>
                <a:effectLst/>
                <a:uLnTx/>
                <a:uFillTx/>
                <a:latin typeface="Calibri"/>
              </a:rPr>
              <a:t>LM</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22" name="8 Rectángulo"/>
          <p:cNvSpPr/>
          <p:nvPr/>
        </p:nvSpPr>
        <p:spPr>
          <a:xfrm>
            <a:off x="8006590" y="2144349"/>
            <a:ext cx="521195" cy="273816"/>
          </a:xfrm>
          <a:prstGeom prst="rect">
            <a:avLst/>
          </a:prstGeom>
          <a:solidFill>
            <a:srgbClr val="F79646"/>
          </a:solidFill>
          <a:ln w="25400" cap="flat" cmpd="sng" algn="ctr">
            <a:solidFill>
              <a:srgbClr val="F79646">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dirty="0" smtClean="0">
                <a:solidFill>
                  <a:sysClr val="window" lastClr="FFFFFF"/>
                </a:solidFill>
                <a:latin typeface="Calibri"/>
              </a:rPr>
              <a:t>L1</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23" name="8 Rectángulo"/>
          <p:cNvSpPr/>
          <p:nvPr/>
        </p:nvSpPr>
        <p:spPr>
          <a:xfrm>
            <a:off x="8005478" y="2417101"/>
            <a:ext cx="521195" cy="273816"/>
          </a:xfrm>
          <a:prstGeom prst="rect">
            <a:avLst/>
          </a:prstGeom>
          <a:solidFill>
            <a:schemeClr val="accent6">
              <a:lumMod val="50000"/>
            </a:schemeClr>
          </a:solidFill>
          <a:ln w="25400" cap="flat" cmpd="sng" algn="ctr">
            <a:solidFill>
              <a:srgbClr val="F79646">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ysClr val="window" lastClr="FFFFFF"/>
                </a:solidFill>
                <a:effectLst/>
                <a:uLnTx/>
                <a:uFillTx/>
                <a:latin typeface="Calibri"/>
              </a:rPr>
              <a:t>LM</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24" name="5 Elipse"/>
          <p:cNvSpPr/>
          <p:nvPr/>
        </p:nvSpPr>
        <p:spPr>
          <a:xfrm>
            <a:off x="6501729" y="1610797"/>
            <a:ext cx="432048" cy="432048"/>
          </a:xfrm>
          <a:prstGeom prst="ellipse">
            <a:avLst/>
          </a:prstGeom>
          <a:solidFill>
            <a:srgbClr val="4F81BD"/>
          </a:solidFill>
          <a:ln w="25400" cap="flat" cmpd="sng" algn="ctr">
            <a:solidFill>
              <a:srgbClr val="4F81BD">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ysClr val="window" lastClr="FFFFFF"/>
                </a:solidFill>
                <a:effectLst/>
                <a:uLnTx/>
                <a:uFillTx/>
                <a:latin typeface="Calibri"/>
              </a:rPr>
              <a:t>C</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25" name="5 Elipse"/>
          <p:cNvSpPr/>
          <p:nvPr/>
        </p:nvSpPr>
        <p:spPr>
          <a:xfrm>
            <a:off x="8604448" y="1610797"/>
            <a:ext cx="432048" cy="432048"/>
          </a:xfrm>
          <a:prstGeom prst="ellipse">
            <a:avLst/>
          </a:prstGeom>
          <a:solidFill>
            <a:srgbClr val="4F81BD"/>
          </a:solidFill>
          <a:ln w="25400" cap="flat" cmpd="sng" algn="ctr">
            <a:solidFill>
              <a:srgbClr val="4F81BD">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ysClr val="window" lastClr="FFFFFF"/>
                </a:solidFill>
                <a:effectLst/>
                <a:uLnTx/>
                <a:uFillTx/>
                <a:latin typeface="Calibri"/>
              </a:rPr>
              <a:t>C</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26" name="8 Rectángulo"/>
          <p:cNvSpPr/>
          <p:nvPr/>
        </p:nvSpPr>
        <p:spPr>
          <a:xfrm>
            <a:off x="7028728" y="1538789"/>
            <a:ext cx="521195" cy="273816"/>
          </a:xfrm>
          <a:prstGeom prst="rect">
            <a:avLst/>
          </a:prstGeom>
          <a:solidFill>
            <a:srgbClr val="F79646"/>
          </a:solidFill>
          <a:ln w="25400" cap="flat" cmpd="sng" algn="ctr">
            <a:solidFill>
              <a:srgbClr val="F79646">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dirty="0" smtClean="0">
                <a:solidFill>
                  <a:sysClr val="window" lastClr="FFFFFF"/>
                </a:solidFill>
                <a:latin typeface="Calibri"/>
              </a:rPr>
              <a:t>L1</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27" name="8 Rectángulo"/>
          <p:cNvSpPr/>
          <p:nvPr/>
        </p:nvSpPr>
        <p:spPr>
          <a:xfrm>
            <a:off x="7027616" y="1811541"/>
            <a:ext cx="521195" cy="273816"/>
          </a:xfrm>
          <a:prstGeom prst="rect">
            <a:avLst/>
          </a:prstGeom>
          <a:solidFill>
            <a:schemeClr val="accent6">
              <a:lumMod val="50000"/>
            </a:schemeClr>
          </a:solidFill>
          <a:ln w="25400" cap="flat" cmpd="sng" algn="ctr">
            <a:solidFill>
              <a:srgbClr val="F79646">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ysClr val="window" lastClr="FFFFFF"/>
                </a:solidFill>
                <a:effectLst/>
                <a:uLnTx/>
                <a:uFillTx/>
                <a:latin typeface="Calibri"/>
              </a:rPr>
              <a:t>LM</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28" name="8 Rectángulo"/>
          <p:cNvSpPr/>
          <p:nvPr/>
        </p:nvSpPr>
        <p:spPr>
          <a:xfrm>
            <a:off x="8006590" y="1538789"/>
            <a:ext cx="521195" cy="273816"/>
          </a:xfrm>
          <a:prstGeom prst="rect">
            <a:avLst/>
          </a:prstGeom>
          <a:solidFill>
            <a:srgbClr val="F79646"/>
          </a:solidFill>
          <a:ln w="25400" cap="flat" cmpd="sng" algn="ctr">
            <a:solidFill>
              <a:srgbClr val="F79646">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dirty="0" smtClean="0">
                <a:solidFill>
                  <a:sysClr val="window" lastClr="FFFFFF"/>
                </a:solidFill>
                <a:latin typeface="Calibri"/>
              </a:rPr>
              <a:t>L1</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29" name="8 Rectángulo"/>
          <p:cNvSpPr/>
          <p:nvPr/>
        </p:nvSpPr>
        <p:spPr>
          <a:xfrm>
            <a:off x="8005478" y="1811541"/>
            <a:ext cx="521195" cy="273816"/>
          </a:xfrm>
          <a:prstGeom prst="rect">
            <a:avLst/>
          </a:prstGeom>
          <a:solidFill>
            <a:schemeClr val="accent6">
              <a:lumMod val="50000"/>
            </a:schemeClr>
          </a:solidFill>
          <a:ln w="25400" cap="flat" cmpd="sng" algn="ctr">
            <a:solidFill>
              <a:srgbClr val="F79646">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ysClr val="window" lastClr="FFFFFF"/>
                </a:solidFill>
                <a:effectLst/>
                <a:uLnTx/>
                <a:uFillTx/>
                <a:latin typeface="Calibri"/>
              </a:rPr>
              <a:t>LM</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30" name="5 Elipse"/>
          <p:cNvSpPr/>
          <p:nvPr/>
        </p:nvSpPr>
        <p:spPr>
          <a:xfrm>
            <a:off x="6501729" y="992221"/>
            <a:ext cx="432048" cy="432048"/>
          </a:xfrm>
          <a:prstGeom prst="ellipse">
            <a:avLst/>
          </a:prstGeom>
          <a:solidFill>
            <a:srgbClr val="4F81BD"/>
          </a:solidFill>
          <a:ln w="25400" cap="flat" cmpd="sng" algn="ctr">
            <a:solidFill>
              <a:srgbClr val="4F81BD">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ysClr val="window" lastClr="FFFFFF"/>
                </a:solidFill>
                <a:effectLst/>
                <a:uLnTx/>
                <a:uFillTx/>
                <a:latin typeface="Calibri"/>
              </a:rPr>
              <a:t>C</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31" name="5 Elipse"/>
          <p:cNvSpPr/>
          <p:nvPr/>
        </p:nvSpPr>
        <p:spPr>
          <a:xfrm>
            <a:off x="8604448" y="992221"/>
            <a:ext cx="432048" cy="432048"/>
          </a:xfrm>
          <a:prstGeom prst="ellipse">
            <a:avLst/>
          </a:prstGeom>
          <a:solidFill>
            <a:srgbClr val="4F81BD"/>
          </a:solidFill>
          <a:ln w="25400" cap="flat" cmpd="sng" algn="ctr">
            <a:solidFill>
              <a:srgbClr val="4F81BD">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ysClr val="window" lastClr="FFFFFF"/>
                </a:solidFill>
                <a:effectLst/>
                <a:uLnTx/>
                <a:uFillTx/>
                <a:latin typeface="Calibri"/>
              </a:rPr>
              <a:t>C</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32" name="8 Rectángulo"/>
          <p:cNvSpPr/>
          <p:nvPr/>
        </p:nvSpPr>
        <p:spPr>
          <a:xfrm>
            <a:off x="7028728" y="920213"/>
            <a:ext cx="521195" cy="273816"/>
          </a:xfrm>
          <a:prstGeom prst="rect">
            <a:avLst/>
          </a:prstGeom>
          <a:solidFill>
            <a:srgbClr val="F79646"/>
          </a:solidFill>
          <a:ln w="25400" cap="flat" cmpd="sng" algn="ctr">
            <a:solidFill>
              <a:srgbClr val="F79646">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dirty="0" smtClean="0">
                <a:solidFill>
                  <a:sysClr val="window" lastClr="FFFFFF"/>
                </a:solidFill>
                <a:latin typeface="Calibri"/>
              </a:rPr>
              <a:t>L1</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33" name="8 Rectángulo"/>
          <p:cNvSpPr/>
          <p:nvPr/>
        </p:nvSpPr>
        <p:spPr>
          <a:xfrm>
            <a:off x="7027616" y="1192965"/>
            <a:ext cx="521195" cy="273816"/>
          </a:xfrm>
          <a:prstGeom prst="rect">
            <a:avLst/>
          </a:prstGeom>
          <a:solidFill>
            <a:schemeClr val="accent6">
              <a:lumMod val="50000"/>
            </a:schemeClr>
          </a:solidFill>
          <a:ln w="25400" cap="flat" cmpd="sng" algn="ctr">
            <a:solidFill>
              <a:srgbClr val="F79646">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ysClr val="window" lastClr="FFFFFF"/>
                </a:solidFill>
                <a:effectLst/>
                <a:uLnTx/>
                <a:uFillTx/>
                <a:latin typeface="Calibri"/>
              </a:rPr>
              <a:t>LM</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34" name="8 Rectángulo"/>
          <p:cNvSpPr/>
          <p:nvPr/>
        </p:nvSpPr>
        <p:spPr>
          <a:xfrm>
            <a:off x="8006590" y="920213"/>
            <a:ext cx="521195" cy="273816"/>
          </a:xfrm>
          <a:prstGeom prst="rect">
            <a:avLst/>
          </a:prstGeom>
          <a:solidFill>
            <a:srgbClr val="F79646"/>
          </a:solidFill>
          <a:ln w="25400" cap="flat" cmpd="sng" algn="ctr">
            <a:solidFill>
              <a:srgbClr val="F79646">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dirty="0" smtClean="0">
                <a:solidFill>
                  <a:sysClr val="window" lastClr="FFFFFF"/>
                </a:solidFill>
                <a:latin typeface="Calibri"/>
              </a:rPr>
              <a:t>L1</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35" name="8 Rectángulo"/>
          <p:cNvSpPr/>
          <p:nvPr/>
        </p:nvSpPr>
        <p:spPr>
          <a:xfrm>
            <a:off x="8005478" y="1192965"/>
            <a:ext cx="521195" cy="273816"/>
          </a:xfrm>
          <a:prstGeom prst="rect">
            <a:avLst/>
          </a:prstGeom>
          <a:solidFill>
            <a:schemeClr val="accent6">
              <a:lumMod val="50000"/>
            </a:schemeClr>
          </a:solidFill>
          <a:ln w="25400" cap="flat" cmpd="sng" algn="ctr">
            <a:solidFill>
              <a:srgbClr val="F79646">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ysClr val="window" lastClr="FFFFFF"/>
                </a:solidFill>
                <a:effectLst/>
                <a:uLnTx/>
                <a:uFillTx/>
                <a:latin typeface="Calibri"/>
              </a:rPr>
              <a:t>LM</a:t>
            </a:r>
            <a:endParaRPr kumimoji="0" lang="en-US" sz="1800" b="0" i="0" u="none" strike="noStrike" kern="1200" cap="none" spc="0" normalizeH="0" baseline="0" noProof="0" dirty="0">
              <a:ln>
                <a:noFill/>
              </a:ln>
              <a:solidFill>
                <a:sysClr val="window" lastClr="FFFFFF"/>
              </a:solidFill>
              <a:effectLst/>
              <a:uLnTx/>
              <a:uFillTx/>
              <a:latin typeface="Calibri"/>
            </a:endParaRPr>
          </a:p>
        </p:txBody>
      </p:sp>
      <p:cxnSp>
        <p:nvCxnSpPr>
          <p:cNvPr id="36" name="35 Conector recto"/>
          <p:cNvCxnSpPr/>
          <p:nvPr/>
        </p:nvCxnSpPr>
        <p:spPr>
          <a:xfrm>
            <a:off x="7168916" y="3933056"/>
            <a:ext cx="0" cy="80146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7" name="36 Conector recto"/>
          <p:cNvCxnSpPr/>
          <p:nvPr/>
        </p:nvCxnSpPr>
        <p:spPr>
          <a:xfrm>
            <a:off x="8466793" y="3969060"/>
            <a:ext cx="0" cy="765464"/>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0" name="39 Rectángulo redondeado"/>
          <p:cNvSpPr/>
          <p:nvPr/>
        </p:nvSpPr>
        <p:spPr>
          <a:xfrm>
            <a:off x="6669526" y="4577242"/>
            <a:ext cx="1043655" cy="50405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smtClean="0"/>
              <a:t>DRAM</a:t>
            </a:r>
            <a:endParaRPr lang="en-US" sz="1600" dirty="0"/>
          </a:p>
        </p:txBody>
      </p:sp>
      <p:sp>
        <p:nvSpPr>
          <p:cNvPr id="43" name="42 Rectángulo redondeado"/>
          <p:cNvSpPr/>
          <p:nvPr/>
        </p:nvSpPr>
        <p:spPr>
          <a:xfrm>
            <a:off x="7948493" y="4581128"/>
            <a:ext cx="1043655" cy="50405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smtClean="0"/>
              <a:t>DRAM</a:t>
            </a:r>
            <a:endParaRPr lang="en-US" sz="1600" dirty="0"/>
          </a:p>
        </p:txBody>
      </p:sp>
      <p:graphicFrame>
        <p:nvGraphicFramePr>
          <p:cNvPr id="4" name="3 Gráfico"/>
          <p:cNvGraphicFramePr/>
          <p:nvPr>
            <p:extLst>
              <p:ext uri="{D42A27DB-BD31-4B8C-83A1-F6EECF244321}">
                <p14:modId xmlns:p14="http://schemas.microsoft.com/office/powerpoint/2010/main" val="3700165504"/>
              </p:ext>
            </p:extLst>
          </p:nvPr>
        </p:nvGraphicFramePr>
        <p:xfrm>
          <a:off x="189705" y="4288122"/>
          <a:ext cx="6096000" cy="1531874"/>
        </p:xfrm>
        <a:graphic>
          <a:graphicData uri="http://schemas.openxmlformats.org/drawingml/2006/chart">
            <c:chart xmlns:c="http://schemas.openxmlformats.org/drawingml/2006/chart" xmlns:r="http://schemas.openxmlformats.org/officeDocument/2006/relationships" r:id="rId2"/>
          </a:graphicData>
        </a:graphic>
      </p:graphicFrame>
      <p:sp>
        <p:nvSpPr>
          <p:cNvPr id="45" name="12 Rectángulo"/>
          <p:cNvSpPr/>
          <p:nvPr/>
        </p:nvSpPr>
        <p:spPr>
          <a:xfrm>
            <a:off x="7028728" y="3426763"/>
            <a:ext cx="1490601" cy="378043"/>
          </a:xfrm>
          <a:prstGeom prst="rect">
            <a:avLst/>
          </a:prstGeom>
          <a:solidFill>
            <a:srgbClr val="F79646"/>
          </a:solidFill>
          <a:ln w="25400" cap="flat" cmpd="sng" algn="ctr">
            <a:solidFill>
              <a:srgbClr val="F79646">
                <a:shade val="50000"/>
              </a:srgbClr>
            </a:solidFill>
            <a:prstDash val="solid"/>
          </a:ln>
          <a:effectLst/>
        </p:spPr>
        <p:txBody>
          <a:bodyPr rtlCol="0" anchor="ctr"/>
          <a:lstStyle>
            <a:defPPr>
              <a:defRPr lang="es-E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ysClr val="window" lastClr="FFFFFF"/>
                </a:solidFill>
                <a:effectLst/>
                <a:uLnTx/>
                <a:uFillTx/>
                <a:latin typeface="Calibri"/>
              </a:rPr>
              <a:t>L2</a:t>
            </a:r>
            <a:endParaRPr kumimoji="0" lang="en-US" sz="1800" b="0" i="0" u="none" strike="noStrike" kern="1200" cap="none" spc="0" normalizeH="0" baseline="0" noProof="0" dirty="0">
              <a:ln>
                <a:noFill/>
              </a:ln>
              <a:solidFill>
                <a:sysClr val="window" lastClr="FFFFFF"/>
              </a:solidFill>
              <a:effectLst/>
              <a:uLnTx/>
              <a:uFillTx/>
              <a:latin typeface="Calibri"/>
            </a:endParaRPr>
          </a:p>
        </p:txBody>
      </p:sp>
      <p:sp>
        <p:nvSpPr>
          <p:cNvPr id="46" name="45 Rectángulo"/>
          <p:cNvSpPr/>
          <p:nvPr/>
        </p:nvSpPr>
        <p:spPr>
          <a:xfrm>
            <a:off x="6660232" y="3933056"/>
            <a:ext cx="2304256" cy="7200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7" name="46 Rectángulo redondeado"/>
          <p:cNvSpPr/>
          <p:nvPr/>
        </p:nvSpPr>
        <p:spPr>
          <a:xfrm>
            <a:off x="6660232" y="4077072"/>
            <a:ext cx="2304256" cy="25202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smtClean="0"/>
              <a:t>L3</a:t>
            </a:r>
            <a:endParaRPr lang="en-US" sz="1600" dirty="0"/>
          </a:p>
        </p:txBody>
      </p:sp>
      <p:sp>
        <p:nvSpPr>
          <p:cNvPr id="48" name="47 Rectángulo"/>
          <p:cNvSpPr/>
          <p:nvPr/>
        </p:nvSpPr>
        <p:spPr>
          <a:xfrm>
            <a:off x="6669526" y="4390932"/>
            <a:ext cx="2304256" cy="7200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9" name="Text Box 6"/>
          <p:cNvSpPr txBox="1">
            <a:spLocks noChangeAspect="1" noChangeArrowheads="1"/>
          </p:cNvSpPr>
          <p:nvPr/>
        </p:nvSpPr>
        <p:spPr bwMode="auto">
          <a:xfrm>
            <a:off x="438953" y="5852597"/>
            <a:ext cx="8352547" cy="523216"/>
          </a:xfrm>
          <a:prstGeom prst="rect">
            <a:avLst/>
          </a:prstGeom>
          <a:solidFill>
            <a:schemeClr val="bg1"/>
          </a:solidFill>
          <a:ln w="9525">
            <a:solidFill>
              <a:srgbClr val="9EFF0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36" tIns="45718" rIns="91436" bIns="45718" anchor="ctr">
            <a:spAutoFit/>
          </a:bodyPr>
          <a:lstStyle>
            <a:lvl1pPr algn="l" defTabSz="1300163">
              <a:defRPr sz="2400">
                <a:solidFill>
                  <a:schemeClr val="tx1"/>
                </a:solidFill>
                <a:latin typeface="Times New Roman" pitchFamily="18" charset="0"/>
              </a:defRPr>
            </a:lvl1pPr>
            <a:lvl2pPr marL="650875" algn="l" defTabSz="1300163">
              <a:defRPr sz="2400">
                <a:solidFill>
                  <a:schemeClr val="tx1"/>
                </a:solidFill>
                <a:latin typeface="Times New Roman" pitchFamily="18" charset="0"/>
              </a:defRPr>
            </a:lvl2pPr>
            <a:lvl3pPr marL="1300163" algn="l" defTabSz="1300163">
              <a:defRPr sz="2400">
                <a:solidFill>
                  <a:schemeClr val="tx1"/>
                </a:solidFill>
                <a:latin typeface="Times New Roman" pitchFamily="18" charset="0"/>
              </a:defRPr>
            </a:lvl3pPr>
            <a:lvl4pPr marL="1951038" algn="l" defTabSz="1300163">
              <a:defRPr sz="2400">
                <a:solidFill>
                  <a:schemeClr val="tx1"/>
                </a:solidFill>
                <a:latin typeface="Times New Roman" pitchFamily="18" charset="0"/>
              </a:defRPr>
            </a:lvl4pPr>
            <a:lvl5pPr marL="2600325" algn="l" defTabSz="1300163">
              <a:defRPr sz="2400">
                <a:solidFill>
                  <a:schemeClr val="tx1"/>
                </a:solidFill>
                <a:latin typeface="Times New Roman" pitchFamily="18" charset="0"/>
              </a:defRPr>
            </a:lvl5pPr>
            <a:lvl6pPr marL="3057525" defTabSz="1300163" eaLnBrk="0" fontAlgn="base" hangingPunct="0">
              <a:spcBef>
                <a:spcPct val="0"/>
              </a:spcBef>
              <a:spcAft>
                <a:spcPct val="0"/>
              </a:spcAft>
              <a:defRPr sz="2400">
                <a:solidFill>
                  <a:schemeClr val="tx1"/>
                </a:solidFill>
                <a:latin typeface="Times New Roman" pitchFamily="18" charset="0"/>
              </a:defRPr>
            </a:lvl6pPr>
            <a:lvl7pPr marL="3514725" defTabSz="1300163" eaLnBrk="0" fontAlgn="base" hangingPunct="0">
              <a:spcBef>
                <a:spcPct val="0"/>
              </a:spcBef>
              <a:spcAft>
                <a:spcPct val="0"/>
              </a:spcAft>
              <a:defRPr sz="2400">
                <a:solidFill>
                  <a:schemeClr val="tx1"/>
                </a:solidFill>
                <a:latin typeface="Times New Roman" pitchFamily="18" charset="0"/>
              </a:defRPr>
            </a:lvl7pPr>
            <a:lvl8pPr marL="3971925" defTabSz="1300163" eaLnBrk="0" fontAlgn="base" hangingPunct="0">
              <a:spcBef>
                <a:spcPct val="0"/>
              </a:spcBef>
              <a:spcAft>
                <a:spcPct val="0"/>
              </a:spcAft>
              <a:defRPr sz="2400">
                <a:solidFill>
                  <a:schemeClr val="tx1"/>
                </a:solidFill>
                <a:latin typeface="Times New Roman" pitchFamily="18" charset="0"/>
              </a:defRPr>
            </a:lvl8pPr>
            <a:lvl9pPr marL="4429125" defTabSz="1300163" eaLnBrk="0" fontAlgn="base" hangingPunct="0">
              <a:spcBef>
                <a:spcPct val="0"/>
              </a:spcBef>
              <a:spcAft>
                <a:spcPct val="0"/>
              </a:spcAft>
              <a:defRPr sz="2400">
                <a:solidFill>
                  <a:schemeClr val="tx1"/>
                </a:solidFill>
                <a:latin typeface="Times New Roman" pitchFamily="18" charset="0"/>
              </a:defRPr>
            </a:lvl9pPr>
          </a:lstStyle>
          <a:p>
            <a:r>
              <a:rPr lang="en-US" sz="1400" b="1" dirty="0" err="1" smtClean="0">
                <a:solidFill>
                  <a:srgbClr val="009900"/>
                </a:solidFill>
              </a:rPr>
              <a:t>Lluc</a:t>
            </a:r>
            <a:r>
              <a:rPr lang="en-US" sz="1400" b="1" dirty="0" smtClean="0">
                <a:solidFill>
                  <a:srgbClr val="009900"/>
                </a:solidFill>
              </a:rPr>
              <a:t> Alvarez et al</a:t>
            </a:r>
            <a:r>
              <a:rPr lang="en-US" sz="1400" b="1" dirty="0">
                <a:solidFill>
                  <a:srgbClr val="009900"/>
                </a:solidFill>
              </a:rPr>
              <a:t>. </a:t>
            </a:r>
            <a:r>
              <a:rPr lang="en-US" sz="1400" b="1" dirty="0" smtClean="0">
                <a:solidFill>
                  <a:srgbClr val="009900"/>
                </a:solidFill>
              </a:rPr>
              <a:t>Coherence Protocol for Transparent Management of Scratchpad Memories in shared Memory </a:t>
            </a:r>
            <a:r>
              <a:rPr lang="en-US" sz="1400" b="1" dirty="0" err="1" smtClean="0">
                <a:solidFill>
                  <a:srgbClr val="009900"/>
                </a:solidFill>
              </a:rPr>
              <a:t>Manycore</a:t>
            </a:r>
            <a:r>
              <a:rPr lang="en-US" sz="1400" b="1" dirty="0" smtClean="0">
                <a:solidFill>
                  <a:srgbClr val="009900"/>
                </a:solidFill>
              </a:rPr>
              <a:t> Architectures. ISCA 2015.</a:t>
            </a:r>
            <a:endParaRPr lang="en-US" sz="1400" b="1" dirty="0">
              <a:solidFill>
                <a:srgbClr val="009900"/>
              </a:solidFill>
            </a:endParaRPr>
          </a:p>
        </p:txBody>
      </p:sp>
    </p:spTree>
    <p:extLst>
      <p:ext uri="{BB962C8B-B14F-4D97-AF65-F5344CB8AC3E}">
        <p14:creationId xmlns:p14="http://schemas.microsoft.com/office/powerpoint/2010/main" val="2025372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4A490C5D-AEA8-4823-B9B3-806910A0ECF7}" type="slidenum">
              <a:rPr lang="es-ES" smtClean="0"/>
              <a:pPr/>
              <a:t>5</a:t>
            </a:fld>
            <a:endParaRPr lang="es-ES" dirty="0"/>
          </a:p>
        </p:txBody>
      </p:sp>
      <p:sp>
        <p:nvSpPr>
          <p:cNvPr id="3" name="Title 2"/>
          <p:cNvSpPr>
            <a:spLocks noGrp="1"/>
          </p:cNvSpPr>
          <p:nvPr>
            <p:ph type="title"/>
          </p:nvPr>
        </p:nvSpPr>
        <p:spPr/>
        <p:txBody>
          <a:bodyPr/>
          <a:lstStyle/>
          <a:p>
            <a:r>
              <a:rPr lang="es-ES" dirty="0" err="1" smtClean="0"/>
              <a:t>Heterogeneous</a:t>
            </a:r>
            <a:r>
              <a:rPr lang="es-ES" dirty="0" smtClean="0"/>
              <a:t> </a:t>
            </a:r>
            <a:r>
              <a:rPr lang="es-ES" dirty="0" err="1" smtClean="0"/>
              <a:t>Memory</a:t>
            </a:r>
            <a:r>
              <a:rPr lang="es-ES" dirty="0" smtClean="0"/>
              <a:t> </a:t>
            </a:r>
            <a:r>
              <a:rPr lang="es-ES" dirty="0" err="1" smtClean="0"/>
              <a:t>Systems</a:t>
            </a:r>
            <a:endParaRPr lang="es-ES" dirty="0"/>
          </a:p>
        </p:txBody>
      </p:sp>
      <p:sp>
        <p:nvSpPr>
          <p:cNvPr id="4" name="Content Placeholder 3"/>
          <p:cNvSpPr>
            <a:spLocks noGrp="1"/>
          </p:cNvSpPr>
          <p:nvPr>
            <p:ph idx="1"/>
          </p:nvPr>
        </p:nvSpPr>
        <p:spPr>
          <a:xfrm>
            <a:off x="107504" y="980728"/>
            <a:ext cx="8928992" cy="5400600"/>
          </a:xfrm>
        </p:spPr>
        <p:txBody>
          <a:bodyPr>
            <a:normAutofit lnSpcReduction="10000"/>
          </a:bodyPr>
          <a:lstStyle/>
          <a:p>
            <a:r>
              <a:rPr lang="es-ES" dirty="0" smtClean="0"/>
              <a:t>x86</a:t>
            </a:r>
            <a:r>
              <a:rPr lang="es-ES" dirty="0" smtClean="0"/>
              <a:t>, </a:t>
            </a:r>
            <a:r>
              <a:rPr lang="es-ES" dirty="0" err="1" smtClean="0"/>
              <a:t>syscall</a:t>
            </a:r>
            <a:r>
              <a:rPr lang="es-ES" dirty="0" smtClean="0"/>
              <a:t> </a:t>
            </a:r>
            <a:r>
              <a:rPr lang="es-ES" dirty="0" err="1" smtClean="0"/>
              <a:t>emulation</a:t>
            </a:r>
            <a:r>
              <a:rPr lang="es-ES" dirty="0" smtClean="0"/>
              <a:t>, 64 </a:t>
            </a:r>
            <a:r>
              <a:rPr lang="es-ES" dirty="0" err="1" smtClean="0"/>
              <a:t>ooo</a:t>
            </a:r>
            <a:r>
              <a:rPr lang="es-ES" dirty="0" smtClean="0"/>
              <a:t> </a:t>
            </a:r>
            <a:r>
              <a:rPr lang="es-ES" dirty="0" err="1" smtClean="0"/>
              <a:t>cores</a:t>
            </a:r>
            <a:r>
              <a:rPr lang="es-ES" dirty="0" smtClean="0"/>
              <a:t>, Ruby, NAS </a:t>
            </a:r>
            <a:r>
              <a:rPr lang="es-ES" dirty="0" err="1" smtClean="0"/>
              <a:t>benchmarks</a:t>
            </a:r>
            <a:endParaRPr lang="es-ES" dirty="0" smtClean="0"/>
          </a:p>
          <a:p>
            <a:endParaRPr lang="es-ES" dirty="0" smtClean="0"/>
          </a:p>
          <a:p>
            <a:r>
              <a:rPr lang="es-ES" dirty="0" err="1" smtClean="0"/>
              <a:t>Some</a:t>
            </a:r>
            <a:r>
              <a:rPr lang="es-ES" dirty="0" smtClean="0"/>
              <a:t> </a:t>
            </a:r>
            <a:r>
              <a:rPr lang="es-ES" dirty="0" err="1"/>
              <a:t>required</a:t>
            </a:r>
            <a:r>
              <a:rPr lang="es-ES" dirty="0"/>
              <a:t> </a:t>
            </a:r>
            <a:r>
              <a:rPr lang="es-ES" dirty="0" err="1"/>
              <a:t>modifications</a:t>
            </a:r>
            <a:r>
              <a:rPr lang="es-ES" dirty="0"/>
              <a:t> </a:t>
            </a:r>
            <a:r>
              <a:rPr lang="es-ES" dirty="0" err="1"/>
              <a:t>for</a:t>
            </a:r>
            <a:r>
              <a:rPr lang="es-ES" dirty="0"/>
              <a:t> </a:t>
            </a:r>
            <a:r>
              <a:rPr lang="es-ES" dirty="0" err="1"/>
              <a:t>these</a:t>
            </a:r>
            <a:r>
              <a:rPr lang="es-ES" dirty="0"/>
              <a:t> </a:t>
            </a:r>
            <a:r>
              <a:rPr lang="es-ES" dirty="0" err="1"/>
              <a:t>experiments</a:t>
            </a:r>
            <a:r>
              <a:rPr lang="es-ES" dirty="0"/>
              <a:t>:</a:t>
            </a:r>
          </a:p>
          <a:p>
            <a:pPr lvl="1"/>
            <a:r>
              <a:rPr lang="es-ES" dirty="0" smtClean="0"/>
              <a:t>MOESI </a:t>
            </a:r>
            <a:r>
              <a:rPr lang="es-ES" dirty="0" err="1"/>
              <a:t>Coherence</a:t>
            </a:r>
            <a:r>
              <a:rPr lang="es-ES" dirty="0"/>
              <a:t> </a:t>
            </a:r>
            <a:r>
              <a:rPr lang="es-ES" dirty="0" err="1"/>
              <a:t>Protocol</a:t>
            </a:r>
            <a:r>
              <a:rPr lang="es-ES" dirty="0"/>
              <a:t> </a:t>
            </a:r>
            <a:r>
              <a:rPr lang="es-ES" dirty="0" err="1" smtClean="0"/>
              <a:t>Deadlocks</a:t>
            </a:r>
            <a:endParaRPr lang="es-ES" dirty="0" smtClean="0"/>
          </a:p>
          <a:p>
            <a:pPr lvl="1"/>
            <a:r>
              <a:rPr lang="es-ES" dirty="0" err="1" smtClean="0"/>
              <a:t>Consistency</a:t>
            </a:r>
            <a:r>
              <a:rPr lang="es-ES" dirty="0" smtClean="0"/>
              <a:t> </a:t>
            </a:r>
            <a:r>
              <a:rPr lang="es-ES" dirty="0" err="1"/>
              <a:t>Model</a:t>
            </a:r>
            <a:r>
              <a:rPr lang="es-ES" dirty="0"/>
              <a:t> </a:t>
            </a:r>
            <a:r>
              <a:rPr lang="es-ES" dirty="0" err="1" smtClean="0"/>
              <a:t>Issues</a:t>
            </a:r>
            <a:endParaRPr lang="es-ES" dirty="0" smtClean="0"/>
          </a:p>
          <a:p>
            <a:pPr lvl="1"/>
            <a:r>
              <a:rPr lang="es-ES" dirty="0" err="1" smtClean="0"/>
              <a:t>Functional</a:t>
            </a:r>
            <a:r>
              <a:rPr lang="es-ES" dirty="0" smtClean="0"/>
              <a:t> </a:t>
            </a:r>
            <a:r>
              <a:rPr lang="es-ES" dirty="0" err="1" smtClean="0"/>
              <a:t>accesses</a:t>
            </a:r>
            <a:r>
              <a:rPr lang="es-ES" dirty="0" smtClean="0"/>
              <a:t> in Ruby</a:t>
            </a:r>
          </a:p>
          <a:p>
            <a:endParaRPr lang="es-ES" dirty="0" smtClean="0"/>
          </a:p>
          <a:p>
            <a:r>
              <a:rPr lang="es-ES" dirty="0" smtClean="0"/>
              <a:t>New </a:t>
            </a:r>
            <a:r>
              <a:rPr lang="es-ES" dirty="0" err="1" smtClean="0"/>
              <a:t>implementations</a:t>
            </a:r>
            <a:endParaRPr lang="es-ES" dirty="0" smtClean="0"/>
          </a:p>
          <a:p>
            <a:pPr lvl="1"/>
            <a:r>
              <a:rPr lang="es-ES" dirty="0" err="1" smtClean="0"/>
              <a:t>Scratchpad</a:t>
            </a:r>
            <a:r>
              <a:rPr lang="es-ES" dirty="0" smtClean="0"/>
              <a:t> </a:t>
            </a:r>
            <a:r>
              <a:rPr lang="es-ES" dirty="0" err="1" smtClean="0"/>
              <a:t>memory</a:t>
            </a:r>
            <a:r>
              <a:rPr lang="es-ES" dirty="0" smtClean="0"/>
              <a:t>, DMA </a:t>
            </a:r>
            <a:r>
              <a:rPr lang="es-ES" dirty="0" err="1" smtClean="0"/>
              <a:t>controllers</a:t>
            </a:r>
            <a:r>
              <a:rPr lang="es-ES" dirty="0" smtClean="0"/>
              <a:t>, </a:t>
            </a:r>
            <a:r>
              <a:rPr lang="es-ES" dirty="0" err="1" smtClean="0"/>
              <a:t>additional</a:t>
            </a:r>
            <a:r>
              <a:rPr lang="es-ES" dirty="0" smtClean="0"/>
              <a:t> </a:t>
            </a:r>
            <a:r>
              <a:rPr lang="es-ES" dirty="0" err="1" smtClean="0"/>
              <a:t>d</a:t>
            </a:r>
            <a:r>
              <a:rPr lang="es-ES" dirty="0" err="1" smtClean="0"/>
              <a:t>irectories</a:t>
            </a:r>
            <a:endParaRPr lang="es-ES" dirty="0" smtClean="0"/>
          </a:p>
          <a:p>
            <a:pPr lvl="1"/>
            <a:r>
              <a:rPr lang="es-ES" dirty="0" err="1" smtClean="0"/>
              <a:t>Modified</a:t>
            </a:r>
            <a:r>
              <a:rPr lang="es-ES" dirty="0" smtClean="0"/>
              <a:t> </a:t>
            </a:r>
            <a:r>
              <a:rPr lang="es-ES" dirty="0" err="1" smtClean="0"/>
              <a:t>coherence</a:t>
            </a:r>
            <a:r>
              <a:rPr lang="es-ES" dirty="0" smtClean="0"/>
              <a:t> </a:t>
            </a:r>
            <a:r>
              <a:rPr lang="es-ES" dirty="0" err="1" smtClean="0"/>
              <a:t>protocol</a:t>
            </a:r>
            <a:endParaRPr lang="es-ES" dirty="0" smtClean="0"/>
          </a:p>
          <a:p>
            <a:pPr lvl="1"/>
            <a:r>
              <a:rPr lang="es-ES" dirty="0" smtClean="0"/>
              <a:t>Ruby – </a:t>
            </a:r>
            <a:r>
              <a:rPr lang="es-ES" dirty="0" err="1" smtClean="0"/>
              <a:t>Sequencer</a:t>
            </a:r>
            <a:r>
              <a:rPr lang="es-ES" dirty="0" smtClean="0"/>
              <a:t> </a:t>
            </a:r>
            <a:r>
              <a:rPr lang="es-ES" dirty="0" err="1" smtClean="0"/>
              <a:t>hooks</a:t>
            </a:r>
            <a:endParaRPr lang="es-ES" dirty="0"/>
          </a:p>
        </p:txBody>
      </p:sp>
    </p:spTree>
    <p:extLst>
      <p:ext uri="{BB962C8B-B14F-4D97-AF65-F5344CB8AC3E}">
        <p14:creationId xmlns:p14="http://schemas.microsoft.com/office/powerpoint/2010/main" val="3068177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4A490C5D-AEA8-4823-B9B3-806910A0ECF7}" type="slidenum">
              <a:rPr lang="es-ES" smtClean="0"/>
              <a:pPr/>
              <a:t>6</a:t>
            </a:fld>
            <a:endParaRPr lang="es-ES" dirty="0"/>
          </a:p>
        </p:txBody>
      </p:sp>
      <p:sp>
        <p:nvSpPr>
          <p:cNvPr id="3" name="Title 2"/>
          <p:cNvSpPr>
            <a:spLocks noGrp="1"/>
          </p:cNvSpPr>
          <p:nvPr>
            <p:ph type="title"/>
          </p:nvPr>
        </p:nvSpPr>
        <p:spPr/>
        <p:txBody>
          <a:bodyPr/>
          <a:lstStyle/>
          <a:p>
            <a:r>
              <a:rPr lang="fr-FR" dirty="0"/>
              <a:t>Adaptive DVFS Techniques</a:t>
            </a:r>
            <a:endParaRPr lang="es-ES" dirty="0"/>
          </a:p>
        </p:txBody>
      </p:sp>
      <p:sp>
        <p:nvSpPr>
          <p:cNvPr id="5" name="Content Placeholder 4"/>
          <p:cNvSpPr>
            <a:spLocks noGrp="1"/>
          </p:cNvSpPr>
          <p:nvPr>
            <p:ph idx="1"/>
          </p:nvPr>
        </p:nvSpPr>
        <p:spPr>
          <a:xfrm>
            <a:off x="107504" y="980728"/>
            <a:ext cx="5688632" cy="5184576"/>
          </a:xfrm>
        </p:spPr>
        <p:txBody>
          <a:bodyPr/>
          <a:lstStyle/>
          <a:p>
            <a:r>
              <a:rPr lang="en-US" dirty="0"/>
              <a:t>Runtime system computation power according to task criticality and total power budget</a:t>
            </a:r>
          </a:p>
          <a:p>
            <a:r>
              <a:rPr lang="en-US" dirty="0"/>
              <a:t>16% and 45% improvements in execution time and EDP</a:t>
            </a:r>
            <a:endParaRPr lang="es-ES" dirty="0"/>
          </a:p>
        </p:txBody>
      </p:sp>
      <p:pic>
        <p:nvPicPr>
          <p:cNvPr id="6" name="Imagen 3"/>
          <p:cNvPicPr>
            <a:picLocks noChangeAspect="1"/>
          </p:cNvPicPr>
          <p:nvPr/>
        </p:nvPicPr>
        <p:blipFill>
          <a:blip r:embed="rId2"/>
          <a:stretch>
            <a:fillRect/>
          </a:stretch>
        </p:blipFill>
        <p:spPr>
          <a:xfrm>
            <a:off x="3995936" y="3845768"/>
            <a:ext cx="5158740" cy="2895600"/>
          </a:xfrm>
          <a:prstGeom prst="rect">
            <a:avLst/>
          </a:prstGeom>
        </p:spPr>
      </p:pic>
      <p:pic>
        <p:nvPicPr>
          <p:cNvPr id="7" name="5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15737" y="980728"/>
            <a:ext cx="1457559" cy="1952452"/>
          </a:xfrm>
          <a:prstGeom prst="rect">
            <a:avLst/>
          </a:prstGeom>
        </p:spPr>
      </p:pic>
      <p:sp>
        <p:nvSpPr>
          <p:cNvPr id="8" name="6 Rectángulo redondeado"/>
          <p:cNvSpPr/>
          <p:nvPr/>
        </p:nvSpPr>
        <p:spPr>
          <a:xfrm>
            <a:off x="7494017" y="1123133"/>
            <a:ext cx="720080" cy="504056"/>
          </a:xfrm>
          <a:prstGeom prst="round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big</a:t>
            </a:r>
            <a:endParaRPr lang="en-US" dirty="0"/>
          </a:p>
        </p:txBody>
      </p:sp>
      <p:sp>
        <p:nvSpPr>
          <p:cNvPr id="9" name="7 Rectángulo redondeado"/>
          <p:cNvSpPr/>
          <p:nvPr/>
        </p:nvSpPr>
        <p:spPr>
          <a:xfrm>
            <a:off x="7501953" y="2355346"/>
            <a:ext cx="702711" cy="36004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t>little</a:t>
            </a:r>
            <a:endParaRPr lang="en-US" dirty="0"/>
          </a:p>
        </p:txBody>
      </p:sp>
      <p:sp>
        <p:nvSpPr>
          <p:cNvPr id="10" name="8 Rectángulo redondeado"/>
          <p:cNvSpPr/>
          <p:nvPr/>
        </p:nvSpPr>
        <p:spPr>
          <a:xfrm>
            <a:off x="7494017" y="1657590"/>
            <a:ext cx="720080" cy="504056"/>
          </a:xfrm>
          <a:prstGeom prst="round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big</a:t>
            </a:r>
            <a:endParaRPr lang="en-US" dirty="0"/>
          </a:p>
        </p:txBody>
      </p:sp>
      <p:sp>
        <p:nvSpPr>
          <p:cNvPr id="11" name="9 Rectángulo redondeado"/>
          <p:cNvSpPr/>
          <p:nvPr/>
        </p:nvSpPr>
        <p:spPr>
          <a:xfrm>
            <a:off x="8244408" y="1657590"/>
            <a:ext cx="720080" cy="504056"/>
          </a:xfrm>
          <a:prstGeom prst="round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big</a:t>
            </a:r>
            <a:endParaRPr lang="en-US" dirty="0"/>
          </a:p>
        </p:txBody>
      </p:sp>
      <p:sp>
        <p:nvSpPr>
          <p:cNvPr id="12" name="10 Rectángulo redondeado"/>
          <p:cNvSpPr/>
          <p:nvPr/>
        </p:nvSpPr>
        <p:spPr>
          <a:xfrm>
            <a:off x="8244408" y="1123133"/>
            <a:ext cx="720080" cy="504056"/>
          </a:xfrm>
          <a:prstGeom prst="round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big</a:t>
            </a:r>
            <a:endParaRPr lang="en-US" dirty="0"/>
          </a:p>
        </p:txBody>
      </p:sp>
      <p:sp>
        <p:nvSpPr>
          <p:cNvPr id="13" name="11 Rectángulo redondeado"/>
          <p:cNvSpPr/>
          <p:nvPr/>
        </p:nvSpPr>
        <p:spPr>
          <a:xfrm>
            <a:off x="7501953" y="2761346"/>
            <a:ext cx="702711" cy="36004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t>little</a:t>
            </a:r>
            <a:endParaRPr lang="en-US" dirty="0"/>
          </a:p>
        </p:txBody>
      </p:sp>
      <p:sp>
        <p:nvSpPr>
          <p:cNvPr id="14" name="12 Rectángulo redondeado"/>
          <p:cNvSpPr/>
          <p:nvPr/>
        </p:nvSpPr>
        <p:spPr>
          <a:xfrm>
            <a:off x="8244408" y="2761346"/>
            <a:ext cx="702711" cy="36004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t>little</a:t>
            </a:r>
            <a:endParaRPr lang="en-US" dirty="0"/>
          </a:p>
        </p:txBody>
      </p:sp>
      <p:sp>
        <p:nvSpPr>
          <p:cNvPr id="15" name="13 Rectángulo redondeado"/>
          <p:cNvSpPr/>
          <p:nvPr/>
        </p:nvSpPr>
        <p:spPr>
          <a:xfrm>
            <a:off x="8244408" y="2355346"/>
            <a:ext cx="702711" cy="36004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t>little</a:t>
            </a:r>
            <a:endParaRPr lang="en-US" dirty="0"/>
          </a:p>
        </p:txBody>
      </p:sp>
      <p:cxnSp>
        <p:nvCxnSpPr>
          <p:cNvPr id="16" name="14 Conector recto de flecha"/>
          <p:cNvCxnSpPr/>
          <p:nvPr/>
        </p:nvCxnSpPr>
        <p:spPr>
          <a:xfrm>
            <a:off x="6344516" y="1037222"/>
            <a:ext cx="1149501" cy="15386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15 Conector recto de flecha"/>
          <p:cNvCxnSpPr/>
          <p:nvPr/>
        </p:nvCxnSpPr>
        <p:spPr>
          <a:xfrm>
            <a:off x="6919266" y="1657590"/>
            <a:ext cx="622431" cy="69775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2 Marcador de contenido"/>
          <p:cNvSpPr txBox="1">
            <a:spLocks/>
          </p:cNvSpPr>
          <p:nvPr/>
        </p:nvSpPr>
        <p:spPr bwMode="auto">
          <a:xfrm>
            <a:off x="107503" y="3298077"/>
            <a:ext cx="8928993" cy="3142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4"/>
              </a:buBlip>
              <a:defRPr sz="2400" kern="1200">
                <a:solidFill>
                  <a:srgbClr val="004990"/>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kern="1200">
                <a:solidFill>
                  <a:srgbClr val="004990"/>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ern="1200">
                <a:solidFill>
                  <a:srgbClr val="004990"/>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1600" kern="1200">
                <a:solidFill>
                  <a:srgbClr val="004990"/>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kern="1200">
                <a:solidFill>
                  <a:srgbClr val="00499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err="1"/>
              <a:t>Reconfig</a:t>
            </a:r>
            <a:r>
              <a:rPr lang="en-US" sz="2800" dirty="0"/>
              <a:t> overhead grows with the number of </a:t>
            </a:r>
            <a:r>
              <a:rPr lang="en-US" sz="2800" dirty="0" smtClean="0"/>
              <a:t>cores</a:t>
            </a:r>
          </a:p>
          <a:p>
            <a:r>
              <a:rPr lang="en-US" sz="2800" dirty="0" smtClean="0"/>
              <a:t>Runtime Support Unit (RSU)</a:t>
            </a:r>
          </a:p>
          <a:p>
            <a:pPr lvl="1"/>
            <a:r>
              <a:rPr lang="en-US" sz="2400" dirty="0" smtClean="0"/>
              <a:t>Extended ISA to notify</a:t>
            </a:r>
            <a:br>
              <a:rPr lang="en-US" sz="2400" dirty="0" smtClean="0"/>
            </a:br>
            <a:r>
              <a:rPr lang="en-US" sz="2400" dirty="0" smtClean="0"/>
              <a:t>task execution</a:t>
            </a:r>
          </a:p>
          <a:p>
            <a:pPr lvl="1"/>
            <a:r>
              <a:rPr lang="en-US" sz="2400" dirty="0" smtClean="0"/>
              <a:t>RSU reconfigures </a:t>
            </a:r>
            <a:br>
              <a:rPr lang="en-US" sz="2400" dirty="0" smtClean="0"/>
            </a:br>
            <a:r>
              <a:rPr lang="en-US" sz="2400" dirty="0" smtClean="0"/>
              <a:t>core speed</a:t>
            </a:r>
          </a:p>
        </p:txBody>
      </p:sp>
    </p:spTree>
    <p:extLst>
      <p:ext uri="{BB962C8B-B14F-4D97-AF65-F5344CB8AC3E}">
        <p14:creationId xmlns:p14="http://schemas.microsoft.com/office/powerpoint/2010/main" val="4142552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4A490C5D-AEA8-4823-B9B3-806910A0ECF7}" type="slidenum">
              <a:rPr lang="es-ES" smtClean="0"/>
              <a:pPr/>
              <a:t>7</a:t>
            </a:fld>
            <a:endParaRPr lang="es-ES" dirty="0"/>
          </a:p>
        </p:txBody>
      </p:sp>
      <p:sp>
        <p:nvSpPr>
          <p:cNvPr id="3" name="Title 2"/>
          <p:cNvSpPr>
            <a:spLocks noGrp="1"/>
          </p:cNvSpPr>
          <p:nvPr>
            <p:ph type="title"/>
          </p:nvPr>
        </p:nvSpPr>
        <p:spPr/>
        <p:txBody>
          <a:bodyPr/>
          <a:lstStyle/>
          <a:p>
            <a:r>
              <a:rPr lang="fr-FR" sz="3600" dirty="0"/>
              <a:t>Adaptive DVFS </a:t>
            </a:r>
            <a:r>
              <a:rPr lang="fr-FR" sz="3600" dirty="0" smtClean="0"/>
              <a:t>for </a:t>
            </a:r>
            <a:r>
              <a:rPr lang="fr-FR" sz="3600" dirty="0"/>
              <a:t>large-</a:t>
            </a:r>
            <a:r>
              <a:rPr lang="fr-FR" sz="3600" dirty="0" err="1"/>
              <a:t>scale</a:t>
            </a:r>
            <a:r>
              <a:rPr lang="fr-FR" sz="3600" dirty="0"/>
              <a:t> </a:t>
            </a:r>
            <a:r>
              <a:rPr lang="fr-FR" sz="3600" dirty="0" err="1"/>
              <a:t>multicores</a:t>
            </a:r>
            <a:endParaRPr lang="es-ES" sz="3600" dirty="0"/>
          </a:p>
        </p:txBody>
      </p:sp>
      <p:sp>
        <p:nvSpPr>
          <p:cNvPr id="4" name="Content Placeholder 3"/>
          <p:cNvSpPr>
            <a:spLocks noGrp="1"/>
          </p:cNvSpPr>
          <p:nvPr>
            <p:ph idx="1"/>
          </p:nvPr>
        </p:nvSpPr>
        <p:spPr>
          <a:xfrm>
            <a:off x="107504" y="908720"/>
            <a:ext cx="8928992" cy="5544616"/>
          </a:xfrm>
        </p:spPr>
        <p:txBody>
          <a:bodyPr>
            <a:normAutofit lnSpcReduction="10000"/>
          </a:bodyPr>
          <a:lstStyle/>
          <a:p>
            <a:r>
              <a:rPr lang="es-ES" dirty="0" smtClean="0"/>
              <a:t>x86</a:t>
            </a:r>
            <a:r>
              <a:rPr lang="es-ES" dirty="0"/>
              <a:t>, </a:t>
            </a:r>
            <a:r>
              <a:rPr lang="es-ES" dirty="0" smtClean="0"/>
              <a:t>full </a:t>
            </a:r>
            <a:r>
              <a:rPr lang="es-ES" dirty="0" err="1" smtClean="0"/>
              <a:t>system</a:t>
            </a:r>
            <a:r>
              <a:rPr lang="es-ES" dirty="0" smtClean="0"/>
              <a:t>, 32 </a:t>
            </a:r>
            <a:r>
              <a:rPr lang="es-ES" dirty="0" err="1"/>
              <a:t>ooo</a:t>
            </a:r>
            <a:r>
              <a:rPr lang="es-ES" dirty="0"/>
              <a:t> </a:t>
            </a:r>
            <a:r>
              <a:rPr lang="es-ES" dirty="0" err="1"/>
              <a:t>cores</a:t>
            </a:r>
            <a:r>
              <a:rPr lang="es-ES" dirty="0"/>
              <a:t>, Ruby, </a:t>
            </a:r>
            <a:r>
              <a:rPr lang="es-ES" dirty="0" smtClean="0"/>
              <a:t>PARSEC </a:t>
            </a:r>
            <a:r>
              <a:rPr lang="es-ES" dirty="0" err="1" smtClean="0"/>
              <a:t>benchmarks</a:t>
            </a:r>
            <a:r>
              <a:rPr lang="es-ES" dirty="0" smtClean="0"/>
              <a:t> </a:t>
            </a:r>
          </a:p>
          <a:p>
            <a:endParaRPr lang="es-ES" dirty="0"/>
          </a:p>
          <a:p>
            <a:r>
              <a:rPr lang="es-ES" dirty="0" err="1" smtClean="0"/>
              <a:t>Some</a:t>
            </a:r>
            <a:r>
              <a:rPr lang="es-ES" dirty="0" smtClean="0"/>
              <a:t> </a:t>
            </a:r>
            <a:r>
              <a:rPr lang="es-ES" dirty="0" err="1"/>
              <a:t>required</a:t>
            </a:r>
            <a:r>
              <a:rPr lang="es-ES" dirty="0"/>
              <a:t> </a:t>
            </a:r>
            <a:r>
              <a:rPr lang="es-ES" dirty="0" err="1"/>
              <a:t>modifications</a:t>
            </a:r>
            <a:r>
              <a:rPr lang="es-ES" dirty="0"/>
              <a:t> </a:t>
            </a:r>
            <a:r>
              <a:rPr lang="es-ES" dirty="0" err="1"/>
              <a:t>for</a:t>
            </a:r>
            <a:r>
              <a:rPr lang="es-ES" dirty="0"/>
              <a:t> </a:t>
            </a:r>
            <a:r>
              <a:rPr lang="es-ES" dirty="0" err="1"/>
              <a:t>these</a:t>
            </a:r>
            <a:r>
              <a:rPr lang="es-ES" dirty="0"/>
              <a:t> </a:t>
            </a:r>
            <a:r>
              <a:rPr lang="es-ES" dirty="0" err="1"/>
              <a:t>experiments</a:t>
            </a:r>
            <a:r>
              <a:rPr lang="es-ES" dirty="0" smtClean="0"/>
              <a:t>:</a:t>
            </a:r>
          </a:p>
          <a:p>
            <a:pPr lvl="1"/>
            <a:r>
              <a:rPr lang="es-ES" dirty="0" err="1"/>
              <a:t>Interrupts</a:t>
            </a:r>
            <a:r>
              <a:rPr lang="es-ES" dirty="0"/>
              <a:t> </a:t>
            </a:r>
            <a:r>
              <a:rPr lang="es-ES" dirty="0" err="1"/>
              <a:t>c</a:t>
            </a:r>
            <a:r>
              <a:rPr lang="es-ES" dirty="0" err="1" smtClean="0"/>
              <a:t>lobbering</a:t>
            </a:r>
            <a:endParaRPr lang="es-ES" dirty="0"/>
          </a:p>
          <a:p>
            <a:pPr lvl="1"/>
            <a:r>
              <a:rPr lang="es-ES" dirty="0" err="1"/>
              <a:t>Context</a:t>
            </a:r>
            <a:r>
              <a:rPr lang="es-ES" dirty="0"/>
              <a:t> </a:t>
            </a:r>
            <a:r>
              <a:rPr lang="es-ES" dirty="0" err="1"/>
              <a:t>s</a:t>
            </a:r>
            <a:r>
              <a:rPr lang="es-ES" dirty="0" err="1" smtClean="0"/>
              <a:t>witches</a:t>
            </a:r>
            <a:r>
              <a:rPr lang="es-ES" dirty="0" smtClean="0"/>
              <a:t> </a:t>
            </a:r>
            <a:r>
              <a:rPr lang="es-ES" dirty="0" err="1"/>
              <a:t>issues</a:t>
            </a:r>
            <a:r>
              <a:rPr lang="es-ES" dirty="0"/>
              <a:t> </a:t>
            </a:r>
            <a:r>
              <a:rPr lang="es-ES" dirty="0" err="1"/>
              <a:t>with</a:t>
            </a:r>
            <a:r>
              <a:rPr lang="es-ES" dirty="0"/>
              <a:t> FP/SSE </a:t>
            </a:r>
            <a:r>
              <a:rPr lang="es-ES" dirty="0" err="1" smtClean="0"/>
              <a:t>registers</a:t>
            </a:r>
            <a:endParaRPr lang="es-ES" dirty="0" smtClean="0"/>
          </a:p>
          <a:p>
            <a:pPr lvl="1"/>
            <a:r>
              <a:rPr lang="es-ES" dirty="0" smtClean="0"/>
              <a:t>Pipeline </a:t>
            </a:r>
            <a:r>
              <a:rPr lang="es-ES" dirty="0" err="1" smtClean="0"/>
              <a:t>flush</a:t>
            </a:r>
            <a:r>
              <a:rPr lang="es-ES" dirty="0" smtClean="0"/>
              <a:t> </a:t>
            </a:r>
            <a:r>
              <a:rPr lang="es-ES" dirty="0" err="1" smtClean="0"/>
              <a:t>due</a:t>
            </a:r>
            <a:r>
              <a:rPr lang="es-ES" dirty="0" smtClean="0"/>
              <a:t> </a:t>
            </a:r>
            <a:r>
              <a:rPr lang="es-ES" dirty="0" err="1" smtClean="0"/>
              <a:t>to</a:t>
            </a:r>
            <a:r>
              <a:rPr lang="es-ES" dirty="0" smtClean="0"/>
              <a:t> </a:t>
            </a:r>
            <a:r>
              <a:rPr lang="es-ES" dirty="0" err="1"/>
              <a:t>a</a:t>
            </a:r>
            <a:r>
              <a:rPr lang="es-ES" dirty="0" err="1" smtClean="0"/>
              <a:t>liased</a:t>
            </a:r>
            <a:r>
              <a:rPr lang="es-ES" dirty="0" smtClean="0"/>
              <a:t> </a:t>
            </a:r>
            <a:r>
              <a:rPr lang="es-ES" dirty="0" err="1" smtClean="0"/>
              <a:t>loads</a:t>
            </a:r>
            <a:endParaRPr lang="es-ES" dirty="0"/>
          </a:p>
          <a:p>
            <a:endParaRPr lang="en-US" dirty="0" smtClean="0"/>
          </a:p>
          <a:p>
            <a:r>
              <a:rPr lang="en-US" dirty="0" smtClean="0"/>
              <a:t>New implementations</a:t>
            </a:r>
          </a:p>
          <a:p>
            <a:pPr lvl="1"/>
            <a:r>
              <a:rPr lang="en-US" dirty="0" smtClean="0"/>
              <a:t>Basic </a:t>
            </a:r>
            <a:r>
              <a:rPr lang="en-US" dirty="0"/>
              <a:t>DVFS Controller (replaced later with the ARM one).</a:t>
            </a:r>
          </a:p>
          <a:p>
            <a:pPr lvl="1"/>
            <a:r>
              <a:rPr lang="en-US" dirty="0" smtClean="0"/>
              <a:t>Enabling </a:t>
            </a:r>
            <a:r>
              <a:rPr lang="en-US" dirty="0"/>
              <a:t>different clock domains for the Ruby </a:t>
            </a:r>
            <a:r>
              <a:rPr lang="en-US" dirty="0" smtClean="0"/>
              <a:t>memory </a:t>
            </a:r>
            <a:r>
              <a:rPr lang="en-US" dirty="0"/>
              <a:t>model (submitted patch</a:t>
            </a:r>
            <a:r>
              <a:rPr lang="en-US" dirty="0" smtClean="0"/>
              <a:t>).</a:t>
            </a:r>
            <a:endParaRPr lang="es-ES" dirty="0"/>
          </a:p>
        </p:txBody>
      </p:sp>
    </p:spTree>
    <p:extLst>
      <p:ext uri="{BB962C8B-B14F-4D97-AF65-F5344CB8AC3E}">
        <p14:creationId xmlns:p14="http://schemas.microsoft.com/office/powerpoint/2010/main" val="3921467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4A490C5D-AEA8-4823-B9B3-806910A0ECF7}" type="slidenum">
              <a:rPr lang="es-ES" smtClean="0"/>
              <a:pPr/>
              <a:t>8</a:t>
            </a:fld>
            <a:endParaRPr lang="es-ES" dirty="0"/>
          </a:p>
        </p:txBody>
      </p:sp>
      <p:sp>
        <p:nvSpPr>
          <p:cNvPr id="3" name="Title 2"/>
          <p:cNvSpPr>
            <a:spLocks noGrp="1"/>
          </p:cNvSpPr>
          <p:nvPr>
            <p:ph type="title"/>
          </p:nvPr>
        </p:nvSpPr>
        <p:spPr/>
        <p:txBody>
          <a:bodyPr/>
          <a:lstStyle/>
          <a:p>
            <a:r>
              <a:rPr lang="es-ES" dirty="0" smtClean="0"/>
              <a:t>Performance </a:t>
            </a:r>
            <a:r>
              <a:rPr lang="es-ES" dirty="0" err="1" smtClean="0"/>
              <a:t>Analysis</a:t>
            </a:r>
            <a:r>
              <a:rPr lang="es-ES" dirty="0" smtClean="0"/>
              <a:t> &amp; </a:t>
            </a:r>
            <a:r>
              <a:rPr lang="es-ES" dirty="0" err="1" smtClean="0"/>
              <a:t>Visualization</a:t>
            </a:r>
            <a:endParaRPr lang="es-ES" dirty="0"/>
          </a:p>
        </p:txBody>
      </p:sp>
      <p:sp>
        <p:nvSpPr>
          <p:cNvPr id="4" name="Content Placeholder 3"/>
          <p:cNvSpPr>
            <a:spLocks noGrp="1"/>
          </p:cNvSpPr>
          <p:nvPr>
            <p:ph idx="1"/>
          </p:nvPr>
        </p:nvSpPr>
        <p:spPr/>
        <p:txBody>
          <a:bodyPr/>
          <a:lstStyle/>
          <a:p>
            <a:r>
              <a:rPr lang="en-US" dirty="0" smtClean="0"/>
              <a:t>Objectives: </a:t>
            </a:r>
          </a:p>
          <a:p>
            <a:pPr lvl="1"/>
            <a:r>
              <a:rPr lang="en-US" dirty="0" smtClean="0"/>
              <a:t>Understand execution </a:t>
            </a:r>
            <a:r>
              <a:rPr lang="en-US" dirty="0"/>
              <a:t>of parallel </a:t>
            </a:r>
            <a:r>
              <a:rPr lang="en-US" dirty="0" smtClean="0"/>
              <a:t>applications</a:t>
            </a:r>
          </a:p>
          <a:p>
            <a:pPr lvl="1"/>
            <a:r>
              <a:rPr lang="en-US" dirty="0" smtClean="0"/>
              <a:t>Tune performance </a:t>
            </a:r>
            <a:r>
              <a:rPr lang="en-US" dirty="0"/>
              <a:t>of </a:t>
            </a:r>
            <a:r>
              <a:rPr lang="en-US" dirty="0" smtClean="0"/>
              <a:t>simulated parallel applications</a:t>
            </a:r>
            <a:endParaRPr lang="en-US" dirty="0"/>
          </a:p>
          <a:p>
            <a:pPr lvl="1"/>
            <a:endParaRPr lang="en-US" dirty="0" smtClean="0"/>
          </a:p>
          <a:p>
            <a:r>
              <a:rPr lang="en-US" dirty="0" smtClean="0"/>
              <a:t>Extend gem5 </a:t>
            </a:r>
            <a:r>
              <a:rPr lang="en-US" dirty="0"/>
              <a:t>to generate execution traces of applications without affecting their </a:t>
            </a:r>
            <a:r>
              <a:rPr lang="en-US" dirty="0" smtClean="0"/>
              <a:t>timing</a:t>
            </a:r>
          </a:p>
          <a:p>
            <a:pPr lvl="1"/>
            <a:r>
              <a:rPr lang="en-US" dirty="0" smtClean="0"/>
              <a:t>Runtime system informs the timing model to start tracing</a:t>
            </a:r>
          </a:p>
          <a:p>
            <a:pPr lvl="1"/>
            <a:r>
              <a:rPr lang="en-US" dirty="0" smtClean="0"/>
              <a:t>Gather statistics and generate trace during simulation</a:t>
            </a:r>
          </a:p>
          <a:p>
            <a:pPr lvl="1"/>
            <a:r>
              <a:rPr lang="en-US" dirty="0" smtClean="0"/>
              <a:t>Traces are visualized with </a:t>
            </a:r>
            <a:r>
              <a:rPr lang="en-US" dirty="0" err="1" smtClean="0"/>
              <a:t>paraver</a:t>
            </a:r>
            <a:r>
              <a:rPr lang="en-US" dirty="0" smtClean="0"/>
              <a:t> after/during simulation</a:t>
            </a:r>
            <a:endParaRPr lang="es-ES" dirty="0"/>
          </a:p>
        </p:txBody>
      </p:sp>
    </p:spTree>
    <p:extLst>
      <p:ext uri="{BB962C8B-B14F-4D97-AF65-F5344CB8AC3E}">
        <p14:creationId xmlns:p14="http://schemas.microsoft.com/office/powerpoint/2010/main" val="17205204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4A490C5D-AEA8-4823-B9B3-806910A0ECF7}" type="slidenum">
              <a:rPr lang="es-ES" smtClean="0"/>
              <a:pPr/>
              <a:t>9</a:t>
            </a:fld>
            <a:endParaRPr lang="es-ES" dirty="0"/>
          </a:p>
        </p:txBody>
      </p:sp>
      <p:sp>
        <p:nvSpPr>
          <p:cNvPr id="3" name="Title 2"/>
          <p:cNvSpPr>
            <a:spLocks noGrp="1"/>
          </p:cNvSpPr>
          <p:nvPr>
            <p:ph type="title"/>
          </p:nvPr>
        </p:nvSpPr>
        <p:spPr/>
        <p:txBody>
          <a:bodyPr/>
          <a:lstStyle/>
          <a:p>
            <a:r>
              <a:rPr lang="es-ES" dirty="0" smtClean="0"/>
              <a:t>Tune </a:t>
            </a:r>
            <a:r>
              <a:rPr lang="es-ES" dirty="0" err="1" smtClean="0"/>
              <a:t>Applications</a:t>
            </a:r>
            <a:r>
              <a:rPr lang="es-ES" dirty="0" smtClean="0"/>
              <a:t>: </a:t>
            </a:r>
            <a:r>
              <a:rPr lang="es-ES" dirty="0" err="1" smtClean="0"/>
              <a:t>Blackscholes</a:t>
            </a:r>
            <a:endParaRPr lang="es-ES" dirty="0"/>
          </a:p>
        </p:txBody>
      </p:sp>
      <p:pic>
        <p:nvPicPr>
          <p:cNvPr id="2050" name="Picture 2" descr="C:\Users\bscuser\Desktop\gem5\figures\blackscholes_sparse_tasks.png"/>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8330" t="3537" r="-8330" b="-3537"/>
          <a:stretch/>
        </p:blipFill>
        <p:spPr bwMode="auto">
          <a:xfrm>
            <a:off x="1076656" y="907200"/>
            <a:ext cx="7095744" cy="407212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3"/>
          <p:cNvSpPr txBox="1">
            <a:spLocks/>
          </p:cNvSpPr>
          <p:nvPr/>
        </p:nvSpPr>
        <p:spPr>
          <a:xfrm>
            <a:off x="107504" y="5373216"/>
            <a:ext cx="8928992" cy="158417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Tx/>
              <a:buBlip>
                <a:blip r:embed="rId3"/>
              </a:buBlip>
              <a:defRPr sz="2800" kern="1200">
                <a:solidFill>
                  <a:srgbClr val="004990"/>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rgbClr val="00499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rgbClr val="00499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rgbClr val="00499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rgbClr val="00499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Performance problem: too fine parallelization</a:t>
            </a:r>
          </a:p>
          <a:p>
            <a:r>
              <a:rPr lang="en-US" dirty="0" smtClean="0"/>
              <a:t>Solution: increase block size</a:t>
            </a:r>
          </a:p>
        </p:txBody>
      </p:sp>
      <p:pic>
        <p:nvPicPr>
          <p:cNvPr id="2051" name="Picture 3" descr="C:\Users\bscuser\Desktop\gem5\figures\compute-tim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4368" y="2168880"/>
            <a:ext cx="828749" cy="1800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bscuser\Desktop\gem5\figures\idle-time.png"/>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84368" y="3969080"/>
            <a:ext cx="828000" cy="180000"/>
          </a:xfrm>
          <a:prstGeom prst="rect">
            <a:avLst/>
          </a:prstGeom>
          <a:noFill/>
          <a:extLst>
            <a:ext uri="{909E8E84-426E-40DD-AFC4-6F175D3DCCD1}">
              <a14:hiddenFill xmlns:a14="http://schemas.microsoft.com/office/drawing/2010/main">
                <a:solidFill>
                  <a:srgbClr val="FFFFFF"/>
                </a:solidFill>
              </a14:hiddenFill>
            </a:ext>
          </a:extLst>
        </p:spPr>
      </p:pic>
      <p:sp>
        <p:nvSpPr>
          <p:cNvPr id="5" name="Up-Down Arrow 4"/>
          <p:cNvSpPr/>
          <p:nvPr/>
        </p:nvSpPr>
        <p:spPr>
          <a:xfrm>
            <a:off x="323528" y="908720"/>
            <a:ext cx="648072" cy="388843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ES" sz="2800" dirty="0" smtClean="0">
                <a:solidFill>
                  <a:schemeClr val="tx1"/>
                </a:solidFill>
              </a:rPr>
              <a:t>32 </a:t>
            </a:r>
            <a:r>
              <a:rPr lang="es-ES" sz="2800" dirty="0" err="1" smtClean="0">
                <a:solidFill>
                  <a:schemeClr val="tx1"/>
                </a:solidFill>
              </a:rPr>
              <a:t>cores</a:t>
            </a:r>
            <a:endParaRPr lang="es-ES" sz="2800" dirty="0">
              <a:solidFill>
                <a:schemeClr val="tx1"/>
              </a:solidFill>
            </a:endParaRPr>
          </a:p>
        </p:txBody>
      </p:sp>
      <p:sp>
        <p:nvSpPr>
          <p:cNvPr id="7" name="Right Arrow 6"/>
          <p:cNvSpPr/>
          <p:nvPr/>
        </p:nvSpPr>
        <p:spPr>
          <a:xfrm>
            <a:off x="1115616" y="4869160"/>
            <a:ext cx="6480720"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a:solidFill>
                  <a:schemeClr val="tx1"/>
                </a:solidFill>
              </a:rPr>
              <a:t>t</a:t>
            </a:r>
            <a:r>
              <a:rPr lang="es-ES" sz="2800" dirty="0" smtClean="0">
                <a:solidFill>
                  <a:schemeClr val="tx1"/>
                </a:solidFill>
              </a:rPr>
              <a:t>ime</a:t>
            </a:r>
            <a:endParaRPr lang="es-ES" sz="2800" dirty="0">
              <a:solidFill>
                <a:schemeClr val="tx1"/>
              </a:solidFill>
            </a:endParaRPr>
          </a:p>
        </p:txBody>
      </p:sp>
      <p:sp>
        <p:nvSpPr>
          <p:cNvPr id="8" name="TextBox 7"/>
          <p:cNvSpPr txBox="1"/>
          <p:nvPr/>
        </p:nvSpPr>
        <p:spPr>
          <a:xfrm>
            <a:off x="7884368" y="1412776"/>
            <a:ext cx="828749" cy="830997"/>
          </a:xfrm>
          <a:prstGeom prst="rect">
            <a:avLst/>
          </a:prstGeom>
          <a:noFill/>
        </p:spPr>
        <p:txBody>
          <a:bodyPr wrap="square" rtlCol="0">
            <a:spAutoFit/>
          </a:bodyPr>
          <a:lstStyle/>
          <a:p>
            <a:pPr algn="ctr"/>
            <a:r>
              <a:rPr lang="es-ES" sz="2400" dirty="0" smtClean="0"/>
              <a:t>CPU time</a:t>
            </a:r>
            <a:endParaRPr lang="es-ES" sz="2400" dirty="0"/>
          </a:p>
        </p:txBody>
      </p:sp>
      <p:sp>
        <p:nvSpPr>
          <p:cNvPr id="12" name="TextBox 11"/>
          <p:cNvSpPr txBox="1"/>
          <p:nvPr/>
        </p:nvSpPr>
        <p:spPr>
          <a:xfrm>
            <a:off x="7884368" y="3212976"/>
            <a:ext cx="828749" cy="830997"/>
          </a:xfrm>
          <a:prstGeom prst="rect">
            <a:avLst/>
          </a:prstGeom>
          <a:noFill/>
        </p:spPr>
        <p:txBody>
          <a:bodyPr wrap="square" rtlCol="0">
            <a:spAutoFit/>
          </a:bodyPr>
          <a:lstStyle/>
          <a:p>
            <a:pPr algn="ctr"/>
            <a:r>
              <a:rPr lang="es-ES" sz="2400" dirty="0" smtClean="0"/>
              <a:t>idle time</a:t>
            </a:r>
            <a:endParaRPr lang="es-ES" sz="2400" dirty="0"/>
          </a:p>
        </p:txBody>
      </p:sp>
    </p:spTree>
    <p:extLst>
      <p:ext uri="{BB962C8B-B14F-4D97-AF65-F5344CB8AC3E}">
        <p14:creationId xmlns:p14="http://schemas.microsoft.com/office/powerpoint/2010/main" val="143209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PLANTILLA+PRESENTACIONES+BSC-CNS-23032012-v2EG">
  <a:themeElements>
    <a:clrScheme name="BSC-CNS">
      <a:dk1>
        <a:srgbClr val="0058A9"/>
      </a:dk1>
      <a:lt1>
        <a:sysClr val="window" lastClr="FFFFFF"/>
      </a:lt1>
      <a:dk2>
        <a:srgbClr val="5D91D1"/>
      </a:dk2>
      <a:lt2>
        <a:srgbClr val="DBE7F5"/>
      </a:lt2>
      <a:accent1>
        <a:srgbClr val="B4CCEA"/>
      </a:accent1>
      <a:accent2>
        <a:srgbClr val="87AEDD"/>
      </a:accent2>
      <a:accent3>
        <a:srgbClr val="5D91D1"/>
      </a:accent3>
      <a:accent4>
        <a:srgbClr val="326BB0"/>
      </a:accent4>
      <a:accent5>
        <a:srgbClr val="295993"/>
      </a:accent5>
      <a:accent6>
        <a:srgbClr val="004990"/>
      </a:accent6>
      <a:hlink>
        <a:srgbClr val="002E5C"/>
      </a:hlink>
      <a:folHlink>
        <a:srgbClr val="214775"/>
      </a:folHlink>
    </a:clrScheme>
    <a:fontScheme name="BSC-CN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PLANTILLA+PRESENTACIONES+BSC-CNS-23032012-v2EG.potx</Template>
  <TotalTime>10184</TotalTime>
  <Words>623</Words>
  <Application>Microsoft Office PowerPoint</Application>
  <PresentationFormat>On-screen Show (4:3)</PresentationFormat>
  <Paragraphs>167</Paragraphs>
  <Slides>14</Slides>
  <Notes>6</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PLANTILLA+PRESENTACIONES+BSC-CNS-23032012-v2EG</vt:lpstr>
      <vt:lpstr>Experiences with gem5  @ RoMoL project  Miquel Moretó  gem5 Users Workshop, June 2015</vt:lpstr>
      <vt:lpstr>Projects Using gem5</vt:lpstr>
      <vt:lpstr>List of gem5 Users @ BSC</vt:lpstr>
      <vt:lpstr>Heterogeneous Memory Systems</vt:lpstr>
      <vt:lpstr>Heterogeneous Memory Systems</vt:lpstr>
      <vt:lpstr>Adaptive DVFS Techniques</vt:lpstr>
      <vt:lpstr>Adaptive DVFS for large-scale multicores</vt:lpstr>
      <vt:lpstr>Performance Analysis &amp; Visualization</vt:lpstr>
      <vt:lpstr>Tune Applications: Blackscholes</vt:lpstr>
      <vt:lpstr>Performance Analysis: Bodytrack</vt:lpstr>
      <vt:lpstr>Performance Analysis</vt:lpstr>
      <vt:lpstr>Conclusions</vt:lpstr>
      <vt:lpstr>THANK YOU! </vt:lpstr>
      <vt:lpstr>Experiences with gem5  @ RoMoL project  Miquel Moretó  gem5 Users Workshop, June 2015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Jasmina</dc:creator>
  <cp:lastModifiedBy>bscuser</cp:lastModifiedBy>
  <cp:revision>454</cp:revision>
  <dcterms:created xsi:type="dcterms:W3CDTF">2012-03-23T09:24:25Z</dcterms:created>
  <dcterms:modified xsi:type="dcterms:W3CDTF">2015-06-13T00:10:08Z</dcterms:modified>
</cp:coreProperties>
</file>