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83" r:id="rId4"/>
    <p:sldId id="285" r:id="rId5"/>
    <p:sldId id="284" r:id="rId6"/>
    <p:sldId id="280" r:id="rId7"/>
    <p:sldId id="263" r:id="rId8"/>
    <p:sldId id="267" r:id="rId9"/>
    <p:sldId id="276" r:id="rId10"/>
    <p:sldId id="286" r:id="rId11"/>
    <p:sldId id="274" r:id="rId12"/>
    <p:sldId id="275" r:id="rId13"/>
    <p:sldId id="278" r:id="rId14"/>
    <p:sldId id="287" r:id="rId15"/>
    <p:sldId id="288" r:id="rId16"/>
    <p:sldId id="279" r:id="rId17"/>
    <p:sldId id="277" r:id="rId18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Schleunig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E00"/>
    <a:srgbClr val="99CC33"/>
    <a:srgbClr val="33CCFF"/>
    <a:srgbClr val="660099"/>
    <a:srgbClr val="660066"/>
    <a:srgbClr val="990066"/>
    <a:srgbClr val="CC3399"/>
    <a:srgbClr val="FF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86317" autoAdjust="0"/>
  </p:normalViewPr>
  <p:slideViewPr>
    <p:cSldViewPr>
      <p:cViewPr>
        <p:scale>
          <a:sx n="100" d="100"/>
          <a:sy n="100" d="100"/>
        </p:scale>
        <p:origin x="-12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22C51BF-7616-D344-B3D5-ED79A9C87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261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Verdana" pitchFamily="34" charset="0"/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161F01D-35DC-E340-8658-9B6A2295AAE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429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EDD11EBA-F875-BB4C-88C9-856B9EFA46DA}" type="slidenum">
              <a:rPr lang="da-DK" sz="1200"/>
              <a:pPr/>
              <a:t>1</a:t>
            </a:fld>
            <a:endParaRPr lang="da-DK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Verdana" charset="0"/>
                <a:ea typeface="ＭＳ Ｐゴシック" charset="0"/>
              </a:rPr>
              <a:t>Work in progress at our lab</a:t>
            </a:r>
            <a:r>
              <a:rPr lang="en-US" baseline="0" dirty="0" smtClean="0">
                <a:latin typeface="Verdana" charset="0"/>
                <a:ea typeface="ＭＳ Ｐゴシック" charset="0"/>
              </a:rPr>
              <a:t> in Copenhagen</a:t>
            </a:r>
            <a:endParaRPr lang="en-US" dirty="0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52DE1987-87D9-C240-8909-6D474056A944}" type="slidenum">
              <a:rPr lang="da-DK" sz="1200"/>
              <a:pPr/>
              <a:t>6</a:t>
            </a:fld>
            <a:endParaRPr lang="da-DK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charset="0"/>
                <a:ea typeface="ＭＳ Ｐゴシック" charset="0"/>
              </a:defRPr>
            </a:lvl9pPr>
          </a:lstStyle>
          <a:p>
            <a:fld id="{52DE1987-87D9-C240-8909-6D474056A944}" type="slidenum">
              <a:rPr lang="da-DK" sz="1200"/>
              <a:pPr/>
              <a:t>13</a:t>
            </a:fld>
            <a:endParaRPr lang="da-DK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Verdana" charset="0"/>
                <a:ea typeface="ＭＳ Ｐゴシック" charset="0"/>
              </a:rPr>
              <a:t>This is one of the templates that we use</a:t>
            </a:r>
          </a:p>
          <a:p>
            <a:pPr eaLnBrk="1" hangingPunct="1"/>
            <a:r>
              <a:rPr lang="en-US" dirty="0" smtClean="0">
                <a:latin typeface="Verdana" charset="0"/>
                <a:ea typeface="ＭＳ Ｐゴシック" charset="0"/>
              </a:rPr>
              <a:t>This</a:t>
            </a:r>
            <a:r>
              <a:rPr lang="en-US" baseline="0" dirty="0" smtClean="0">
                <a:latin typeface="Verdana" charset="0"/>
                <a:ea typeface="ＭＳ Ｐゴシック" charset="0"/>
              </a:rPr>
              <a:t> template is scalable</a:t>
            </a:r>
            <a:endParaRPr lang="en-US" dirty="0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DTU-DK-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DTU frise 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90"/>
          <a:stretch>
            <a:fillRect/>
          </a:stretch>
        </p:blipFill>
        <p:spPr bwMode="auto">
          <a:xfrm>
            <a:off x="4432300" y="4191000"/>
            <a:ext cx="47117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029325"/>
            <a:ext cx="531971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04302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695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861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861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3462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TU-DK-A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761519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8" t="43704"/>
          <a:stretch>
            <a:fillRect/>
          </a:stretch>
        </p:blipFill>
        <p:spPr bwMode="auto">
          <a:xfrm>
            <a:off x="6732588" y="2997200"/>
            <a:ext cx="2411412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DTU frise 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90"/>
          <a:stretch>
            <a:fillRect/>
          </a:stretch>
        </p:blipFill>
        <p:spPr bwMode="auto">
          <a:xfrm>
            <a:off x="4432300" y="3124200"/>
            <a:ext cx="47117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6402388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22964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2174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2692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831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6967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42608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5505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07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5722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3811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2781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00" y="304800"/>
            <a:ext cx="1943100" cy="58610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676900" cy="58610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236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40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10000" cy="4565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615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68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3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44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93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24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Klik</a:t>
            </a:r>
            <a:r>
              <a:rPr lang="en-GB" dirty="0"/>
              <a:t> for at </a:t>
            </a:r>
            <a:r>
              <a:rPr lang="en-GB" dirty="0" err="1"/>
              <a:t>redigere</a:t>
            </a:r>
            <a:r>
              <a:rPr lang="en-GB" dirty="0"/>
              <a:t> </a:t>
            </a:r>
            <a:r>
              <a:rPr lang="en-GB" dirty="0" err="1"/>
              <a:t>teksttypografierne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masteren</a:t>
            </a:r>
            <a:endParaRPr lang="en-GB" dirty="0"/>
          </a:p>
          <a:p>
            <a:pPr lvl="1"/>
            <a:r>
              <a:rPr lang="en-GB" dirty="0" err="1"/>
              <a:t>Andet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niveau</a:t>
            </a:r>
            <a:endParaRPr lang="en-GB" dirty="0"/>
          </a:p>
        </p:txBody>
      </p:sp>
      <p:pic>
        <p:nvPicPr>
          <p:cNvPr id="1028" name="Picture 9" descr="DTU-DK-A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11"/>
          <p:cNvSpPr>
            <a:spLocks noChangeArrowheads="1"/>
          </p:cNvSpPr>
          <p:nvPr/>
        </p:nvSpPr>
        <p:spPr bwMode="auto">
          <a:xfrm>
            <a:off x="7618413" y="6477000"/>
            <a:ext cx="763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en-GB" sz="900" dirty="0" smtClean="0"/>
              <a:t>14/06/2015</a:t>
            </a:r>
            <a:endParaRPr lang="da-DK" sz="900" dirty="0"/>
          </a:p>
        </p:txBody>
      </p:sp>
      <p:sp>
        <p:nvSpPr>
          <p:cNvPr id="1030" name="Rectangle 12"/>
          <p:cNvSpPr>
            <a:spLocks noChangeArrowheads="1"/>
          </p:cNvSpPr>
          <p:nvPr/>
        </p:nvSpPr>
        <p:spPr bwMode="auto">
          <a:xfrm>
            <a:off x="4800600" y="6477000"/>
            <a:ext cx="2741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da-DK" sz="900" dirty="0" smtClean="0"/>
              <a:t>Maxwell</a:t>
            </a:r>
            <a:r>
              <a:rPr lang="da-DK" sz="900" baseline="0" dirty="0" smtClean="0"/>
              <a:t> Walter</a:t>
            </a:r>
            <a:endParaRPr lang="da-DK" sz="900" dirty="0"/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609600" y="647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fld id="{914774DD-2C77-1B48-9335-A9410C338669}" type="slidenum">
              <a:rPr lang="da-DK" sz="900"/>
              <a:pPr eaLnBrk="0" hangingPunct="0">
                <a:spcBef>
                  <a:spcPct val="0"/>
                </a:spcBef>
              </a:pPr>
              <a:t>‹#›</a:t>
            </a:fld>
            <a:endParaRPr lang="da-DK" sz="900"/>
          </a:p>
        </p:txBody>
      </p:sp>
      <p:sp>
        <p:nvSpPr>
          <p:cNvPr id="1032" name="Rectangle 14"/>
          <p:cNvSpPr>
            <a:spLocks noChangeArrowheads="1"/>
          </p:cNvSpPr>
          <p:nvPr/>
        </p:nvSpPr>
        <p:spPr bwMode="auto">
          <a:xfrm>
            <a:off x="989013" y="6477000"/>
            <a:ext cx="3692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GB" sz="800" b="1" dirty="0"/>
              <a:t>DTU Compute, Technical University of Denmark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88913" indent="-18891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74675" indent="-19526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772400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3076" name="Picture 7" descr="DTU-DK-A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2"/>
          <a:stretch>
            <a:fillRect/>
          </a:stretch>
        </p:blipFill>
        <p:spPr bwMode="auto">
          <a:xfrm>
            <a:off x="8270875" y="279400"/>
            <a:ext cx="4794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7618413" y="6477000"/>
            <a:ext cx="763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en-GB" sz="900" dirty="0"/>
              <a:t>17/04/2008</a:t>
            </a:r>
            <a:endParaRPr lang="da-DK" sz="900" dirty="0"/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4800600" y="6477000"/>
            <a:ext cx="2741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 eaLnBrk="0" hangingPunct="0">
              <a:spcBef>
                <a:spcPct val="0"/>
              </a:spcBef>
            </a:pPr>
            <a:r>
              <a:rPr lang="da-DK" sz="900"/>
              <a:t>Presentation name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609600" y="6477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fld id="{CD30CD27-CACD-FB48-9236-6AB2E4ACB73E}" type="slidenum">
              <a:rPr lang="da-DK" sz="900"/>
              <a:pPr eaLnBrk="0" hangingPunct="0">
                <a:spcBef>
                  <a:spcPct val="0"/>
                </a:spcBef>
              </a:pPr>
              <a:t>‹#›</a:t>
            </a:fld>
            <a:endParaRPr lang="da-DK" sz="900"/>
          </a:p>
        </p:txBody>
      </p:sp>
      <p:sp>
        <p:nvSpPr>
          <p:cNvPr id="3080" name="Rectangle 13"/>
          <p:cNvSpPr>
            <a:spLocks noChangeArrowheads="1"/>
          </p:cNvSpPr>
          <p:nvPr/>
        </p:nvSpPr>
        <p:spPr bwMode="auto">
          <a:xfrm>
            <a:off x="989013" y="6477000"/>
            <a:ext cx="3692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>
              <a:spcBef>
                <a:spcPct val="0"/>
              </a:spcBef>
            </a:pPr>
            <a:r>
              <a:rPr lang="en-GB" sz="800" b="1"/>
              <a:t>DTU Informatics, Technical University of Denmark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88913" indent="-18891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574675" indent="-1952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9525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625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725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49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321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93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6525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295400"/>
            <a:ext cx="8066856" cy="838200"/>
          </a:xfrm>
        </p:spPr>
        <p:txBody>
          <a:bodyPr/>
          <a:lstStyle/>
          <a:p>
            <a:r>
              <a:rPr lang="en-US" sz="3200" dirty="0"/>
              <a:t>Experiences Implementing </a:t>
            </a:r>
            <a:r>
              <a:rPr lang="en-US" sz="3200" dirty="0" err="1"/>
              <a:t>Tinuso</a:t>
            </a:r>
            <a:r>
              <a:rPr lang="en-US" sz="3200" dirty="0"/>
              <a:t> in gem5 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0"/>
            <a:ext cx="4538464" cy="1752600"/>
          </a:xfrm>
        </p:spPr>
        <p:txBody>
          <a:bodyPr/>
          <a:lstStyle/>
          <a:p>
            <a:r>
              <a:rPr lang="en-US" dirty="0"/>
              <a:t>Maxwell </a:t>
            </a:r>
            <a:r>
              <a:rPr lang="en-US" dirty="0" smtClean="0"/>
              <a:t>Walter, </a:t>
            </a:r>
            <a:r>
              <a:rPr lang="en-US" dirty="0"/>
              <a:t>Pascal </a:t>
            </a:r>
            <a:r>
              <a:rPr lang="en-US" dirty="0" err="1" smtClean="0"/>
              <a:t>Schleuniger</a:t>
            </a:r>
            <a:r>
              <a:rPr lang="en-US" dirty="0" smtClean="0"/>
              <a:t>, </a:t>
            </a:r>
            <a:r>
              <a:rPr lang="en-US" dirty="0"/>
              <a:t>Andreas Erik </a:t>
            </a:r>
            <a:r>
              <a:rPr lang="en-US" dirty="0" err="1" smtClean="0"/>
              <a:t>Hindborg</a:t>
            </a:r>
            <a:r>
              <a:rPr lang="en-US" dirty="0" smtClean="0"/>
              <a:t>, </a:t>
            </a:r>
            <a:r>
              <a:rPr lang="en-US" dirty="0"/>
              <a:t>Carl Christian </a:t>
            </a:r>
            <a:r>
              <a:rPr lang="en-US" dirty="0" err="1" smtClean="0"/>
              <a:t>Kjærgaard</a:t>
            </a:r>
            <a:r>
              <a:rPr lang="en-US" dirty="0" smtClean="0"/>
              <a:t>, </a:t>
            </a:r>
            <a:r>
              <a:rPr lang="en-US" dirty="0" err="1"/>
              <a:t>Nicklas</a:t>
            </a:r>
            <a:r>
              <a:rPr lang="en-US" dirty="0"/>
              <a:t> Bo </a:t>
            </a:r>
            <a:r>
              <a:rPr lang="en-US" dirty="0" smtClean="0"/>
              <a:t>Jensen, </a:t>
            </a:r>
            <a:r>
              <a:rPr lang="en-US" dirty="0"/>
              <a:t>Sven </a:t>
            </a:r>
            <a:r>
              <a:rPr lang="en-US" dirty="0" err="1" smtClean="0"/>
              <a:t>Karlsson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/>
              <a:t>University of Denmark</a:t>
            </a:r>
            <a:br>
              <a:rPr lang="en-US" dirty="0"/>
            </a:br>
            <a:endParaRPr lang="en-US" dirty="0" smtClean="0"/>
          </a:p>
          <a:p>
            <a:r>
              <a:rPr lang="en-US" dirty="0" err="1" smtClean="0">
                <a:latin typeface="Verdana" charset="0"/>
                <a:ea typeface="ＭＳ Ｐゴシック" charset="0"/>
              </a:rPr>
              <a:t>maxw@dtu.dk</a:t>
            </a:r>
            <a:endParaRPr lang="en-US" dirty="0">
              <a:latin typeface="Verdana" charset="0"/>
              <a:ea typeface="ＭＳ Ｐゴシック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Gem5 In Our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RTL simulator validation</a:t>
            </a:r>
          </a:p>
          <a:p>
            <a:pPr lvl="1"/>
            <a:r>
              <a:rPr lang="en-US" sz="2400" dirty="0" smtClean="0"/>
              <a:t>Simulator built directly from VHDL sources</a:t>
            </a:r>
          </a:p>
          <a:p>
            <a:r>
              <a:rPr lang="en-US" sz="2400" dirty="0" err="1" smtClean="0"/>
              <a:t>Toolchain</a:t>
            </a:r>
            <a:r>
              <a:rPr lang="en-US" sz="2400" dirty="0" smtClean="0"/>
              <a:t> validation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05871"/>
              </p:ext>
            </p:extLst>
          </p:nvPr>
        </p:nvGraphicFramePr>
        <p:xfrm>
          <a:off x="1331640" y="3861048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RTL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Gem5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memcpy-chk.x1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6.47s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memmove.x4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21.78s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481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Tinuso</a:t>
            </a:r>
            <a:r>
              <a:rPr lang="en-US" sz="2400" dirty="0" smtClean="0"/>
              <a:t> is intended for multi-core accelerator systems</a:t>
            </a:r>
          </a:p>
          <a:p>
            <a:pPr lvl="1"/>
            <a:r>
              <a:rPr lang="en-US" sz="2400" dirty="0" smtClean="0"/>
              <a:t>Easily configured for specific applications</a:t>
            </a:r>
          </a:p>
          <a:p>
            <a:r>
              <a:rPr lang="en-US" sz="2400" dirty="0"/>
              <a:t>Many configuration </a:t>
            </a:r>
            <a:r>
              <a:rPr lang="en-US" sz="2400" dirty="0" smtClean="0"/>
              <a:t>parameters</a:t>
            </a:r>
          </a:p>
          <a:p>
            <a:pPr lvl="1"/>
            <a:r>
              <a:rPr lang="en-US" sz="2400" dirty="0" smtClean="0"/>
              <a:t>ISA, cache sizes, pipeline depth, #of cores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899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Space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Tinuso</a:t>
            </a:r>
            <a:r>
              <a:rPr lang="en-US" sz="2400" dirty="0" smtClean="0"/>
              <a:t> is intended for multi-core accelerator systems</a:t>
            </a:r>
          </a:p>
          <a:p>
            <a:pPr lvl="1"/>
            <a:r>
              <a:rPr lang="en-US" sz="2400" dirty="0" smtClean="0"/>
              <a:t>Easily configured for specific applications</a:t>
            </a:r>
          </a:p>
          <a:p>
            <a:r>
              <a:rPr lang="en-US" sz="2400" dirty="0"/>
              <a:t>Many configuration </a:t>
            </a:r>
            <a:r>
              <a:rPr lang="en-US" sz="2400" dirty="0" smtClean="0"/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1386008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3" name="Straight Connector 442"/>
          <p:cNvCxnSpPr/>
          <p:nvPr/>
        </p:nvCxnSpPr>
        <p:spPr bwMode="auto">
          <a:xfrm>
            <a:off x="1259632" y="4941168"/>
            <a:ext cx="29523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7" name="Straight Connector 396"/>
          <p:cNvCxnSpPr/>
          <p:nvPr/>
        </p:nvCxnSpPr>
        <p:spPr bwMode="auto">
          <a:xfrm>
            <a:off x="1197893" y="5013176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5" name="Straight Connector 404"/>
          <p:cNvCxnSpPr/>
          <p:nvPr/>
        </p:nvCxnSpPr>
        <p:spPr bwMode="auto">
          <a:xfrm>
            <a:off x="1989981" y="5013176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" name="Straight Connector 412"/>
          <p:cNvCxnSpPr/>
          <p:nvPr/>
        </p:nvCxnSpPr>
        <p:spPr bwMode="auto">
          <a:xfrm>
            <a:off x="2782069" y="5013176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" name="Straight Connector 420"/>
          <p:cNvCxnSpPr/>
          <p:nvPr/>
        </p:nvCxnSpPr>
        <p:spPr bwMode="auto">
          <a:xfrm>
            <a:off x="3574157" y="5013176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9" name="Straight Connector 428"/>
          <p:cNvCxnSpPr/>
          <p:nvPr/>
        </p:nvCxnSpPr>
        <p:spPr bwMode="auto">
          <a:xfrm>
            <a:off x="4366245" y="5013176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1" name="Straight Connector 390"/>
          <p:cNvCxnSpPr/>
          <p:nvPr/>
        </p:nvCxnSpPr>
        <p:spPr bwMode="auto">
          <a:xfrm>
            <a:off x="1331640" y="5949280"/>
            <a:ext cx="2494235" cy="6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640"/>
            <a:ext cx="7772400" cy="1143000"/>
          </a:xfrm>
        </p:spPr>
        <p:txBody>
          <a:bodyPr/>
          <a:lstStyle/>
          <a:p>
            <a:r>
              <a:rPr lang="en-US" dirty="0" err="1" smtClean="0"/>
              <a:t>Tinuso</a:t>
            </a:r>
            <a:r>
              <a:rPr lang="en-US" dirty="0" smtClean="0"/>
              <a:t> multicore </a:t>
            </a:r>
            <a:r>
              <a:rPr lang="en-US" dirty="0"/>
              <a:t>s</a:t>
            </a:r>
            <a:r>
              <a:rPr lang="en-US" dirty="0" smtClean="0"/>
              <a:t>ystems</a:t>
            </a:r>
            <a:endParaRPr lang="en-US" dirty="0">
              <a:latin typeface="Verdana" charset="0"/>
              <a:ea typeface="ＭＳ Ｐゴシック" charset="0"/>
            </a:endParaRPr>
          </a:p>
        </p:txBody>
      </p:sp>
      <p:cxnSp>
        <p:nvCxnSpPr>
          <p:cNvPr id="137" name="Straight Connector 136"/>
          <p:cNvCxnSpPr>
            <a:stCxn id="160" idx="6"/>
            <a:endCxn id="220" idx="2"/>
          </p:cNvCxnSpPr>
          <p:nvPr/>
        </p:nvCxnSpPr>
        <p:spPr bwMode="auto">
          <a:xfrm>
            <a:off x="1341909" y="3919964"/>
            <a:ext cx="28803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1197893" y="4005064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197893" y="3711765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ounded Rectangle 155"/>
          <p:cNvSpPr/>
          <p:nvPr/>
        </p:nvSpPr>
        <p:spPr bwMode="auto">
          <a:xfrm>
            <a:off x="1341909" y="3068960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1380009" y="3140968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58" name="Rounded Rectangle 157"/>
          <p:cNvSpPr/>
          <p:nvPr/>
        </p:nvSpPr>
        <p:spPr bwMode="auto">
          <a:xfrm>
            <a:off x="1269901" y="3501008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266788" y="3448946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60" name="Oval 159"/>
          <p:cNvSpPr/>
          <p:nvPr/>
        </p:nvSpPr>
        <p:spPr bwMode="auto">
          <a:xfrm>
            <a:off x="1053877" y="3789040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043608" y="3755302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62" name="Straight Connector 161"/>
          <p:cNvCxnSpPr/>
          <p:nvPr/>
        </p:nvCxnSpPr>
        <p:spPr bwMode="auto">
          <a:xfrm flipV="1">
            <a:off x="1197893" y="4719877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Rounded Rectangle 162"/>
          <p:cNvSpPr/>
          <p:nvPr/>
        </p:nvSpPr>
        <p:spPr bwMode="auto">
          <a:xfrm>
            <a:off x="1341909" y="4077072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1380009" y="4149080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269901" y="4509120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1266788" y="4457058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67" name="Oval 166"/>
          <p:cNvSpPr/>
          <p:nvPr/>
        </p:nvSpPr>
        <p:spPr bwMode="auto">
          <a:xfrm>
            <a:off x="1053877" y="4797152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043608" y="4763414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69" name="Straight Connector 168"/>
          <p:cNvCxnSpPr/>
          <p:nvPr/>
        </p:nvCxnSpPr>
        <p:spPr bwMode="auto">
          <a:xfrm>
            <a:off x="1989981" y="4005064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flipV="1">
            <a:off x="1989981" y="3711765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Rounded Rectangle 170"/>
          <p:cNvSpPr/>
          <p:nvPr/>
        </p:nvSpPr>
        <p:spPr bwMode="auto">
          <a:xfrm>
            <a:off x="2133997" y="3068960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172097" y="3140968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73" name="Rounded Rectangle 172"/>
          <p:cNvSpPr/>
          <p:nvPr/>
        </p:nvSpPr>
        <p:spPr bwMode="auto">
          <a:xfrm>
            <a:off x="2061989" y="3501008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058876" y="3448946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75" name="Oval 174"/>
          <p:cNvSpPr/>
          <p:nvPr/>
        </p:nvSpPr>
        <p:spPr bwMode="auto">
          <a:xfrm>
            <a:off x="1845965" y="3789040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1835696" y="3755302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77" name="Straight Connector 176"/>
          <p:cNvCxnSpPr/>
          <p:nvPr/>
        </p:nvCxnSpPr>
        <p:spPr bwMode="auto">
          <a:xfrm flipV="1">
            <a:off x="1989981" y="4719877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Rounded Rectangle 177"/>
          <p:cNvSpPr/>
          <p:nvPr/>
        </p:nvSpPr>
        <p:spPr bwMode="auto">
          <a:xfrm>
            <a:off x="2133997" y="4077072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2172097" y="4149080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80" name="Rounded Rectangle 179"/>
          <p:cNvSpPr/>
          <p:nvPr/>
        </p:nvSpPr>
        <p:spPr bwMode="auto">
          <a:xfrm>
            <a:off x="2061989" y="4509120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058876" y="4457058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82" name="Oval 181"/>
          <p:cNvSpPr/>
          <p:nvPr/>
        </p:nvSpPr>
        <p:spPr bwMode="auto">
          <a:xfrm>
            <a:off x="1845965" y="4797152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1835696" y="4763414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84" name="Straight Connector 183"/>
          <p:cNvCxnSpPr/>
          <p:nvPr/>
        </p:nvCxnSpPr>
        <p:spPr bwMode="auto">
          <a:xfrm>
            <a:off x="2782069" y="4005064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flipV="1">
            <a:off x="2782069" y="3711765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Rounded Rectangle 185"/>
          <p:cNvSpPr/>
          <p:nvPr/>
        </p:nvSpPr>
        <p:spPr bwMode="auto">
          <a:xfrm>
            <a:off x="2926085" y="3068960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2964185" y="3140968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88" name="Rounded Rectangle 187"/>
          <p:cNvSpPr/>
          <p:nvPr/>
        </p:nvSpPr>
        <p:spPr bwMode="auto">
          <a:xfrm>
            <a:off x="2854077" y="3501008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850964" y="3448946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90" name="Oval 189"/>
          <p:cNvSpPr/>
          <p:nvPr/>
        </p:nvSpPr>
        <p:spPr bwMode="auto">
          <a:xfrm>
            <a:off x="2638053" y="3789040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2627784" y="3755302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92" name="Straight Connector 191"/>
          <p:cNvCxnSpPr/>
          <p:nvPr/>
        </p:nvCxnSpPr>
        <p:spPr bwMode="auto">
          <a:xfrm flipV="1">
            <a:off x="2782069" y="4719877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ounded Rectangle 192"/>
          <p:cNvSpPr/>
          <p:nvPr/>
        </p:nvSpPr>
        <p:spPr bwMode="auto">
          <a:xfrm>
            <a:off x="2926085" y="4077072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964185" y="4149080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195" name="Rounded Rectangle 194"/>
          <p:cNvSpPr/>
          <p:nvPr/>
        </p:nvSpPr>
        <p:spPr bwMode="auto">
          <a:xfrm>
            <a:off x="2854077" y="4509120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50964" y="4457058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197" name="Oval 196"/>
          <p:cNvSpPr/>
          <p:nvPr/>
        </p:nvSpPr>
        <p:spPr bwMode="auto">
          <a:xfrm>
            <a:off x="2638053" y="4797152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2627784" y="4763414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199" name="Straight Connector 198"/>
          <p:cNvCxnSpPr/>
          <p:nvPr/>
        </p:nvCxnSpPr>
        <p:spPr bwMode="auto">
          <a:xfrm>
            <a:off x="3574157" y="4005064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flipV="1">
            <a:off x="3574157" y="3711765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" name="Rounded Rectangle 200"/>
          <p:cNvSpPr/>
          <p:nvPr/>
        </p:nvSpPr>
        <p:spPr bwMode="auto">
          <a:xfrm>
            <a:off x="3718173" y="3068960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756273" y="3140968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203" name="Rounded Rectangle 202"/>
          <p:cNvSpPr/>
          <p:nvPr/>
        </p:nvSpPr>
        <p:spPr bwMode="auto">
          <a:xfrm>
            <a:off x="3646165" y="3501008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3643052" y="3448946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205" name="Oval 204"/>
          <p:cNvSpPr/>
          <p:nvPr/>
        </p:nvSpPr>
        <p:spPr bwMode="auto">
          <a:xfrm>
            <a:off x="3430141" y="3789040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3419872" y="3755302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207" name="Straight Connector 206"/>
          <p:cNvCxnSpPr/>
          <p:nvPr/>
        </p:nvCxnSpPr>
        <p:spPr bwMode="auto">
          <a:xfrm flipV="1">
            <a:off x="3574157" y="4719877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" name="Rounded Rectangle 207"/>
          <p:cNvSpPr/>
          <p:nvPr/>
        </p:nvSpPr>
        <p:spPr bwMode="auto">
          <a:xfrm>
            <a:off x="3718173" y="4077072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756273" y="4149080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210" name="Rounded Rectangle 209"/>
          <p:cNvSpPr/>
          <p:nvPr/>
        </p:nvSpPr>
        <p:spPr bwMode="auto">
          <a:xfrm>
            <a:off x="3646165" y="4509120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3643052" y="4457058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212" name="Oval 211"/>
          <p:cNvSpPr/>
          <p:nvPr/>
        </p:nvSpPr>
        <p:spPr bwMode="auto">
          <a:xfrm>
            <a:off x="3430141" y="4797152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419872" y="4763414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214" name="Straight Connector 213"/>
          <p:cNvCxnSpPr/>
          <p:nvPr/>
        </p:nvCxnSpPr>
        <p:spPr bwMode="auto">
          <a:xfrm>
            <a:off x="4366245" y="4005064"/>
            <a:ext cx="0" cy="7920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flipV="1">
            <a:off x="4366245" y="3711765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Rounded Rectangle 215"/>
          <p:cNvSpPr/>
          <p:nvPr/>
        </p:nvSpPr>
        <p:spPr bwMode="auto">
          <a:xfrm>
            <a:off x="4510261" y="3068960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548361" y="3140968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218" name="Rounded Rectangle 217"/>
          <p:cNvSpPr/>
          <p:nvPr/>
        </p:nvSpPr>
        <p:spPr bwMode="auto">
          <a:xfrm>
            <a:off x="4438253" y="3501008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19" name="TextBox 218"/>
          <p:cNvSpPr txBox="1"/>
          <p:nvPr/>
        </p:nvSpPr>
        <p:spPr>
          <a:xfrm>
            <a:off x="4435140" y="3448946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220" name="Oval 219"/>
          <p:cNvSpPr/>
          <p:nvPr/>
        </p:nvSpPr>
        <p:spPr bwMode="auto">
          <a:xfrm>
            <a:off x="4222229" y="3789040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4211960" y="3755302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222" name="Straight Connector 221"/>
          <p:cNvCxnSpPr/>
          <p:nvPr/>
        </p:nvCxnSpPr>
        <p:spPr bwMode="auto">
          <a:xfrm flipV="1">
            <a:off x="4366245" y="4719877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ounded Rectangle 222"/>
          <p:cNvSpPr/>
          <p:nvPr/>
        </p:nvSpPr>
        <p:spPr bwMode="auto">
          <a:xfrm>
            <a:off x="4510261" y="4077072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548361" y="4149080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225" name="Rounded Rectangle 224"/>
          <p:cNvSpPr/>
          <p:nvPr/>
        </p:nvSpPr>
        <p:spPr bwMode="auto">
          <a:xfrm>
            <a:off x="4438253" y="4509120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35140" y="4457058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227" name="Oval 226"/>
          <p:cNvSpPr/>
          <p:nvPr/>
        </p:nvSpPr>
        <p:spPr bwMode="auto">
          <a:xfrm>
            <a:off x="4222229" y="4797152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211960" y="4763414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sp>
        <p:nvSpPr>
          <p:cNvPr id="390" name="Rounded Rectangular Callout 389"/>
          <p:cNvSpPr/>
          <p:nvPr/>
        </p:nvSpPr>
        <p:spPr bwMode="auto">
          <a:xfrm>
            <a:off x="5796136" y="1196752"/>
            <a:ext cx="2736304" cy="2520280"/>
          </a:xfrm>
          <a:prstGeom prst="wedgeRoundRectCallout">
            <a:avLst>
              <a:gd name="adj1" fmla="val -75136"/>
              <a:gd name="adj2" fmla="val 32266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Barrel shifter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rPr>
              <a:t>Multiplier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FPU instructions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Profiling infrastructure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Cache sizes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Pipeline depth</a:t>
            </a:r>
          </a:p>
        </p:txBody>
      </p:sp>
      <p:sp>
        <p:nvSpPr>
          <p:cNvPr id="394" name="Rounded Rectangular Callout 393"/>
          <p:cNvSpPr/>
          <p:nvPr/>
        </p:nvSpPr>
        <p:spPr bwMode="auto">
          <a:xfrm>
            <a:off x="5868144" y="4077072"/>
            <a:ext cx="2736304" cy="720080"/>
          </a:xfrm>
          <a:prstGeom prst="wedgeRoundRectCallout">
            <a:avLst>
              <a:gd name="adj1" fmla="val -99270"/>
              <a:gd name="adj2" fmla="val 64998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ＭＳ Ｐゴシック" pitchFamily="-80" charset="-128"/>
              </a:rPr>
              <a:t>Data Link width</a:t>
            </a:r>
          </a:p>
          <a:p>
            <a: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rPr>
              <a:t>Arbitration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rPr>
              <a:t> scheme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395" name="Straight Connector 394"/>
          <p:cNvCxnSpPr/>
          <p:nvPr/>
        </p:nvCxnSpPr>
        <p:spPr bwMode="auto">
          <a:xfrm>
            <a:off x="3563888" y="5949280"/>
            <a:ext cx="746125" cy="31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8" name="Straight Connector 397"/>
          <p:cNvCxnSpPr/>
          <p:nvPr/>
        </p:nvCxnSpPr>
        <p:spPr bwMode="auto">
          <a:xfrm flipV="1">
            <a:off x="1197893" y="5727989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" name="Rounded Rectangle 398"/>
          <p:cNvSpPr/>
          <p:nvPr/>
        </p:nvSpPr>
        <p:spPr bwMode="auto">
          <a:xfrm>
            <a:off x="1341909" y="5085184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00" name="TextBox 399"/>
          <p:cNvSpPr txBox="1"/>
          <p:nvPr/>
        </p:nvSpPr>
        <p:spPr>
          <a:xfrm>
            <a:off x="1380009" y="5157192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401" name="Rounded Rectangle 400"/>
          <p:cNvSpPr/>
          <p:nvPr/>
        </p:nvSpPr>
        <p:spPr bwMode="auto">
          <a:xfrm>
            <a:off x="1269901" y="5517232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02" name="TextBox 401"/>
          <p:cNvSpPr txBox="1"/>
          <p:nvPr/>
        </p:nvSpPr>
        <p:spPr>
          <a:xfrm>
            <a:off x="1266788" y="5465170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403" name="Oval 402"/>
          <p:cNvSpPr/>
          <p:nvPr/>
        </p:nvSpPr>
        <p:spPr bwMode="auto">
          <a:xfrm>
            <a:off x="1053877" y="5805264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04" name="TextBox 403"/>
          <p:cNvSpPr txBox="1"/>
          <p:nvPr/>
        </p:nvSpPr>
        <p:spPr>
          <a:xfrm>
            <a:off x="1043608" y="5771526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406" name="Straight Connector 405"/>
          <p:cNvCxnSpPr/>
          <p:nvPr/>
        </p:nvCxnSpPr>
        <p:spPr bwMode="auto">
          <a:xfrm flipV="1">
            <a:off x="1989981" y="5727989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7" name="Rounded Rectangle 406"/>
          <p:cNvSpPr/>
          <p:nvPr/>
        </p:nvSpPr>
        <p:spPr bwMode="auto">
          <a:xfrm>
            <a:off x="2133997" y="5085184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2172097" y="5157192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409" name="Rounded Rectangle 408"/>
          <p:cNvSpPr/>
          <p:nvPr/>
        </p:nvSpPr>
        <p:spPr bwMode="auto">
          <a:xfrm>
            <a:off x="2061989" y="5517232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0" name="TextBox 409"/>
          <p:cNvSpPr txBox="1"/>
          <p:nvPr/>
        </p:nvSpPr>
        <p:spPr>
          <a:xfrm>
            <a:off x="2058876" y="5465170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411" name="Oval 410"/>
          <p:cNvSpPr/>
          <p:nvPr/>
        </p:nvSpPr>
        <p:spPr bwMode="auto">
          <a:xfrm>
            <a:off x="1845965" y="5805264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2" name="TextBox 411"/>
          <p:cNvSpPr txBox="1"/>
          <p:nvPr/>
        </p:nvSpPr>
        <p:spPr>
          <a:xfrm>
            <a:off x="1835696" y="5771526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414" name="Straight Connector 413"/>
          <p:cNvCxnSpPr/>
          <p:nvPr/>
        </p:nvCxnSpPr>
        <p:spPr bwMode="auto">
          <a:xfrm flipV="1">
            <a:off x="2782069" y="5727989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5" name="Rounded Rectangle 414"/>
          <p:cNvSpPr/>
          <p:nvPr/>
        </p:nvSpPr>
        <p:spPr bwMode="auto">
          <a:xfrm>
            <a:off x="2926085" y="5085184"/>
            <a:ext cx="576064" cy="576064"/>
          </a:xfrm>
          <a:prstGeom prst="roundRect">
            <a:avLst>
              <a:gd name="adj" fmla="val 34304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6" name="TextBox 415"/>
          <p:cNvSpPr txBox="1"/>
          <p:nvPr/>
        </p:nvSpPr>
        <p:spPr>
          <a:xfrm>
            <a:off x="2964185" y="5157192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417" name="Rounded Rectangle 416"/>
          <p:cNvSpPr/>
          <p:nvPr/>
        </p:nvSpPr>
        <p:spPr bwMode="auto">
          <a:xfrm>
            <a:off x="2854077" y="5517232"/>
            <a:ext cx="432048" cy="216024"/>
          </a:xfrm>
          <a:prstGeom prst="roundRect">
            <a:avLst/>
          </a:prstGeom>
          <a:ln w="19050" cmpd="sng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8" name="TextBox 417"/>
          <p:cNvSpPr txBox="1"/>
          <p:nvPr/>
        </p:nvSpPr>
        <p:spPr>
          <a:xfrm>
            <a:off x="2850964" y="5465170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419" name="Oval 418"/>
          <p:cNvSpPr/>
          <p:nvPr/>
        </p:nvSpPr>
        <p:spPr bwMode="auto">
          <a:xfrm>
            <a:off x="2638053" y="5805264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20" name="TextBox 419"/>
          <p:cNvSpPr txBox="1"/>
          <p:nvPr/>
        </p:nvSpPr>
        <p:spPr>
          <a:xfrm>
            <a:off x="2627784" y="5771526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422" name="Straight Connector 421"/>
          <p:cNvCxnSpPr/>
          <p:nvPr/>
        </p:nvCxnSpPr>
        <p:spPr bwMode="auto">
          <a:xfrm flipV="1">
            <a:off x="3574157" y="5727989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3" name="Rounded Rectangle 422"/>
          <p:cNvSpPr/>
          <p:nvPr/>
        </p:nvSpPr>
        <p:spPr bwMode="auto">
          <a:xfrm>
            <a:off x="3718173" y="5085184"/>
            <a:ext cx="576064" cy="576064"/>
          </a:xfrm>
          <a:prstGeom prst="roundRect">
            <a:avLst>
              <a:gd name="adj" fmla="val 34304"/>
            </a:avLst>
          </a:prstGeom>
          <a:ln>
            <a:solidFill>
              <a:srgbClr val="FF66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24" name="TextBox 423"/>
          <p:cNvSpPr txBox="1"/>
          <p:nvPr/>
        </p:nvSpPr>
        <p:spPr>
          <a:xfrm>
            <a:off x="3756273" y="5157192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425" name="Rounded Rectangle 424"/>
          <p:cNvSpPr/>
          <p:nvPr/>
        </p:nvSpPr>
        <p:spPr bwMode="auto">
          <a:xfrm>
            <a:off x="3646165" y="5517232"/>
            <a:ext cx="432048" cy="21602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26" name="TextBox 425"/>
          <p:cNvSpPr txBox="1"/>
          <p:nvPr/>
        </p:nvSpPr>
        <p:spPr>
          <a:xfrm>
            <a:off x="3643052" y="5465170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427" name="Oval 426"/>
          <p:cNvSpPr/>
          <p:nvPr/>
        </p:nvSpPr>
        <p:spPr bwMode="auto">
          <a:xfrm>
            <a:off x="3430141" y="5805264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28" name="TextBox 427"/>
          <p:cNvSpPr txBox="1"/>
          <p:nvPr/>
        </p:nvSpPr>
        <p:spPr>
          <a:xfrm>
            <a:off x="3419872" y="5771526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cxnSp>
        <p:nvCxnSpPr>
          <p:cNvPr id="430" name="Straight Connector 429"/>
          <p:cNvCxnSpPr/>
          <p:nvPr/>
        </p:nvCxnSpPr>
        <p:spPr bwMode="auto">
          <a:xfrm flipV="1">
            <a:off x="4366245" y="5727989"/>
            <a:ext cx="158452" cy="1492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" name="Rounded Rectangle 430"/>
          <p:cNvSpPr/>
          <p:nvPr/>
        </p:nvSpPr>
        <p:spPr bwMode="auto">
          <a:xfrm>
            <a:off x="4510261" y="5085184"/>
            <a:ext cx="576064" cy="576064"/>
          </a:xfrm>
          <a:prstGeom prst="roundRect">
            <a:avLst>
              <a:gd name="adj" fmla="val 34304"/>
            </a:avLst>
          </a:prstGeom>
          <a:ln>
            <a:solidFill>
              <a:srgbClr val="FF6600"/>
            </a:solidFill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32" name="TextBox 431"/>
          <p:cNvSpPr txBox="1"/>
          <p:nvPr/>
        </p:nvSpPr>
        <p:spPr>
          <a:xfrm>
            <a:off x="4548361" y="5157192"/>
            <a:ext cx="4752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</a:t>
            </a:r>
            <a:endParaRPr lang="en-US" b="1" dirty="0"/>
          </a:p>
        </p:txBody>
      </p:sp>
      <p:sp>
        <p:nvSpPr>
          <p:cNvPr id="433" name="Rounded Rectangle 432"/>
          <p:cNvSpPr/>
          <p:nvPr/>
        </p:nvSpPr>
        <p:spPr bwMode="auto">
          <a:xfrm>
            <a:off x="4438253" y="5517232"/>
            <a:ext cx="432048" cy="216024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34" name="TextBox 433"/>
          <p:cNvSpPr txBox="1"/>
          <p:nvPr/>
        </p:nvSpPr>
        <p:spPr>
          <a:xfrm>
            <a:off x="4419121" y="5466761"/>
            <a:ext cx="296895" cy="3724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NI</a:t>
            </a:r>
            <a:endParaRPr lang="en-US" sz="1400" b="1" dirty="0"/>
          </a:p>
        </p:txBody>
      </p:sp>
      <p:sp>
        <p:nvSpPr>
          <p:cNvPr id="435" name="Oval 434"/>
          <p:cNvSpPr/>
          <p:nvPr/>
        </p:nvSpPr>
        <p:spPr bwMode="auto">
          <a:xfrm>
            <a:off x="4222229" y="5805264"/>
            <a:ext cx="288032" cy="261847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36" name="TextBox 435"/>
          <p:cNvSpPr txBox="1"/>
          <p:nvPr/>
        </p:nvSpPr>
        <p:spPr>
          <a:xfrm>
            <a:off x="4211960" y="5771526"/>
            <a:ext cx="202252" cy="231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</a:t>
            </a:r>
            <a:endParaRPr lang="en-US" sz="1400" b="1" dirty="0"/>
          </a:p>
        </p:txBody>
      </p:sp>
      <p:sp>
        <p:nvSpPr>
          <p:cNvPr id="444" name="Rounded Rectangular Callout 443"/>
          <p:cNvSpPr/>
          <p:nvPr/>
        </p:nvSpPr>
        <p:spPr bwMode="auto">
          <a:xfrm>
            <a:off x="5868144" y="5085184"/>
            <a:ext cx="2736304" cy="1008112"/>
          </a:xfrm>
          <a:prstGeom prst="wedgeRoundRectCallout">
            <a:avLst>
              <a:gd name="adj1" fmla="val -78384"/>
              <a:gd name="adj2" fmla="val -18315"/>
              <a:gd name="adj3" fmla="val 16667"/>
            </a:avLst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  <a:ea typeface="ＭＳ Ｐゴシック" pitchFamily="-80" charset="-128"/>
              </a:rPr>
              <a:t>Up to </a:t>
            </a:r>
            <a:r>
              <a:rPr lang="en-US" dirty="0">
                <a:latin typeface="+mj-lt"/>
              </a:rPr>
              <a:t>480 processor cores on </a:t>
            </a:r>
            <a:r>
              <a:rPr lang="en-US" dirty="0" smtClean="0">
                <a:latin typeface="+mj-lt"/>
              </a:rPr>
              <a:t>Xilinx Virtex-7 </a:t>
            </a:r>
            <a:r>
              <a:rPr lang="en-US" dirty="0">
                <a:latin typeface="+mj-lt"/>
              </a:rPr>
              <a:t>device</a:t>
            </a:r>
            <a:endParaRPr kumimoji="0" lang="en-US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-8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45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655272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8913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574675" indent="-195263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2pPr>
            <a:lvl3pPr marL="12795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</a:defRPr>
            </a:lvl3pPr>
            <a:lvl4pPr marL="16986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1177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25749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30321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34893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94652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0" hangingPunct="0"/>
            <a:r>
              <a:rPr lang="en-US" sz="2400" dirty="0" smtClean="0">
                <a:latin typeface="Calibri" pitchFamily="-107" charset="0"/>
              </a:rPr>
              <a:t> synthesizable processor cores</a:t>
            </a:r>
          </a:p>
          <a:p>
            <a:pPr eaLnBrk="0" hangingPunct="0"/>
            <a:r>
              <a:rPr lang="en-US" sz="2400" dirty="0" smtClean="0">
                <a:latin typeface="Calibri" pitchFamily="-107" charset="0"/>
              </a:rPr>
              <a:t> packet switched 2D mesh interconnect</a:t>
            </a:r>
          </a:p>
          <a:p>
            <a:pPr marL="0" indent="0" eaLnBrk="0" hangingPunct="0">
              <a:buFontTx/>
              <a:buNone/>
            </a:pPr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eaLnBrk="0" hangingPunct="0"/>
            <a:endParaRPr lang="en-US" sz="2400" dirty="0" smtClean="0">
              <a:latin typeface="Calibri" pitchFamily="-107" charset="0"/>
            </a:endParaRPr>
          </a:p>
          <a:p>
            <a:pPr marL="0" indent="0" eaLnBrk="0" hangingPunct="0">
              <a:buFontTx/>
              <a:buNone/>
            </a:pPr>
            <a:endParaRPr lang="en-US" dirty="0" smtClean="0"/>
          </a:p>
          <a:p>
            <a:pPr marL="0" indent="0" eaLnBrk="0" hangingPunct="0">
              <a:buFontTx/>
              <a:buNone/>
            </a:pPr>
            <a:endParaRPr lang="en-US" sz="2400" dirty="0" smtClean="0">
              <a:latin typeface="Calibri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Space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Tinuso</a:t>
            </a:r>
            <a:r>
              <a:rPr lang="en-US" sz="2400" dirty="0" smtClean="0"/>
              <a:t> is intended for multi-core accelerator systems</a:t>
            </a:r>
          </a:p>
          <a:p>
            <a:pPr lvl="1"/>
            <a:r>
              <a:rPr lang="en-US" sz="2400" dirty="0" smtClean="0"/>
              <a:t>Easily configured for specific applications</a:t>
            </a:r>
          </a:p>
          <a:p>
            <a:r>
              <a:rPr lang="en-US" sz="2400" dirty="0"/>
              <a:t>Many configuration </a:t>
            </a:r>
            <a:r>
              <a:rPr lang="en-US" sz="2400" dirty="0" smtClean="0"/>
              <a:t>parameters</a:t>
            </a:r>
          </a:p>
          <a:p>
            <a:pPr lvl="1"/>
            <a:r>
              <a:rPr lang="en-US" sz="2400" dirty="0" smtClean="0"/>
              <a:t>ISA</a:t>
            </a:r>
            <a:r>
              <a:rPr lang="en-US" sz="2400" dirty="0"/>
              <a:t>, cache sizes, pipeline depth, #of </a:t>
            </a:r>
            <a:r>
              <a:rPr lang="en-US" sz="2400" dirty="0" smtClean="0"/>
              <a:t>cores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Changing parameters manually is tedious and can be error prone</a:t>
            </a:r>
          </a:p>
          <a:p>
            <a:r>
              <a:rPr lang="en-US" sz="2400" dirty="0" smtClean="0"/>
              <a:t>Effective searching requires fast simulation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8536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Space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Use </a:t>
            </a:r>
            <a:r>
              <a:rPr lang="en-US" sz="2400" b="1" dirty="0" smtClean="0">
                <a:solidFill>
                  <a:schemeClr val="accent2"/>
                </a:solidFill>
              </a:rPr>
              <a:t>gem5 </a:t>
            </a:r>
            <a:r>
              <a:rPr lang="en-US" sz="2400" dirty="0" smtClean="0"/>
              <a:t>for quick performance estimation</a:t>
            </a:r>
          </a:p>
          <a:p>
            <a:pPr lvl="1"/>
            <a:r>
              <a:rPr lang="en-US" sz="2400" dirty="0" smtClean="0"/>
              <a:t>Can help direct the performance optimization</a:t>
            </a:r>
          </a:p>
          <a:p>
            <a:r>
              <a:rPr lang="en-US" sz="2400" dirty="0" smtClean="0"/>
              <a:t>Use more accurate tools, like </a:t>
            </a:r>
            <a:r>
              <a:rPr lang="en-US" sz="2400" dirty="0" err="1" smtClean="0"/>
              <a:t>Vivado</a:t>
            </a:r>
            <a:r>
              <a:rPr lang="en-US" sz="2400" dirty="0" smtClean="0"/>
              <a:t>, for power estimation and resource usage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860032" y="417045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olded Corner 4"/>
          <p:cNvSpPr/>
          <p:nvPr/>
        </p:nvSpPr>
        <p:spPr bwMode="auto">
          <a:xfrm rot="10800000">
            <a:off x="683568" y="3933056"/>
            <a:ext cx="936104" cy="1152128"/>
          </a:xfrm>
          <a:prstGeom prst="foldedCorner">
            <a:avLst>
              <a:gd name="adj" fmla="val 44886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365104"/>
            <a:ext cx="753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1835696" y="4293096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5805264"/>
            <a:ext cx="1362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627784" y="4149080"/>
            <a:ext cx="1296144" cy="936104"/>
            <a:chOff x="9828584" y="1412776"/>
            <a:chExt cx="1296144" cy="93610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72600" y="1556792"/>
              <a:ext cx="936104" cy="738802"/>
            </a:xfrm>
            <a:prstGeom prst="rect">
              <a:avLst/>
            </a:prstGeom>
          </p:spPr>
        </p:pic>
        <p:sp>
          <p:nvSpPr>
            <p:cNvPr id="11" name="Rounded Rectangle 10"/>
            <p:cNvSpPr/>
            <p:nvPr/>
          </p:nvSpPr>
          <p:spPr bwMode="auto">
            <a:xfrm>
              <a:off x="9828584" y="1412776"/>
              <a:ext cx="1296144" cy="936104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endParaRPr>
            </a:p>
          </p:txBody>
        </p:sp>
      </p:grpSp>
      <p:sp>
        <p:nvSpPr>
          <p:cNvPr id="12" name="Right Arrow 11"/>
          <p:cNvSpPr/>
          <p:nvPr/>
        </p:nvSpPr>
        <p:spPr bwMode="auto">
          <a:xfrm rot="16200000">
            <a:off x="2915816" y="5229200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4139952" y="4293096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860032" y="432285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5139680" y="3916288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5292080" y="3924672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ounded Rectangle 16"/>
          <p:cNvSpPr/>
          <p:nvPr/>
        </p:nvSpPr>
        <p:spPr bwMode="auto">
          <a:xfrm>
            <a:off x="5004048" y="4026438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860032" y="489053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4860032" y="504293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5139680" y="4636368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5292080" y="4644752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ounded Rectangle 21"/>
          <p:cNvSpPr/>
          <p:nvPr/>
        </p:nvSpPr>
        <p:spPr bwMode="auto">
          <a:xfrm>
            <a:off x="5004048" y="4746518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613978" y="417045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5613978" y="432285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5893626" y="3916288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 flipV="1">
            <a:off x="6046026" y="3924672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ounded Rectangle 26"/>
          <p:cNvSpPr/>
          <p:nvPr/>
        </p:nvSpPr>
        <p:spPr bwMode="auto">
          <a:xfrm>
            <a:off x="5757994" y="4026438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613978" y="489053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613978" y="504293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5893626" y="4636368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6046026" y="4644752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ounded Rectangle 31"/>
          <p:cNvSpPr/>
          <p:nvPr/>
        </p:nvSpPr>
        <p:spPr bwMode="auto">
          <a:xfrm>
            <a:off x="5757994" y="4746518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6444208" y="4365104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99792" y="3789040"/>
            <a:ext cx="111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toolchain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08304" y="4274374"/>
            <a:ext cx="936104" cy="738802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 bwMode="auto">
          <a:xfrm>
            <a:off x="7164288" y="4149080"/>
            <a:ext cx="1296144" cy="936104"/>
          </a:xfrm>
          <a:prstGeom prst="roundRect">
            <a:avLst/>
          </a:prstGeom>
          <a:noFill/>
          <a:ln w="635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38650" y="3738518"/>
            <a:ext cx="1060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chemeClr val="accent1"/>
                  </a:solidFill>
                </a:ln>
                <a:solidFill>
                  <a:schemeClr val="accent2"/>
                </a:solidFill>
              </a:rPr>
              <a:t>evaluate</a:t>
            </a:r>
            <a:endParaRPr lang="en-US" dirty="0">
              <a:ln>
                <a:solidFill>
                  <a:schemeClr val="accent1"/>
                </a:solidFill>
              </a:ln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03663" y="5805264"/>
            <a:ext cx="1108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 bwMode="auto">
          <a:xfrm rot="10800000">
            <a:off x="4067944" y="5733256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" name="Bent Arrow 40"/>
          <p:cNvSpPr/>
          <p:nvPr/>
        </p:nvSpPr>
        <p:spPr bwMode="auto">
          <a:xfrm rot="10800000">
            <a:off x="6372200" y="5229200"/>
            <a:ext cx="1512168" cy="1008112"/>
          </a:xfrm>
          <a:prstGeom prst="ben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0402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have implemented the </a:t>
            </a:r>
            <a:r>
              <a:rPr lang="en-US" sz="2400" dirty="0" err="1" smtClean="0"/>
              <a:t>Tinuso</a:t>
            </a:r>
            <a:r>
              <a:rPr lang="en-US" sz="2400" dirty="0" smtClean="0"/>
              <a:t> architecture in gem5</a:t>
            </a:r>
          </a:p>
          <a:p>
            <a:pPr lvl="1"/>
            <a:r>
              <a:rPr lang="en-US" sz="2400" dirty="0" smtClean="0"/>
              <a:t>It was an easy and painless process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Tinuso</a:t>
            </a:r>
            <a:r>
              <a:rPr lang="en-US" sz="2400" dirty="0" smtClean="0"/>
              <a:t> gem5 implementation is useful for a number of workflow considerations</a:t>
            </a:r>
          </a:p>
          <a:p>
            <a:r>
              <a:rPr lang="en-US" sz="2400" dirty="0" smtClean="0"/>
              <a:t>We leverage gem5 for design space exploration of custom multi-core accelerators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900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400" dirty="0" smtClean="0"/>
              <a:t>We </a:t>
            </a:r>
            <a:r>
              <a:rPr lang="en-US" sz="2400" dirty="0"/>
              <a:t>have developed the </a:t>
            </a:r>
            <a:r>
              <a:rPr lang="en-US" sz="2400" dirty="0" err="1"/>
              <a:t>Tinuso</a:t>
            </a:r>
            <a:r>
              <a:rPr lang="en-US" sz="2400" dirty="0"/>
              <a:t> architecture</a:t>
            </a:r>
          </a:p>
          <a:p>
            <a:pPr lvl="1" eaLnBrk="0" hangingPunct="0"/>
            <a:r>
              <a:rPr lang="en-US" sz="2400" dirty="0"/>
              <a:t>For multi-core </a:t>
            </a:r>
            <a:r>
              <a:rPr lang="en-US" sz="2400" dirty="0" smtClean="0"/>
              <a:t>research</a:t>
            </a:r>
          </a:p>
          <a:p>
            <a:pPr lvl="1" eaLnBrk="0" hangingPunct="0"/>
            <a:r>
              <a:rPr lang="en-US" sz="2400" dirty="0" smtClean="0"/>
              <a:t>Targeted for FPGAs</a:t>
            </a:r>
          </a:p>
          <a:p>
            <a:pPr eaLnBrk="0" hangingPunct="0"/>
            <a:r>
              <a:rPr lang="en-US" sz="2400" dirty="0" smtClean="0"/>
              <a:t>Application dependent accelerators are important for multi-</a:t>
            </a:r>
            <a:r>
              <a:rPr lang="en-US" sz="2400" smtClean="0"/>
              <a:t>core research</a:t>
            </a:r>
            <a:endParaRPr lang="en-US" sz="2400" dirty="0"/>
          </a:p>
          <a:p>
            <a:pPr eaLnBrk="0" hangingPunct="0"/>
            <a:r>
              <a:rPr lang="en-US" sz="2400" dirty="0" smtClean="0">
                <a:sym typeface="Wingdings"/>
              </a:rPr>
              <a:t>Software</a:t>
            </a:r>
            <a:r>
              <a:rPr lang="en-US" sz="2400" dirty="0">
                <a:sym typeface="Wingdings"/>
              </a:rPr>
              <a:t>/hardware co-</a:t>
            </a:r>
            <a:r>
              <a:rPr lang="en-US" sz="2400" dirty="0" smtClean="0">
                <a:sym typeface="Wingdings"/>
              </a:rPr>
              <a:t>design is </a:t>
            </a:r>
            <a:r>
              <a:rPr lang="en-US" sz="2400" dirty="0">
                <a:sym typeface="Wingdings"/>
              </a:rPr>
              <a:t>difficult! 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67544" y="6381328"/>
            <a:ext cx="7992888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66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400" dirty="0"/>
              <a:t>We have developed the </a:t>
            </a:r>
            <a:r>
              <a:rPr lang="en-US" sz="2400" dirty="0" err="1"/>
              <a:t>Tinuso</a:t>
            </a:r>
            <a:r>
              <a:rPr lang="en-US" sz="2400" dirty="0"/>
              <a:t> architecture</a:t>
            </a:r>
          </a:p>
          <a:p>
            <a:pPr lvl="1" eaLnBrk="0" hangingPunct="0"/>
            <a:r>
              <a:rPr lang="en-US" sz="2400" dirty="0"/>
              <a:t>For multi-core research</a:t>
            </a:r>
          </a:p>
          <a:p>
            <a:pPr eaLnBrk="0" hangingPunct="0"/>
            <a:r>
              <a:rPr lang="en-US" sz="2400" dirty="0"/>
              <a:t>Application dependent accelerators are important for multi-cores</a:t>
            </a:r>
          </a:p>
          <a:p>
            <a:pPr eaLnBrk="0" hangingPunct="0"/>
            <a:r>
              <a:rPr lang="en-US" sz="2400" dirty="0">
                <a:sym typeface="Wingdings"/>
              </a:rPr>
              <a:t>Software/hardware co-design is difficult! </a:t>
            </a:r>
            <a:endParaRPr lang="en-US" sz="2000" b="1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3355" y="4149080"/>
            <a:ext cx="770021" cy="936104"/>
          </a:xfrm>
          <a:prstGeom prst="rect">
            <a:avLst/>
          </a:prstGeom>
        </p:spPr>
      </p:pic>
      <p:sp>
        <p:nvSpPr>
          <p:cNvPr id="5" name="Folded Corner 4"/>
          <p:cNvSpPr/>
          <p:nvPr/>
        </p:nvSpPr>
        <p:spPr bwMode="auto">
          <a:xfrm rot="10800000">
            <a:off x="683568" y="4509120"/>
            <a:ext cx="936104" cy="1152128"/>
          </a:xfrm>
          <a:prstGeom prst="foldedCorner">
            <a:avLst>
              <a:gd name="adj" fmla="val 44886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941168"/>
            <a:ext cx="753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1835696" y="4869160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095304" y="5013176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4221088"/>
            <a:ext cx="3339728" cy="1574139"/>
          </a:xfrm>
          <a:prstGeom prst="rect">
            <a:avLst/>
          </a:prstGeom>
        </p:spPr>
      </p:pic>
      <p:pic>
        <p:nvPicPr>
          <p:cNvPr id="10" name="Billede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5104" y="4293096"/>
            <a:ext cx="1760984" cy="176098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467544" y="6270104"/>
            <a:ext cx="7992888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10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467544" y="6381328"/>
            <a:ext cx="7992888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400" dirty="0"/>
              <a:t>We have developed the </a:t>
            </a:r>
            <a:r>
              <a:rPr lang="en-US" sz="2400" dirty="0" err="1"/>
              <a:t>Tinuso</a:t>
            </a:r>
            <a:r>
              <a:rPr lang="en-US" sz="2400" dirty="0"/>
              <a:t> architecture</a:t>
            </a:r>
          </a:p>
          <a:p>
            <a:pPr lvl="1" eaLnBrk="0" hangingPunct="0"/>
            <a:r>
              <a:rPr lang="en-US" sz="2400" dirty="0"/>
              <a:t>For multi-core research</a:t>
            </a:r>
          </a:p>
          <a:p>
            <a:pPr eaLnBrk="0" hangingPunct="0"/>
            <a:r>
              <a:rPr lang="en-US" sz="2400" dirty="0"/>
              <a:t>Application dependent accelerators are important for multi-cores</a:t>
            </a:r>
          </a:p>
          <a:p>
            <a:pPr eaLnBrk="0" hangingPunct="0"/>
            <a:r>
              <a:rPr lang="en-US" sz="2400" dirty="0">
                <a:sym typeface="Wingdings"/>
              </a:rPr>
              <a:t>Software/hardware co-design is difficult! </a:t>
            </a:r>
            <a:endParaRPr lang="en-US" sz="2000" b="1" dirty="0"/>
          </a:p>
          <a:p>
            <a:pPr eaLnBrk="0" hangingPunct="0"/>
            <a:r>
              <a:rPr lang="en-US" sz="2400" dirty="0" smtClean="0">
                <a:sym typeface="Wingdings"/>
              </a:rPr>
              <a:t>So </a:t>
            </a:r>
            <a:r>
              <a:rPr lang="en-US" sz="2400" dirty="0">
                <a:sym typeface="Wingdings"/>
              </a:rPr>
              <a:t>we would like to do it automatically </a:t>
            </a:r>
            <a:endParaRPr lang="en-US" sz="2000" b="1" dirty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860032" y="47250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olded Corner 4"/>
          <p:cNvSpPr/>
          <p:nvPr/>
        </p:nvSpPr>
        <p:spPr bwMode="auto">
          <a:xfrm rot="10800000">
            <a:off x="683568" y="4487634"/>
            <a:ext cx="936104" cy="1152128"/>
          </a:xfrm>
          <a:prstGeom prst="foldedCorner">
            <a:avLst>
              <a:gd name="adj" fmla="val 44886"/>
            </a:avLst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919682"/>
            <a:ext cx="753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app</a:t>
            </a:r>
            <a:endParaRPr lang="en-US" sz="2400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1835696" y="4847674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55776" y="6359842"/>
            <a:ext cx="1362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627784" y="4703658"/>
            <a:ext cx="1296144" cy="936104"/>
            <a:chOff x="9828584" y="1412776"/>
            <a:chExt cx="1296144" cy="93610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72600" y="1556792"/>
              <a:ext cx="936104" cy="738802"/>
            </a:xfrm>
            <a:prstGeom prst="rect">
              <a:avLst/>
            </a:prstGeom>
          </p:spPr>
        </p:pic>
        <p:sp>
          <p:nvSpPr>
            <p:cNvPr id="11" name="Rounded Rectangle 10"/>
            <p:cNvSpPr/>
            <p:nvPr/>
          </p:nvSpPr>
          <p:spPr bwMode="auto">
            <a:xfrm>
              <a:off x="9828584" y="1412776"/>
              <a:ext cx="1296144" cy="936104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endParaRPr>
            </a:p>
          </p:txBody>
        </p:sp>
      </p:grpSp>
      <p:sp>
        <p:nvSpPr>
          <p:cNvPr id="12" name="Right Arrow 11"/>
          <p:cNvSpPr/>
          <p:nvPr/>
        </p:nvSpPr>
        <p:spPr bwMode="auto">
          <a:xfrm rot="16200000">
            <a:off x="2915816" y="5783778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4139952" y="4847674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4860032" y="48774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 flipV="1">
            <a:off x="5139680" y="4470866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5292080" y="4479250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ounded Rectangle 16"/>
          <p:cNvSpPr/>
          <p:nvPr/>
        </p:nvSpPr>
        <p:spPr bwMode="auto">
          <a:xfrm>
            <a:off x="5004048" y="4581016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860032" y="54451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4860032" y="55975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5139680" y="5190946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 flipV="1">
            <a:off x="5292080" y="5199330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ounded Rectangle 21"/>
          <p:cNvSpPr/>
          <p:nvPr/>
        </p:nvSpPr>
        <p:spPr bwMode="auto">
          <a:xfrm>
            <a:off x="5004048" y="5301096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613978" y="47250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5613978" y="48774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5893626" y="4470866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 flipV="1">
            <a:off x="6046026" y="4479250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ounded Rectangle 26"/>
          <p:cNvSpPr/>
          <p:nvPr/>
        </p:nvSpPr>
        <p:spPr bwMode="auto">
          <a:xfrm>
            <a:off x="5757994" y="4581016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5613978" y="54451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5613978" y="55975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 flipV="1">
            <a:off x="5893626" y="5190946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flipH="1" flipV="1">
            <a:off x="6046026" y="5199330"/>
            <a:ext cx="8384" cy="6564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ounded Rectangle 31"/>
          <p:cNvSpPr/>
          <p:nvPr/>
        </p:nvSpPr>
        <p:spPr bwMode="auto">
          <a:xfrm>
            <a:off x="5757994" y="5301096"/>
            <a:ext cx="432048" cy="432048"/>
          </a:xfrm>
          <a:prstGeom prst="round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6444208" y="4919682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99792" y="4343618"/>
            <a:ext cx="111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toolchain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7164288" y="4703658"/>
            <a:ext cx="1296144" cy="936104"/>
            <a:chOff x="9828584" y="1412776"/>
            <a:chExt cx="1296144" cy="93610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72600" y="1556792"/>
              <a:ext cx="936104" cy="738802"/>
            </a:xfrm>
            <a:prstGeom prst="rect">
              <a:avLst/>
            </a:prstGeom>
          </p:spPr>
        </p:pic>
        <p:sp>
          <p:nvSpPr>
            <p:cNvPr id="37" name="Rounded Rectangle 36"/>
            <p:cNvSpPr/>
            <p:nvPr/>
          </p:nvSpPr>
          <p:spPr bwMode="auto">
            <a:xfrm>
              <a:off x="9828584" y="1412776"/>
              <a:ext cx="1296144" cy="936104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-80" charset="-128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7238650" y="4293096"/>
            <a:ext cx="10600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03663" y="6359842"/>
            <a:ext cx="11084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40" name="Right Arrow 39"/>
          <p:cNvSpPr/>
          <p:nvPr/>
        </p:nvSpPr>
        <p:spPr bwMode="auto">
          <a:xfrm rot="10800000">
            <a:off x="4067944" y="6287834"/>
            <a:ext cx="576064" cy="432048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  <p:sp>
        <p:nvSpPr>
          <p:cNvPr id="41" name="Bent Arrow 40"/>
          <p:cNvSpPr/>
          <p:nvPr/>
        </p:nvSpPr>
        <p:spPr bwMode="auto">
          <a:xfrm rot="10800000">
            <a:off x="6372200" y="5783778"/>
            <a:ext cx="1512168" cy="1008112"/>
          </a:xfrm>
          <a:prstGeom prst="ben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95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Implementation of the </a:t>
            </a:r>
            <a:r>
              <a:rPr lang="en-US" sz="2400" dirty="0" err="1" smtClean="0"/>
              <a:t>Tinuso</a:t>
            </a:r>
            <a:r>
              <a:rPr lang="en-US" sz="2400" dirty="0" smtClean="0"/>
              <a:t> processor architecture in gem5</a:t>
            </a:r>
          </a:p>
          <a:p>
            <a:r>
              <a:rPr lang="en-US" sz="2400" dirty="0" smtClean="0"/>
              <a:t>Discussion of gem5 and designing application specific accelerators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8674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Verdana" charset="0"/>
                <a:ea typeface="ＭＳ Ｐゴシック" charset="0"/>
              </a:rPr>
              <a:t>Outline:</a:t>
            </a:r>
            <a:endParaRPr lang="en-US" dirty="0">
              <a:latin typeface="Verdana" charset="0"/>
              <a:ea typeface="ＭＳ Ｐゴシック" charset="0"/>
            </a:endParaRPr>
          </a:p>
        </p:txBody>
      </p:sp>
      <p:sp>
        <p:nvSpPr>
          <p:cNvPr id="4" name="Subtitle 2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bg2"/>
                </a:solidFill>
                <a:latin typeface="Verdana"/>
                <a:cs typeface="Verdana"/>
              </a:rPr>
              <a:t>Motivation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olidFill>
                  <a:schemeClr val="bg2"/>
                </a:solidFill>
                <a:latin typeface="Verdana"/>
                <a:cs typeface="Verdana"/>
              </a:rPr>
              <a:t>Contributions</a:t>
            </a:r>
            <a:endParaRPr lang="en-US" sz="2400" dirty="0" smtClean="0">
              <a:latin typeface="Verdana"/>
              <a:cs typeface="Verdana"/>
            </a:endParaRPr>
          </a:p>
          <a:p>
            <a:pPr eaLnBrk="0" hangingPunct="0"/>
            <a:r>
              <a:rPr lang="en-US" sz="2400" dirty="0" err="1" smtClean="0">
                <a:latin typeface="Verdana"/>
                <a:cs typeface="Verdana"/>
              </a:rPr>
              <a:t>Tinuso</a:t>
            </a:r>
            <a:r>
              <a:rPr lang="en-US" sz="2400" dirty="0" smtClean="0">
                <a:latin typeface="Verdana"/>
                <a:cs typeface="Verdana"/>
              </a:rPr>
              <a:t> Architecture</a:t>
            </a:r>
          </a:p>
          <a:p>
            <a:pPr eaLnBrk="0" hangingPunct="0"/>
            <a:r>
              <a:rPr lang="en-US" sz="2400" dirty="0" smtClean="0">
                <a:latin typeface="Verdana"/>
                <a:cs typeface="Verdana"/>
              </a:rPr>
              <a:t>Gem5 Implementation</a:t>
            </a:r>
          </a:p>
          <a:p>
            <a:pPr eaLnBrk="0" hangingPunct="0"/>
            <a:r>
              <a:rPr lang="en-US" sz="2400" dirty="0" smtClean="0"/>
              <a:t>Design </a:t>
            </a:r>
            <a:r>
              <a:rPr lang="en-US" sz="2400" dirty="0"/>
              <a:t>Space Exploration</a:t>
            </a:r>
            <a:endParaRPr lang="en-US" sz="2400" dirty="0" smtClean="0">
              <a:latin typeface="Verdana"/>
              <a:cs typeface="Verdana"/>
            </a:endParaRPr>
          </a:p>
          <a:p>
            <a:pPr eaLnBrk="0" hangingPunct="0"/>
            <a:r>
              <a:rPr lang="en-US" sz="2400" dirty="0" smtClean="0">
                <a:latin typeface="Verdana"/>
                <a:cs typeface="Verdana"/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31712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Tinuso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/>
            <a:r>
              <a:rPr lang="en-US" sz="2400" dirty="0">
                <a:latin typeface="Calibri" pitchFamily="-107" charset="0"/>
              </a:rPr>
              <a:t>Philosophy: move complexity to software</a:t>
            </a:r>
          </a:p>
          <a:p>
            <a:pPr lvl="1" eaLnBrk="0" hangingPunct="0"/>
            <a:r>
              <a:rPr lang="en-US" sz="2000" dirty="0" smtClean="0">
                <a:latin typeface="Calibri" pitchFamily="-107" charset="0"/>
              </a:rPr>
              <a:t>Predicated </a:t>
            </a:r>
            <a:r>
              <a:rPr lang="en-US" sz="2000" dirty="0">
                <a:latin typeface="Calibri" pitchFamily="-107" charset="0"/>
              </a:rPr>
              <a:t>execution to lower branch costs</a:t>
            </a:r>
          </a:p>
          <a:p>
            <a:pPr lvl="1" eaLnBrk="0" hangingPunct="0"/>
            <a:r>
              <a:rPr lang="en-US" sz="2000" dirty="0">
                <a:latin typeface="Calibri" pitchFamily="-107" charset="0"/>
              </a:rPr>
              <a:t>Very fast 8 stage </a:t>
            </a:r>
            <a:r>
              <a:rPr lang="en-US" sz="2000" dirty="0" smtClean="0">
                <a:latin typeface="Calibri" pitchFamily="-107" charset="0"/>
              </a:rPr>
              <a:t>pipeline</a:t>
            </a:r>
          </a:p>
          <a:p>
            <a:pPr lvl="1" eaLnBrk="0" hangingPunct="0"/>
            <a:r>
              <a:rPr lang="en-US" sz="2000" dirty="0">
                <a:latin typeface="Calibri" pitchFamily="-107" charset="0"/>
              </a:rPr>
              <a:t>No pipeline interlocking; Compiler must produce a valid </a:t>
            </a:r>
            <a:r>
              <a:rPr lang="en-US" sz="2000" dirty="0" smtClean="0">
                <a:latin typeface="Calibri" pitchFamily="-107" charset="0"/>
              </a:rPr>
              <a:t>schedule</a:t>
            </a:r>
            <a:endParaRPr lang="en-US" sz="2000" dirty="0">
              <a:latin typeface="Calibri" pitchFamily="-107" charset="0"/>
            </a:endParaRPr>
          </a:p>
          <a:p>
            <a:pPr eaLnBrk="0" hangingPunct="0"/>
            <a:r>
              <a:rPr lang="en-US" sz="2400" dirty="0" smtClean="0">
                <a:latin typeface="Calibri" pitchFamily="-107" charset="0"/>
              </a:rPr>
              <a:t>GCC </a:t>
            </a:r>
            <a:r>
              <a:rPr lang="en-US" sz="2400" dirty="0">
                <a:latin typeface="Calibri" pitchFamily="-107" charset="0"/>
              </a:rPr>
              <a:t>4.9 </a:t>
            </a:r>
            <a:r>
              <a:rPr lang="en-US" sz="2400" dirty="0" err="1">
                <a:latin typeface="Calibri" pitchFamily="-107" charset="0"/>
              </a:rPr>
              <a:t>toolchain</a:t>
            </a:r>
            <a:r>
              <a:rPr lang="en-US" sz="2400" dirty="0">
                <a:latin typeface="Calibri" pitchFamily="-107" charset="0"/>
              </a:rPr>
              <a:t> </a:t>
            </a:r>
            <a:endParaRPr lang="en-US" sz="2400" dirty="0" smtClean="0">
              <a:latin typeface="Calibri" pitchFamily="-107" charset="0"/>
            </a:endParaRPr>
          </a:p>
          <a:p>
            <a:pPr eaLnBrk="0" hangingPunct="0"/>
            <a:r>
              <a:rPr lang="en-US" sz="2400" dirty="0">
                <a:latin typeface="Calibri" pitchFamily="-107" charset="0"/>
              </a:rPr>
              <a:t>Designed for FPGA </a:t>
            </a:r>
            <a:r>
              <a:rPr lang="en-US" sz="2400" dirty="0" smtClean="0">
                <a:latin typeface="Calibri" pitchFamily="-107" charset="0"/>
              </a:rPr>
              <a:t>synthesis</a:t>
            </a:r>
            <a:endParaRPr lang="en-US" sz="2400" dirty="0">
              <a:latin typeface="Calibri" pitchFamily="-107" charset="0"/>
            </a:endParaRPr>
          </a:p>
          <a:p>
            <a:pPr eaLnBrk="0" hangingPunct="0"/>
            <a:r>
              <a:rPr lang="en-US" sz="2400" dirty="0">
                <a:latin typeface="Calibri" pitchFamily="-107" charset="0"/>
              </a:rPr>
              <a:t>Will be released as open </a:t>
            </a:r>
            <a:r>
              <a:rPr lang="en-US" sz="2400" dirty="0" smtClean="0">
                <a:latin typeface="Calibri" pitchFamily="-107" charset="0"/>
              </a:rPr>
              <a:t>source</a:t>
            </a:r>
          </a:p>
          <a:p>
            <a:pPr eaLnBrk="0" hangingPunct="0"/>
            <a:r>
              <a:rPr lang="en-US" sz="2400" dirty="0" smtClean="0">
                <a:latin typeface="Calibri" pitchFamily="-107" charset="0"/>
              </a:rPr>
              <a:t>Small and fast</a:t>
            </a:r>
            <a:endParaRPr lang="en-US" sz="2400" dirty="0">
              <a:latin typeface="Calibri" pitchFamily="-107" charset="0"/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510628"/>
              </p:ext>
            </p:extLst>
          </p:nvPr>
        </p:nvGraphicFramePr>
        <p:xfrm>
          <a:off x="1547664" y="4941168"/>
          <a:ext cx="4248472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4236"/>
                <a:gridCol w="212423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Tinuso</a:t>
                      </a:r>
                      <a:endParaRPr lang="en-US" dirty="0"/>
                    </a:p>
                  </a:txBody>
                  <a:tcPr>
                    <a:solidFill>
                      <a:srgbClr val="FF9A5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MicroBlaze</a:t>
                      </a:r>
                      <a:endParaRPr lang="en-US" dirty="0"/>
                    </a:p>
                  </a:txBody>
                  <a:tcPr>
                    <a:solidFill>
                      <a:srgbClr val="FF9A5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376</a:t>
                      </a:r>
                      <a:r>
                        <a:rPr lang="en-US" baseline="0" dirty="0" smtClean="0"/>
                        <a:t> MHz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194 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1322 LUTs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2024 LUTs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8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Gem5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Instruction Predication</a:t>
            </a:r>
          </a:p>
          <a:p>
            <a:pPr lvl="1"/>
            <a:r>
              <a:rPr lang="en-US" sz="2000" dirty="0" smtClean="0"/>
              <a:t>Easily handled in the instruction decoder</a:t>
            </a:r>
          </a:p>
          <a:p>
            <a:r>
              <a:rPr lang="en-US" sz="2400" dirty="0" smtClean="0"/>
              <a:t>Configurable branch delay slots</a:t>
            </a:r>
          </a:p>
          <a:p>
            <a:pPr lvl="1"/>
            <a:r>
              <a:rPr lang="en-US" sz="2000" dirty="0" smtClean="0"/>
              <a:t>New </a:t>
            </a:r>
            <a:r>
              <a:rPr lang="en-US" sz="2000" dirty="0" err="1" smtClean="0"/>
              <a:t>PCState</a:t>
            </a:r>
            <a:r>
              <a:rPr lang="en-US" sz="2000" dirty="0" smtClean="0"/>
              <a:t> with counter and NNPC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Instruction delay slots for compiler validation</a:t>
            </a:r>
          </a:p>
          <a:p>
            <a:pPr lvl="1"/>
            <a:r>
              <a:rPr lang="en-US" sz="2000" dirty="0" smtClean="0"/>
              <a:t>Tracked by </a:t>
            </a:r>
            <a:r>
              <a:rPr lang="en-US" sz="2000" smtClean="0"/>
              <a:t>the </a:t>
            </a:r>
            <a:r>
              <a:rPr lang="en-US" sz="2000" smtClean="0"/>
              <a:t>Decoder</a:t>
            </a:r>
            <a:endParaRPr lang="en-US" sz="2000" dirty="0" smtClean="0"/>
          </a:p>
          <a:p>
            <a:pPr lvl="1"/>
            <a:r>
              <a:rPr lang="en-US" sz="2000" dirty="0" smtClean="0"/>
              <a:t>Validated at instruction decode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530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Gem5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bg2"/>
                </a:solidFill>
              </a:rPr>
              <a:t>Instruction Predication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Easily handled in the instruction decoder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Configurable branch delay slots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New </a:t>
            </a:r>
            <a:r>
              <a:rPr lang="en-US" sz="2000" dirty="0" err="1" smtClean="0">
                <a:solidFill>
                  <a:schemeClr val="bg2"/>
                </a:solidFill>
              </a:rPr>
              <a:t>PCState</a:t>
            </a:r>
            <a:r>
              <a:rPr lang="en-US" sz="2000" dirty="0" smtClean="0">
                <a:solidFill>
                  <a:schemeClr val="bg2"/>
                </a:solidFill>
              </a:rPr>
              <a:t> with counter and NNPC</a:t>
            </a:r>
            <a:br>
              <a:rPr lang="en-US" sz="2000" dirty="0" smtClean="0">
                <a:solidFill>
                  <a:schemeClr val="bg2"/>
                </a:solidFill>
              </a:rPr>
            </a:br>
            <a:endParaRPr lang="en-US" sz="2000" dirty="0" smtClean="0">
              <a:solidFill>
                <a:schemeClr val="bg2"/>
              </a:solidFill>
            </a:endParaRPr>
          </a:p>
          <a:p>
            <a:r>
              <a:rPr lang="en-US" sz="2400" dirty="0" smtClean="0">
                <a:solidFill>
                  <a:schemeClr val="bg2"/>
                </a:solidFill>
              </a:rPr>
              <a:t>Instruction delay slots for compiler validation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Tracked by the ISA/Decoder</a:t>
            </a:r>
          </a:p>
          <a:p>
            <a:pPr lvl="1"/>
            <a:r>
              <a:rPr lang="en-US" sz="2000" dirty="0" smtClean="0">
                <a:solidFill>
                  <a:schemeClr val="bg2"/>
                </a:solidFill>
              </a:rPr>
              <a:t>Validated at instruction decode</a:t>
            </a:r>
          </a:p>
          <a:p>
            <a:pPr lvl="1"/>
            <a:endParaRPr lang="en-US" sz="2000" dirty="0"/>
          </a:p>
          <a:p>
            <a:r>
              <a:rPr lang="en-US" sz="2400" dirty="0"/>
              <a:t>Gem5 implementation was easy and painless</a:t>
            </a:r>
          </a:p>
          <a:p>
            <a:pPr lvl="1"/>
            <a:r>
              <a:rPr lang="en-US" sz="2000" dirty="0"/>
              <a:t>A good fit into our workflow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0770729"/>
      </p:ext>
    </p:extLst>
  </p:cSld>
  <p:clrMapOvr>
    <a:masterClrMapping/>
  </p:clrMapOvr>
</p:sld>
</file>

<file path=ppt/theme/theme1.xml><?xml version="1.0" encoding="utf-8"?>
<a:theme xmlns:a="http://schemas.openxmlformats.org/drawingml/2006/main" name="phdthesis">
  <a:themeElements>
    <a:clrScheme name="DTU_Informatics[1]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DTU_Informatics[1]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lnDef>
  </a:objectDefaults>
  <a:extraClrSchemeLst>
    <a:extraClrScheme>
      <a:clrScheme name="DTU_Informatics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_Informatics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_Informatics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_Informatics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_Informatics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_Informatics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_Informatics[1]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TU Corporate UK">
  <a:themeElements>
    <a:clrScheme name="DTU Corporate UK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DTU Corporate UK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lnDef>
  </a:objectDefaults>
  <a:extraClrSchemeLst>
    <a:extraClrScheme>
      <a:clrScheme name="DTU Corporate U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Corporate U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Corporate UK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phdthesis.pot</Template>
  <TotalTime>7700</TotalTime>
  <Words>552</Words>
  <Application>Microsoft Macintosh PowerPoint</Application>
  <PresentationFormat>On-screen Show (4:3)</PresentationFormat>
  <Paragraphs>184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phdthesis</vt:lpstr>
      <vt:lpstr>DTU Corporate UK</vt:lpstr>
      <vt:lpstr>Experiences Implementing Tinuso in gem5 </vt:lpstr>
      <vt:lpstr>Motivation</vt:lpstr>
      <vt:lpstr>Motivation</vt:lpstr>
      <vt:lpstr>Motivation</vt:lpstr>
      <vt:lpstr>Contributions</vt:lpstr>
      <vt:lpstr>Outline:</vt:lpstr>
      <vt:lpstr>Tinuso</vt:lpstr>
      <vt:lpstr>Gem5 Implementation</vt:lpstr>
      <vt:lpstr>Gem5 Implementation</vt:lpstr>
      <vt:lpstr>Gem5 In Our Workflow</vt:lpstr>
      <vt:lpstr>Design Space Exploration</vt:lpstr>
      <vt:lpstr>Design Space Exploration</vt:lpstr>
      <vt:lpstr>Tinuso multicore systems</vt:lpstr>
      <vt:lpstr>Design Space Exploration</vt:lpstr>
      <vt:lpstr>Design Space Exploration</vt:lpstr>
      <vt:lpstr>Conclusions</vt:lpstr>
    </vt:vector>
  </TitlesOfParts>
  <Company>DTU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edbdb</dc:creator>
  <cp:lastModifiedBy>Max Walter</cp:lastModifiedBy>
  <cp:revision>310</cp:revision>
  <dcterms:created xsi:type="dcterms:W3CDTF">2014-04-23T11:26:12Z</dcterms:created>
  <dcterms:modified xsi:type="dcterms:W3CDTF">2015-06-14T19:28:29Z</dcterms:modified>
</cp:coreProperties>
</file>