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0" r:id="rId5"/>
  </p:sldMasterIdLst>
  <p:notesMasterIdLst>
    <p:notesMasterId r:id="rId68"/>
  </p:notesMasterIdLst>
  <p:handoutMasterIdLst>
    <p:handoutMasterId r:id="rId69"/>
  </p:handoutMasterIdLst>
  <p:sldIdLst>
    <p:sldId id="343" r:id="rId6"/>
    <p:sldId id="417" r:id="rId7"/>
    <p:sldId id="487" r:id="rId8"/>
    <p:sldId id="500" r:id="rId9"/>
    <p:sldId id="471" r:id="rId10"/>
    <p:sldId id="486" r:id="rId11"/>
    <p:sldId id="421" r:id="rId12"/>
    <p:sldId id="418" r:id="rId13"/>
    <p:sldId id="493" r:id="rId14"/>
    <p:sldId id="494" r:id="rId15"/>
    <p:sldId id="501" r:id="rId16"/>
    <p:sldId id="497" r:id="rId17"/>
    <p:sldId id="490" r:id="rId18"/>
    <p:sldId id="513" r:id="rId19"/>
    <p:sldId id="460" r:id="rId20"/>
    <p:sldId id="540" r:id="rId21"/>
    <p:sldId id="522" r:id="rId22"/>
    <p:sldId id="468" r:id="rId23"/>
    <p:sldId id="526" r:id="rId24"/>
    <p:sldId id="527" r:id="rId25"/>
    <p:sldId id="411" r:id="rId26"/>
    <p:sldId id="528" r:id="rId27"/>
    <p:sldId id="532" r:id="rId28"/>
    <p:sldId id="537" r:id="rId29"/>
    <p:sldId id="541" r:id="rId30"/>
    <p:sldId id="529" r:id="rId31"/>
    <p:sldId id="439" r:id="rId32"/>
    <p:sldId id="424" r:id="rId33"/>
    <p:sldId id="443" r:id="rId34"/>
    <p:sldId id="440" r:id="rId35"/>
    <p:sldId id="549" r:id="rId36"/>
    <p:sldId id="550" r:id="rId37"/>
    <p:sldId id="552" r:id="rId38"/>
    <p:sldId id="553" r:id="rId39"/>
    <p:sldId id="476" r:id="rId40"/>
    <p:sldId id="551" r:id="rId41"/>
    <p:sldId id="437" r:id="rId42"/>
    <p:sldId id="538" r:id="rId43"/>
    <p:sldId id="535" r:id="rId44"/>
    <p:sldId id="542" r:id="rId45"/>
    <p:sldId id="544" r:id="rId46"/>
    <p:sldId id="520" r:id="rId47"/>
    <p:sldId id="554" r:id="rId48"/>
    <p:sldId id="523" r:id="rId49"/>
    <p:sldId id="508" r:id="rId50"/>
    <p:sldId id="524" r:id="rId51"/>
    <p:sldId id="509" r:id="rId52"/>
    <p:sldId id="525" r:id="rId53"/>
    <p:sldId id="533" r:id="rId54"/>
    <p:sldId id="534" r:id="rId55"/>
    <p:sldId id="521" r:id="rId56"/>
    <p:sldId id="466" r:id="rId57"/>
    <p:sldId id="479" r:id="rId58"/>
    <p:sldId id="545" r:id="rId59"/>
    <p:sldId id="546" r:id="rId60"/>
    <p:sldId id="539" r:id="rId61"/>
    <p:sldId id="512" r:id="rId62"/>
    <p:sldId id="507" r:id="rId63"/>
    <p:sldId id="465" r:id="rId64"/>
    <p:sldId id="435" r:id="rId65"/>
    <p:sldId id="547" r:id="rId66"/>
    <p:sldId id="548" r:id="rId6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789">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mann, Brad" initials="B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6522"/>
    <a:srgbClr val="00AAB5"/>
    <a:srgbClr val="73E1E7"/>
    <a:srgbClr val="A6CE39"/>
    <a:srgbClr val="767DC5"/>
    <a:srgbClr val="ED1C24"/>
    <a:srgbClr val="F1FCFD"/>
    <a:srgbClr val="D6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88" autoAdjust="0"/>
    <p:restoredTop sz="94799" autoAdjust="0"/>
  </p:normalViewPr>
  <p:slideViewPr>
    <p:cSldViewPr snapToGrid="0" snapToObjects="1" showGuides="1">
      <p:cViewPr varScale="1">
        <p:scale>
          <a:sx n="130" d="100"/>
          <a:sy n="130" d="100"/>
        </p:scale>
        <p:origin x="696" y="96"/>
      </p:cViewPr>
      <p:guideLst>
        <p:guide orient="horz" pos="432"/>
        <p:guide pos="2789"/>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p:scale>
          <a:sx n="66" d="100"/>
          <a:sy n="66" d="100"/>
        </p:scale>
        <p:origin x="1550" y="-845"/>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7T14:32:26.531" idx="2">
    <p:pos x="3267" y="1168"/>
    <p:text>John K. suggests we also mention the machine ISA</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336A6-30CC-4928-AC9F-59A36B6C34BF}" type="doc">
      <dgm:prSet loTypeId="urn:microsoft.com/office/officeart/2005/8/layout/gear1" loCatId="cycle" qsTypeId="urn:microsoft.com/office/officeart/2005/8/quickstyle/simple1" qsCatId="simple" csTypeId="urn:microsoft.com/office/officeart/2005/8/colors/accent3_1" csCatId="accent3" phldr="1"/>
      <dgm:spPr/>
    </dgm:pt>
    <dgm:pt modelId="{A3872C03-CE92-46DB-ADEA-AC60F80A1A15}">
      <dgm:prSet phldrT="[Text]"/>
      <dgm:spPr/>
      <dgm:t>
        <a:bodyPr/>
        <a:lstStyle/>
        <a:p>
          <a:endParaRPr lang="en-US" dirty="0" smtClean="0"/>
        </a:p>
        <a:p>
          <a:endParaRPr lang="en-US" dirty="0" smtClean="0"/>
        </a:p>
      </dgm:t>
    </dgm:pt>
    <dgm:pt modelId="{156067E2-C333-4CD7-BEED-C0ACE49FFD1F}" type="parTrans" cxnId="{1AB73E89-106F-4CD8-A0B1-9C0D709AFC70}">
      <dgm:prSet/>
      <dgm:spPr/>
      <dgm:t>
        <a:bodyPr/>
        <a:lstStyle/>
        <a:p>
          <a:endParaRPr lang="en-US"/>
        </a:p>
      </dgm:t>
    </dgm:pt>
    <dgm:pt modelId="{FDCFE137-B00C-4FDE-8EB9-44924D128702}" type="sibTrans" cxnId="{1AB73E89-106F-4CD8-A0B1-9C0D709AFC70}">
      <dgm:prSet/>
      <dgm:spPr/>
      <dgm:t>
        <a:bodyPr/>
        <a:lstStyle/>
        <a:p>
          <a:endParaRPr lang="en-US"/>
        </a:p>
      </dgm:t>
    </dgm:pt>
    <dgm:pt modelId="{72528C28-5421-4883-AA5E-336A1DC6B9B0}">
      <dgm:prSet phldrT="[Text]"/>
      <dgm:spPr/>
      <dgm:t>
        <a:bodyPr/>
        <a:lstStyle/>
        <a:p>
          <a:r>
            <a:rPr lang="en-US" dirty="0" smtClean="0"/>
            <a:t>Modeling an APU systems</a:t>
          </a:r>
          <a:endParaRPr lang="en-US" dirty="0"/>
        </a:p>
      </dgm:t>
    </dgm:pt>
    <dgm:pt modelId="{F7976C3F-AF55-4908-A482-9D4CF04906C8}" type="parTrans" cxnId="{33DC0E56-2BF0-4A74-93AC-61F39E023347}">
      <dgm:prSet/>
      <dgm:spPr/>
      <dgm:t>
        <a:bodyPr/>
        <a:lstStyle/>
        <a:p>
          <a:endParaRPr lang="en-US"/>
        </a:p>
      </dgm:t>
    </dgm:pt>
    <dgm:pt modelId="{7D762CE8-405E-43B7-87C4-0557C6F738B1}" type="sibTrans" cxnId="{33DC0E56-2BF0-4A74-93AC-61F39E023347}">
      <dgm:prSet/>
      <dgm:spPr/>
      <dgm:t>
        <a:bodyPr/>
        <a:lstStyle/>
        <a:p>
          <a:endParaRPr lang="en-US"/>
        </a:p>
      </dgm:t>
    </dgm:pt>
    <dgm:pt modelId="{46C3BDCB-EB04-4E11-BCBD-BDCF4DC0643A}" type="pres">
      <dgm:prSet presAssocID="{3E9336A6-30CC-4928-AC9F-59A36B6C34BF}" presName="composite" presStyleCnt="0">
        <dgm:presLayoutVars>
          <dgm:chMax val="3"/>
          <dgm:animLvl val="lvl"/>
          <dgm:resizeHandles val="exact"/>
        </dgm:presLayoutVars>
      </dgm:prSet>
      <dgm:spPr/>
    </dgm:pt>
    <dgm:pt modelId="{4993F4E1-8C28-4BE0-9976-589D1FD4660A}" type="pres">
      <dgm:prSet presAssocID="{A3872C03-CE92-46DB-ADEA-AC60F80A1A15}" presName="gear1" presStyleLbl="node1" presStyleIdx="0" presStyleCnt="2">
        <dgm:presLayoutVars>
          <dgm:chMax val="1"/>
          <dgm:bulletEnabled val="1"/>
        </dgm:presLayoutVars>
      </dgm:prSet>
      <dgm:spPr/>
      <dgm:t>
        <a:bodyPr/>
        <a:lstStyle/>
        <a:p>
          <a:endParaRPr lang="en-US"/>
        </a:p>
      </dgm:t>
    </dgm:pt>
    <dgm:pt modelId="{9B4C5B21-34AC-4763-8BBE-5CE343956931}" type="pres">
      <dgm:prSet presAssocID="{A3872C03-CE92-46DB-ADEA-AC60F80A1A15}" presName="gear1srcNode" presStyleLbl="node1" presStyleIdx="0" presStyleCnt="2"/>
      <dgm:spPr/>
      <dgm:t>
        <a:bodyPr/>
        <a:lstStyle/>
        <a:p>
          <a:endParaRPr lang="en-US"/>
        </a:p>
      </dgm:t>
    </dgm:pt>
    <dgm:pt modelId="{93366995-8164-4442-809C-D79305AB9B5C}" type="pres">
      <dgm:prSet presAssocID="{A3872C03-CE92-46DB-ADEA-AC60F80A1A15}" presName="gear1dstNode" presStyleLbl="node1" presStyleIdx="0" presStyleCnt="2"/>
      <dgm:spPr/>
      <dgm:t>
        <a:bodyPr/>
        <a:lstStyle/>
        <a:p>
          <a:endParaRPr lang="en-US"/>
        </a:p>
      </dgm:t>
    </dgm:pt>
    <dgm:pt modelId="{5CA50F9E-4282-4C3B-8A52-27609BE65381}" type="pres">
      <dgm:prSet presAssocID="{72528C28-5421-4883-AA5E-336A1DC6B9B0}" presName="gear2" presStyleLbl="node1" presStyleIdx="1" presStyleCnt="2">
        <dgm:presLayoutVars>
          <dgm:chMax val="1"/>
          <dgm:bulletEnabled val="1"/>
        </dgm:presLayoutVars>
      </dgm:prSet>
      <dgm:spPr/>
      <dgm:t>
        <a:bodyPr/>
        <a:lstStyle/>
        <a:p>
          <a:endParaRPr lang="en-US"/>
        </a:p>
      </dgm:t>
    </dgm:pt>
    <dgm:pt modelId="{36BE0E7A-B11F-40D4-BEC2-DDC8B7DE7059}" type="pres">
      <dgm:prSet presAssocID="{72528C28-5421-4883-AA5E-336A1DC6B9B0}" presName="gear2srcNode" presStyleLbl="node1" presStyleIdx="1" presStyleCnt="2"/>
      <dgm:spPr/>
      <dgm:t>
        <a:bodyPr/>
        <a:lstStyle/>
        <a:p>
          <a:endParaRPr lang="en-US"/>
        </a:p>
      </dgm:t>
    </dgm:pt>
    <dgm:pt modelId="{BD9A548B-1CEA-4670-8AFE-A86FBCBB94F3}" type="pres">
      <dgm:prSet presAssocID="{72528C28-5421-4883-AA5E-336A1DC6B9B0}" presName="gear2dstNode" presStyleLbl="node1" presStyleIdx="1" presStyleCnt="2"/>
      <dgm:spPr/>
      <dgm:t>
        <a:bodyPr/>
        <a:lstStyle/>
        <a:p>
          <a:endParaRPr lang="en-US"/>
        </a:p>
      </dgm:t>
    </dgm:pt>
    <dgm:pt modelId="{1B66D4BC-5F7D-4A78-840D-221BE4DD79E0}" type="pres">
      <dgm:prSet presAssocID="{FDCFE137-B00C-4FDE-8EB9-44924D128702}" presName="connector1" presStyleLbl="sibTrans2D1" presStyleIdx="0" presStyleCnt="2"/>
      <dgm:spPr/>
      <dgm:t>
        <a:bodyPr/>
        <a:lstStyle/>
        <a:p>
          <a:endParaRPr lang="en-US"/>
        </a:p>
      </dgm:t>
    </dgm:pt>
    <dgm:pt modelId="{29BC2F45-B3D7-45A1-B6C2-107E23E3FFCD}" type="pres">
      <dgm:prSet presAssocID="{7D762CE8-405E-43B7-87C4-0557C6F738B1}" presName="connector2" presStyleLbl="sibTrans2D1" presStyleIdx="1" presStyleCnt="2"/>
      <dgm:spPr/>
      <dgm:t>
        <a:bodyPr/>
        <a:lstStyle/>
        <a:p>
          <a:endParaRPr lang="en-US"/>
        </a:p>
      </dgm:t>
    </dgm:pt>
  </dgm:ptLst>
  <dgm:cxnLst>
    <dgm:cxn modelId="{51FD8505-1C6A-42DE-8F4D-86B9EE6D2882}" type="presOf" srcId="{FDCFE137-B00C-4FDE-8EB9-44924D128702}" destId="{1B66D4BC-5F7D-4A78-840D-221BE4DD79E0}" srcOrd="0" destOrd="0" presId="urn:microsoft.com/office/officeart/2005/8/layout/gear1"/>
    <dgm:cxn modelId="{09FA816C-5ADC-4196-9C14-E10451D42062}" type="presOf" srcId="{A3872C03-CE92-46DB-ADEA-AC60F80A1A15}" destId="{93366995-8164-4442-809C-D79305AB9B5C}" srcOrd="2" destOrd="0" presId="urn:microsoft.com/office/officeart/2005/8/layout/gear1"/>
    <dgm:cxn modelId="{B1F7D4E3-7C35-4139-AC7F-65E11300AC33}" type="presOf" srcId="{72528C28-5421-4883-AA5E-336A1DC6B9B0}" destId="{36BE0E7A-B11F-40D4-BEC2-DDC8B7DE7059}" srcOrd="1" destOrd="0" presId="urn:microsoft.com/office/officeart/2005/8/layout/gear1"/>
    <dgm:cxn modelId="{B4746513-7970-4511-B37D-70C66CD198B5}" type="presOf" srcId="{7D762CE8-405E-43B7-87C4-0557C6F738B1}" destId="{29BC2F45-B3D7-45A1-B6C2-107E23E3FFCD}" srcOrd="0" destOrd="0" presId="urn:microsoft.com/office/officeart/2005/8/layout/gear1"/>
    <dgm:cxn modelId="{33DC0E56-2BF0-4A74-93AC-61F39E023347}" srcId="{3E9336A6-30CC-4928-AC9F-59A36B6C34BF}" destId="{72528C28-5421-4883-AA5E-336A1DC6B9B0}" srcOrd="1" destOrd="0" parTransId="{F7976C3F-AF55-4908-A482-9D4CF04906C8}" sibTransId="{7D762CE8-405E-43B7-87C4-0557C6F738B1}"/>
    <dgm:cxn modelId="{C7ADF3AD-9CC3-4104-8113-EFAE2449F60B}" type="presOf" srcId="{72528C28-5421-4883-AA5E-336A1DC6B9B0}" destId="{5CA50F9E-4282-4C3B-8A52-27609BE65381}" srcOrd="0" destOrd="0" presId="urn:microsoft.com/office/officeart/2005/8/layout/gear1"/>
    <dgm:cxn modelId="{B961C6B9-0543-48DB-B28E-969DC08D40B0}" type="presOf" srcId="{A3872C03-CE92-46DB-ADEA-AC60F80A1A15}" destId="{9B4C5B21-34AC-4763-8BBE-5CE343956931}" srcOrd="1" destOrd="0" presId="urn:microsoft.com/office/officeart/2005/8/layout/gear1"/>
    <dgm:cxn modelId="{B6BB0BE2-0AFF-4734-B9F2-D11EE58DB745}" type="presOf" srcId="{72528C28-5421-4883-AA5E-336A1DC6B9B0}" destId="{BD9A548B-1CEA-4670-8AFE-A86FBCBB94F3}" srcOrd="2" destOrd="0" presId="urn:microsoft.com/office/officeart/2005/8/layout/gear1"/>
    <dgm:cxn modelId="{1AB73E89-106F-4CD8-A0B1-9C0D709AFC70}" srcId="{3E9336A6-30CC-4928-AC9F-59A36B6C34BF}" destId="{A3872C03-CE92-46DB-ADEA-AC60F80A1A15}" srcOrd="0" destOrd="0" parTransId="{156067E2-C333-4CD7-BEED-C0ACE49FFD1F}" sibTransId="{FDCFE137-B00C-4FDE-8EB9-44924D128702}"/>
    <dgm:cxn modelId="{BF4E09BB-ADE9-448A-BD44-AF215E7EF5B4}" type="presOf" srcId="{3E9336A6-30CC-4928-AC9F-59A36B6C34BF}" destId="{46C3BDCB-EB04-4E11-BCBD-BDCF4DC0643A}" srcOrd="0" destOrd="0" presId="urn:microsoft.com/office/officeart/2005/8/layout/gear1"/>
    <dgm:cxn modelId="{428A0D12-46DD-48A0-894B-809EEFFB330E}" type="presOf" srcId="{A3872C03-CE92-46DB-ADEA-AC60F80A1A15}" destId="{4993F4E1-8C28-4BE0-9976-589D1FD4660A}" srcOrd="0" destOrd="0" presId="urn:microsoft.com/office/officeart/2005/8/layout/gear1"/>
    <dgm:cxn modelId="{8E71A746-F47C-40FF-AD99-B70A3B34B273}" type="presParOf" srcId="{46C3BDCB-EB04-4E11-BCBD-BDCF4DC0643A}" destId="{4993F4E1-8C28-4BE0-9976-589D1FD4660A}" srcOrd="0" destOrd="0" presId="urn:microsoft.com/office/officeart/2005/8/layout/gear1"/>
    <dgm:cxn modelId="{8E0531A2-B994-4617-AC37-6FC1607F1B7D}" type="presParOf" srcId="{46C3BDCB-EB04-4E11-BCBD-BDCF4DC0643A}" destId="{9B4C5B21-34AC-4763-8BBE-5CE343956931}" srcOrd="1" destOrd="0" presId="urn:microsoft.com/office/officeart/2005/8/layout/gear1"/>
    <dgm:cxn modelId="{F67C76EF-233A-4FF9-85A1-BC690E727883}" type="presParOf" srcId="{46C3BDCB-EB04-4E11-BCBD-BDCF4DC0643A}" destId="{93366995-8164-4442-809C-D79305AB9B5C}" srcOrd="2" destOrd="0" presId="urn:microsoft.com/office/officeart/2005/8/layout/gear1"/>
    <dgm:cxn modelId="{8E8A4C9C-BC4A-4B62-90D1-C0684A360EDA}" type="presParOf" srcId="{46C3BDCB-EB04-4E11-BCBD-BDCF4DC0643A}" destId="{5CA50F9E-4282-4C3B-8A52-27609BE65381}" srcOrd="3" destOrd="0" presId="urn:microsoft.com/office/officeart/2005/8/layout/gear1"/>
    <dgm:cxn modelId="{D74420A3-BA05-474C-9B52-F34F33FCAB6B}" type="presParOf" srcId="{46C3BDCB-EB04-4E11-BCBD-BDCF4DC0643A}" destId="{36BE0E7A-B11F-40D4-BEC2-DDC8B7DE7059}" srcOrd="4" destOrd="0" presId="urn:microsoft.com/office/officeart/2005/8/layout/gear1"/>
    <dgm:cxn modelId="{4BD4C627-569C-4F67-AC45-36A05D216400}" type="presParOf" srcId="{46C3BDCB-EB04-4E11-BCBD-BDCF4DC0643A}" destId="{BD9A548B-1CEA-4670-8AFE-A86FBCBB94F3}" srcOrd="5" destOrd="0" presId="urn:microsoft.com/office/officeart/2005/8/layout/gear1"/>
    <dgm:cxn modelId="{87D94C25-47AB-4B91-B359-1E898B7DC6CA}" type="presParOf" srcId="{46C3BDCB-EB04-4E11-BCBD-BDCF4DC0643A}" destId="{1B66D4BC-5F7D-4A78-840D-221BE4DD79E0}" srcOrd="6" destOrd="0" presId="urn:microsoft.com/office/officeart/2005/8/layout/gear1"/>
    <dgm:cxn modelId="{90C318DC-31F4-4A71-862E-3617580C66FB}" type="presParOf" srcId="{46C3BDCB-EB04-4E11-BCBD-BDCF4DC0643A}" destId="{29BC2F45-B3D7-45A1-B6C2-107E23E3FFC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F4366-3A7C-406E-9865-3D2EDF59CA59}" type="doc">
      <dgm:prSet loTypeId="urn:microsoft.com/office/officeart/2005/8/layout/arrow6" loCatId="relationship" qsTypeId="urn:microsoft.com/office/officeart/2005/8/quickstyle/simple2" qsCatId="simple" csTypeId="urn:microsoft.com/office/officeart/2005/8/colors/accent3_4" csCatId="accent3" phldr="1"/>
      <dgm:spPr/>
      <dgm:t>
        <a:bodyPr/>
        <a:lstStyle/>
        <a:p>
          <a:endParaRPr lang="en-US"/>
        </a:p>
      </dgm:t>
    </dgm:pt>
    <dgm:pt modelId="{AF951AFB-276E-4875-B28C-9E8E72288514}">
      <dgm:prSet phldrT="[Text]"/>
      <dgm:spPr/>
      <dgm:t>
        <a:bodyPr/>
        <a:lstStyle/>
        <a:p>
          <a:r>
            <a:rPr lang="en-US" dirty="0" smtClean="0"/>
            <a:t>Functional</a:t>
          </a:r>
          <a:endParaRPr lang="en-US" dirty="0"/>
        </a:p>
      </dgm:t>
    </dgm:pt>
    <dgm:pt modelId="{EE36DFDF-E034-48AB-98AB-E58228791CE5}" type="parTrans" cxnId="{888361A7-FC54-4B29-B350-B4765964DA47}">
      <dgm:prSet/>
      <dgm:spPr/>
      <dgm:t>
        <a:bodyPr/>
        <a:lstStyle/>
        <a:p>
          <a:endParaRPr lang="en-US"/>
        </a:p>
      </dgm:t>
    </dgm:pt>
    <dgm:pt modelId="{A2997A00-0151-48A7-B1C7-2BDEA4A63908}" type="sibTrans" cxnId="{888361A7-FC54-4B29-B350-B4765964DA47}">
      <dgm:prSet/>
      <dgm:spPr/>
      <dgm:t>
        <a:bodyPr/>
        <a:lstStyle/>
        <a:p>
          <a:endParaRPr lang="en-US"/>
        </a:p>
      </dgm:t>
    </dgm:pt>
    <dgm:pt modelId="{EE3D9532-23BF-43E6-9597-51534C5FB8B1}">
      <dgm:prSet phldrT="[Text]"/>
      <dgm:spPr/>
      <dgm:t>
        <a:bodyPr/>
        <a:lstStyle/>
        <a:p>
          <a:r>
            <a:rPr lang="en-US" dirty="0" smtClean="0"/>
            <a:t>Timing</a:t>
          </a:r>
          <a:endParaRPr lang="en-US" dirty="0"/>
        </a:p>
      </dgm:t>
    </dgm:pt>
    <dgm:pt modelId="{7EAFAAF6-01E7-43F0-975D-14D318B433F5}" type="parTrans" cxnId="{9EC58867-2DB3-4D49-9A9B-A19D93EA798E}">
      <dgm:prSet/>
      <dgm:spPr/>
      <dgm:t>
        <a:bodyPr/>
        <a:lstStyle/>
        <a:p>
          <a:endParaRPr lang="en-US"/>
        </a:p>
      </dgm:t>
    </dgm:pt>
    <dgm:pt modelId="{F4CB2E6C-3CF2-44B2-857F-FD474FA48038}" type="sibTrans" cxnId="{9EC58867-2DB3-4D49-9A9B-A19D93EA798E}">
      <dgm:prSet/>
      <dgm:spPr/>
      <dgm:t>
        <a:bodyPr/>
        <a:lstStyle/>
        <a:p>
          <a:endParaRPr lang="en-US"/>
        </a:p>
      </dgm:t>
    </dgm:pt>
    <dgm:pt modelId="{85F0D568-E702-4062-B454-1EE663538D65}" type="pres">
      <dgm:prSet presAssocID="{16AF4366-3A7C-406E-9865-3D2EDF59CA59}" presName="compositeShape" presStyleCnt="0">
        <dgm:presLayoutVars>
          <dgm:chMax val="2"/>
          <dgm:dir/>
          <dgm:resizeHandles val="exact"/>
        </dgm:presLayoutVars>
      </dgm:prSet>
      <dgm:spPr/>
      <dgm:t>
        <a:bodyPr/>
        <a:lstStyle/>
        <a:p>
          <a:endParaRPr lang="en-US"/>
        </a:p>
      </dgm:t>
    </dgm:pt>
    <dgm:pt modelId="{783C9C39-33CD-4D76-90FF-DCA3457A7231}" type="pres">
      <dgm:prSet presAssocID="{16AF4366-3A7C-406E-9865-3D2EDF59CA59}" presName="ribbon" presStyleLbl="node1" presStyleIdx="0" presStyleCnt="1"/>
      <dgm:spPr/>
      <dgm:t>
        <a:bodyPr/>
        <a:lstStyle/>
        <a:p>
          <a:endParaRPr lang="en-US"/>
        </a:p>
      </dgm:t>
    </dgm:pt>
    <dgm:pt modelId="{EC7683B9-435C-43B0-9438-284E0DDA9698}" type="pres">
      <dgm:prSet presAssocID="{16AF4366-3A7C-406E-9865-3D2EDF59CA59}" presName="leftArrowText" presStyleLbl="node1" presStyleIdx="0" presStyleCnt="1">
        <dgm:presLayoutVars>
          <dgm:chMax val="0"/>
          <dgm:bulletEnabled val="1"/>
        </dgm:presLayoutVars>
      </dgm:prSet>
      <dgm:spPr/>
      <dgm:t>
        <a:bodyPr/>
        <a:lstStyle/>
        <a:p>
          <a:endParaRPr lang="en-US"/>
        </a:p>
      </dgm:t>
    </dgm:pt>
    <dgm:pt modelId="{7929635D-7EE3-4FDE-83EA-4BB67096CB63}" type="pres">
      <dgm:prSet presAssocID="{16AF4366-3A7C-406E-9865-3D2EDF59CA59}" presName="rightArrowText" presStyleLbl="node1" presStyleIdx="0" presStyleCnt="1">
        <dgm:presLayoutVars>
          <dgm:chMax val="0"/>
          <dgm:bulletEnabled val="1"/>
        </dgm:presLayoutVars>
      </dgm:prSet>
      <dgm:spPr/>
      <dgm:t>
        <a:bodyPr/>
        <a:lstStyle/>
        <a:p>
          <a:endParaRPr lang="en-US"/>
        </a:p>
      </dgm:t>
    </dgm:pt>
  </dgm:ptLst>
  <dgm:cxnLst>
    <dgm:cxn modelId="{888361A7-FC54-4B29-B350-B4765964DA47}" srcId="{16AF4366-3A7C-406E-9865-3D2EDF59CA59}" destId="{AF951AFB-276E-4875-B28C-9E8E72288514}" srcOrd="0" destOrd="0" parTransId="{EE36DFDF-E034-48AB-98AB-E58228791CE5}" sibTransId="{A2997A00-0151-48A7-B1C7-2BDEA4A63908}"/>
    <dgm:cxn modelId="{9EC58867-2DB3-4D49-9A9B-A19D93EA798E}" srcId="{16AF4366-3A7C-406E-9865-3D2EDF59CA59}" destId="{EE3D9532-23BF-43E6-9597-51534C5FB8B1}" srcOrd="1" destOrd="0" parTransId="{7EAFAAF6-01E7-43F0-975D-14D318B433F5}" sibTransId="{F4CB2E6C-3CF2-44B2-857F-FD474FA48038}"/>
    <dgm:cxn modelId="{8AE3BB53-666C-4658-8CD9-D92B1B7EB06C}" type="presOf" srcId="{AF951AFB-276E-4875-B28C-9E8E72288514}" destId="{EC7683B9-435C-43B0-9438-284E0DDA9698}" srcOrd="0" destOrd="0" presId="urn:microsoft.com/office/officeart/2005/8/layout/arrow6"/>
    <dgm:cxn modelId="{3EA13DA8-37ED-4556-8D11-E141201E70F7}" type="presOf" srcId="{EE3D9532-23BF-43E6-9597-51534C5FB8B1}" destId="{7929635D-7EE3-4FDE-83EA-4BB67096CB63}" srcOrd="0" destOrd="0" presId="urn:microsoft.com/office/officeart/2005/8/layout/arrow6"/>
    <dgm:cxn modelId="{F64A549D-B158-4E7B-B0F6-853E8677BBCC}" type="presOf" srcId="{16AF4366-3A7C-406E-9865-3D2EDF59CA59}" destId="{85F0D568-E702-4062-B454-1EE663538D65}" srcOrd="0" destOrd="0" presId="urn:microsoft.com/office/officeart/2005/8/layout/arrow6"/>
    <dgm:cxn modelId="{8BF3C486-48BA-4B3C-B75F-A81C57DCCF1C}" type="presParOf" srcId="{85F0D568-E702-4062-B454-1EE663538D65}" destId="{783C9C39-33CD-4D76-90FF-DCA3457A7231}" srcOrd="0" destOrd="0" presId="urn:microsoft.com/office/officeart/2005/8/layout/arrow6"/>
    <dgm:cxn modelId="{4EF4DE75-C821-4BB4-8AD7-D2A26A184160}" type="presParOf" srcId="{85F0D568-E702-4062-B454-1EE663538D65}" destId="{EC7683B9-435C-43B0-9438-284E0DDA9698}" srcOrd="1" destOrd="0" presId="urn:microsoft.com/office/officeart/2005/8/layout/arrow6"/>
    <dgm:cxn modelId="{8D66AB62-EFE2-421A-BD82-6E4569DD701B}" type="presParOf" srcId="{85F0D568-E702-4062-B454-1EE663538D65}" destId="{7929635D-7EE3-4FDE-83EA-4BB67096CB6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E79C04C-3902-42B3-8A0F-BDC91BE4D3A2}" type="doc">
      <dgm:prSet loTypeId="urn:microsoft.com/office/officeart/2009/3/layout/DescendingProcess" loCatId="process" qsTypeId="urn:microsoft.com/office/officeart/2005/8/quickstyle/simple1" qsCatId="simple" csTypeId="urn:microsoft.com/office/officeart/2005/8/colors/accent3_4" csCatId="accent3" phldr="1"/>
      <dgm:spPr/>
      <dgm:t>
        <a:bodyPr/>
        <a:lstStyle/>
        <a:p>
          <a:endParaRPr lang="en-US"/>
        </a:p>
      </dgm:t>
    </dgm:pt>
    <dgm:pt modelId="{8F71FC7D-F08F-49F1-96A5-B779CBB12C2C}">
      <dgm:prSet phldrT="[Text]" custT="1"/>
      <dgm:spPr/>
      <dgm:t>
        <a:bodyPr/>
        <a:lstStyle/>
        <a:p>
          <a:r>
            <a:rPr lang="en-US" sz="1800" dirty="0" smtClean="0"/>
            <a:t>More detailed</a:t>
          </a:r>
          <a:endParaRPr lang="en-US" sz="1800" dirty="0"/>
        </a:p>
      </dgm:t>
    </dgm:pt>
    <dgm:pt modelId="{81D45CA7-06BD-4E50-99C9-5A0226927F21}" type="parTrans" cxnId="{3D9DD869-FC35-4330-B2FF-36F6DE27844F}">
      <dgm:prSet/>
      <dgm:spPr/>
      <dgm:t>
        <a:bodyPr/>
        <a:lstStyle/>
        <a:p>
          <a:endParaRPr lang="en-US"/>
        </a:p>
      </dgm:t>
    </dgm:pt>
    <dgm:pt modelId="{FF1A6CF4-35C0-440B-9CDA-0B087D643ADD}" type="sibTrans" cxnId="{3D9DD869-FC35-4330-B2FF-36F6DE27844F}">
      <dgm:prSet/>
      <dgm:spPr/>
      <dgm:t>
        <a:bodyPr/>
        <a:lstStyle/>
        <a:p>
          <a:endParaRPr lang="en-US"/>
        </a:p>
      </dgm:t>
    </dgm:pt>
    <dgm:pt modelId="{4FC23862-6B48-4421-8EFA-9201769CDA24}">
      <dgm:prSet phldrT="[Text]"/>
      <dgm:spPr/>
      <dgm:t>
        <a:bodyPr/>
        <a:lstStyle/>
        <a:p>
          <a:endParaRPr lang="en-US" dirty="0"/>
        </a:p>
      </dgm:t>
    </dgm:pt>
    <dgm:pt modelId="{C62C2FCC-EEF6-4595-8C01-5B5E8CD35A4F}" type="parTrans" cxnId="{1252C5F6-7953-47F1-85C3-8A07553B77B7}">
      <dgm:prSet/>
      <dgm:spPr/>
      <dgm:t>
        <a:bodyPr/>
        <a:lstStyle/>
        <a:p>
          <a:endParaRPr lang="en-US"/>
        </a:p>
      </dgm:t>
    </dgm:pt>
    <dgm:pt modelId="{5ED7B75D-D2FE-4143-AD3B-9C8A94E7CE2F}" type="sibTrans" cxnId="{1252C5F6-7953-47F1-85C3-8A07553B77B7}">
      <dgm:prSet/>
      <dgm:spPr/>
      <dgm:t>
        <a:bodyPr/>
        <a:lstStyle/>
        <a:p>
          <a:endParaRPr lang="en-US"/>
        </a:p>
      </dgm:t>
    </dgm:pt>
    <dgm:pt modelId="{CF9B69A6-A7B8-4E5C-98EA-CBFE56DB3A78}">
      <dgm:prSet phldrT="[Text]" custT="1"/>
      <dgm:spPr/>
      <dgm:t>
        <a:bodyPr/>
        <a:lstStyle/>
        <a:p>
          <a:r>
            <a:rPr lang="en-US" sz="1800" dirty="0" smtClean="0"/>
            <a:t>Less Detailed</a:t>
          </a:r>
          <a:endParaRPr lang="en-US" sz="1800" dirty="0"/>
        </a:p>
      </dgm:t>
    </dgm:pt>
    <dgm:pt modelId="{551CEC98-8F3D-4A93-AC85-3AC5A7E9E536}" type="sibTrans" cxnId="{48639DD6-6C8C-491F-9CA4-5E5096479DB4}">
      <dgm:prSet/>
      <dgm:spPr/>
      <dgm:t>
        <a:bodyPr/>
        <a:lstStyle/>
        <a:p>
          <a:endParaRPr lang="en-US"/>
        </a:p>
      </dgm:t>
    </dgm:pt>
    <dgm:pt modelId="{6A77D9B3-A9F4-44F1-A46B-7961C46DE142}" type="parTrans" cxnId="{48639DD6-6C8C-491F-9CA4-5E5096479DB4}">
      <dgm:prSet/>
      <dgm:spPr/>
      <dgm:t>
        <a:bodyPr/>
        <a:lstStyle/>
        <a:p>
          <a:endParaRPr lang="en-US"/>
        </a:p>
      </dgm:t>
    </dgm:pt>
    <dgm:pt modelId="{47C0073D-D1D8-46B0-A730-CE2C039675C9}">
      <dgm:prSet phldrT="[Text]"/>
      <dgm:spPr/>
      <dgm:t>
        <a:bodyPr/>
        <a:lstStyle/>
        <a:p>
          <a:endParaRPr lang="en-US" dirty="0"/>
        </a:p>
      </dgm:t>
    </dgm:pt>
    <dgm:pt modelId="{6E0ED4D6-2E53-4DCD-B437-CCCF79FE70E1}" type="sibTrans" cxnId="{C01B54BE-2222-4081-A519-97EF2D613BA6}">
      <dgm:prSet/>
      <dgm:spPr/>
      <dgm:t>
        <a:bodyPr/>
        <a:lstStyle/>
        <a:p>
          <a:endParaRPr lang="en-US"/>
        </a:p>
      </dgm:t>
    </dgm:pt>
    <dgm:pt modelId="{E4C38ED8-87E5-438A-8427-64BDCC34E6C8}" type="parTrans" cxnId="{C01B54BE-2222-4081-A519-97EF2D613BA6}">
      <dgm:prSet/>
      <dgm:spPr/>
      <dgm:t>
        <a:bodyPr/>
        <a:lstStyle/>
        <a:p>
          <a:endParaRPr lang="en-US"/>
        </a:p>
      </dgm:t>
    </dgm:pt>
    <dgm:pt modelId="{FE70EC48-7864-403A-A88C-C2E9F66467AC}" type="pres">
      <dgm:prSet presAssocID="{6E79C04C-3902-42B3-8A0F-BDC91BE4D3A2}" presName="Name0" presStyleCnt="0">
        <dgm:presLayoutVars>
          <dgm:chMax val="7"/>
          <dgm:chPref val="5"/>
        </dgm:presLayoutVars>
      </dgm:prSet>
      <dgm:spPr/>
      <dgm:t>
        <a:bodyPr/>
        <a:lstStyle/>
        <a:p>
          <a:endParaRPr lang="en-US"/>
        </a:p>
      </dgm:t>
    </dgm:pt>
    <dgm:pt modelId="{07FE5261-D2C7-4FAA-82CD-4F875C726842}" type="pres">
      <dgm:prSet presAssocID="{6E79C04C-3902-42B3-8A0F-BDC91BE4D3A2}" presName="arrowNode" presStyleLbl="node1" presStyleIdx="0" presStyleCnt="1"/>
      <dgm:spPr/>
    </dgm:pt>
    <dgm:pt modelId="{C101091E-D1DA-4DC7-8178-8271C6B77B7A}" type="pres">
      <dgm:prSet presAssocID="{47C0073D-D1D8-46B0-A730-CE2C039675C9}" presName="txNode1" presStyleLbl="revTx" presStyleIdx="0" presStyleCnt="4">
        <dgm:presLayoutVars>
          <dgm:bulletEnabled val="1"/>
        </dgm:presLayoutVars>
      </dgm:prSet>
      <dgm:spPr/>
      <dgm:t>
        <a:bodyPr/>
        <a:lstStyle/>
        <a:p>
          <a:endParaRPr lang="en-US"/>
        </a:p>
      </dgm:t>
    </dgm:pt>
    <dgm:pt modelId="{64973892-941C-4916-8476-AE2CAA5E9CB9}" type="pres">
      <dgm:prSet presAssocID="{CF9B69A6-A7B8-4E5C-98EA-CBFE56DB3A78}" presName="txNode2" presStyleLbl="revTx" presStyleIdx="1" presStyleCnt="4" custLinFactNeighborX="-18131" custLinFactNeighborY="-21587">
        <dgm:presLayoutVars>
          <dgm:bulletEnabled val="1"/>
        </dgm:presLayoutVars>
      </dgm:prSet>
      <dgm:spPr/>
      <dgm:t>
        <a:bodyPr/>
        <a:lstStyle/>
        <a:p>
          <a:endParaRPr lang="en-US"/>
        </a:p>
      </dgm:t>
    </dgm:pt>
    <dgm:pt modelId="{F74CF6CF-2611-4121-90A2-652E5693E4BA}" type="pres">
      <dgm:prSet presAssocID="{551CEC98-8F3D-4A93-AC85-3AC5A7E9E536}" presName="dotNode2" presStyleCnt="0"/>
      <dgm:spPr/>
    </dgm:pt>
    <dgm:pt modelId="{785B7F4D-1A35-4109-AF2B-6390EA53CE30}" type="pres">
      <dgm:prSet presAssocID="{551CEC98-8F3D-4A93-AC85-3AC5A7E9E536}" presName="dotRepeatNode" presStyleLbl="fgShp" presStyleIdx="0" presStyleCnt="2" custLinFactY="-2081" custLinFactNeighborX="-87499" custLinFactNeighborY="-100000"/>
      <dgm:spPr/>
      <dgm:t>
        <a:bodyPr/>
        <a:lstStyle/>
        <a:p>
          <a:endParaRPr lang="en-US"/>
        </a:p>
      </dgm:t>
    </dgm:pt>
    <dgm:pt modelId="{26AF779F-3F8B-486C-A50C-53625E47C15B}" type="pres">
      <dgm:prSet presAssocID="{8F71FC7D-F08F-49F1-96A5-B779CBB12C2C}" presName="txNode3" presStyleLbl="revTx" presStyleIdx="2" presStyleCnt="4" custLinFactNeighborX="10405" custLinFactNeighborY="47688">
        <dgm:presLayoutVars>
          <dgm:bulletEnabled val="1"/>
        </dgm:presLayoutVars>
      </dgm:prSet>
      <dgm:spPr/>
      <dgm:t>
        <a:bodyPr/>
        <a:lstStyle/>
        <a:p>
          <a:endParaRPr lang="en-US"/>
        </a:p>
      </dgm:t>
    </dgm:pt>
    <dgm:pt modelId="{736FDAFB-36F6-4EA0-8B5B-B959E03E988E}" type="pres">
      <dgm:prSet presAssocID="{FF1A6CF4-35C0-440B-9CDA-0B087D643ADD}" presName="dotNode3" presStyleCnt="0"/>
      <dgm:spPr/>
    </dgm:pt>
    <dgm:pt modelId="{AC044FEF-3A23-4271-8126-698CFD997FF0}" type="pres">
      <dgm:prSet presAssocID="{FF1A6CF4-35C0-440B-9CDA-0B087D643ADD}" presName="dotRepeatNode" presStyleLbl="fgShp" presStyleIdx="1" presStyleCnt="2" custLinFactX="45830" custLinFactY="100000" custLinFactNeighborX="100000" custLinFactNeighborY="177079"/>
      <dgm:spPr/>
      <dgm:t>
        <a:bodyPr/>
        <a:lstStyle/>
        <a:p>
          <a:endParaRPr lang="en-US"/>
        </a:p>
      </dgm:t>
    </dgm:pt>
    <dgm:pt modelId="{3F295347-DE3D-4277-AF07-B48F4EA1FEAC}" type="pres">
      <dgm:prSet presAssocID="{4FC23862-6B48-4421-8EFA-9201769CDA24}" presName="txNode4" presStyleLbl="revTx" presStyleIdx="3" presStyleCnt="4">
        <dgm:presLayoutVars>
          <dgm:bulletEnabled val="1"/>
        </dgm:presLayoutVars>
      </dgm:prSet>
      <dgm:spPr/>
      <dgm:t>
        <a:bodyPr/>
        <a:lstStyle/>
        <a:p>
          <a:endParaRPr lang="en-US"/>
        </a:p>
      </dgm:t>
    </dgm:pt>
  </dgm:ptLst>
  <dgm:cxnLst>
    <dgm:cxn modelId="{23CF5467-E1E6-4CAE-B1D8-585E19333CE3}" type="presOf" srcId="{47C0073D-D1D8-46B0-A730-CE2C039675C9}" destId="{C101091E-D1DA-4DC7-8178-8271C6B77B7A}" srcOrd="0" destOrd="0" presId="urn:microsoft.com/office/officeart/2009/3/layout/DescendingProcess"/>
    <dgm:cxn modelId="{63B7BF6F-593C-4060-B965-A0229D27F7B8}" type="presOf" srcId="{4FC23862-6B48-4421-8EFA-9201769CDA24}" destId="{3F295347-DE3D-4277-AF07-B48F4EA1FEAC}" srcOrd="0" destOrd="0" presId="urn:microsoft.com/office/officeart/2009/3/layout/DescendingProcess"/>
    <dgm:cxn modelId="{C01B54BE-2222-4081-A519-97EF2D613BA6}" srcId="{6E79C04C-3902-42B3-8A0F-BDC91BE4D3A2}" destId="{47C0073D-D1D8-46B0-A730-CE2C039675C9}" srcOrd="0" destOrd="0" parTransId="{E4C38ED8-87E5-438A-8427-64BDCC34E6C8}" sibTransId="{6E0ED4D6-2E53-4DCD-B437-CCCF79FE70E1}"/>
    <dgm:cxn modelId="{48639DD6-6C8C-491F-9CA4-5E5096479DB4}" srcId="{6E79C04C-3902-42B3-8A0F-BDC91BE4D3A2}" destId="{CF9B69A6-A7B8-4E5C-98EA-CBFE56DB3A78}" srcOrd="1" destOrd="0" parTransId="{6A77D9B3-A9F4-44F1-A46B-7961C46DE142}" sibTransId="{551CEC98-8F3D-4A93-AC85-3AC5A7E9E536}"/>
    <dgm:cxn modelId="{721AF2EF-5BE7-46A3-9F94-5160F7E6AC29}" type="presOf" srcId="{CF9B69A6-A7B8-4E5C-98EA-CBFE56DB3A78}" destId="{64973892-941C-4916-8476-AE2CAA5E9CB9}" srcOrd="0" destOrd="0" presId="urn:microsoft.com/office/officeart/2009/3/layout/DescendingProcess"/>
    <dgm:cxn modelId="{D184E4CB-0B58-4FFF-95B0-728DC1E929DF}" type="presOf" srcId="{8F71FC7D-F08F-49F1-96A5-B779CBB12C2C}" destId="{26AF779F-3F8B-486C-A50C-53625E47C15B}" srcOrd="0" destOrd="0" presId="urn:microsoft.com/office/officeart/2009/3/layout/DescendingProcess"/>
    <dgm:cxn modelId="{DD181A47-6FC9-4686-8508-AC890A475EEF}" type="presOf" srcId="{6E79C04C-3902-42B3-8A0F-BDC91BE4D3A2}" destId="{FE70EC48-7864-403A-A88C-C2E9F66467AC}" srcOrd="0" destOrd="0" presId="urn:microsoft.com/office/officeart/2009/3/layout/DescendingProcess"/>
    <dgm:cxn modelId="{3D9DD869-FC35-4330-B2FF-36F6DE27844F}" srcId="{6E79C04C-3902-42B3-8A0F-BDC91BE4D3A2}" destId="{8F71FC7D-F08F-49F1-96A5-B779CBB12C2C}" srcOrd="2" destOrd="0" parTransId="{81D45CA7-06BD-4E50-99C9-5A0226927F21}" sibTransId="{FF1A6CF4-35C0-440B-9CDA-0B087D643ADD}"/>
    <dgm:cxn modelId="{1252C5F6-7953-47F1-85C3-8A07553B77B7}" srcId="{6E79C04C-3902-42B3-8A0F-BDC91BE4D3A2}" destId="{4FC23862-6B48-4421-8EFA-9201769CDA24}" srcOrd="3" destOrd="0" parTransId="{C62C2FCC-EEF6-4595-8C01-5B5E8CD35A4F}" sibTransId="{5ED7B75D-D2FE-4143-AD3B-9C8A94E7CE2F}"/>
    <dgm:cxn modelId="{6BD6FAC1-B326-47BC-88CB-03577A1588C7}" type="presOf" srcId="{FF1A6CF4-35C0-440B-9CDA-0B087D643ADD}" destId="{AC044FEF-3A23-4271-8126-698CFD997FF0}" srcOrd="0" destOrd="0" presId="urn:microsoft.com/office/officeart/2009/3/layout/DescendingProcess"/>
    <dgm:cxn modelId="{89EE86C1-F618-498F-906B-31304CE439E4}" type="presOf" srcId="{551CEC98-8F3D-4A93-AC85-3AC5A7E9E536}" destId="{785B7F4D-1A35-4109-AF2B-6390EA53CE30}" srcOrd="0" destOrd="0" presId="urn:microsoft.com/office/officeart/2009/3/layout/DescendingProcess"/>
    <dgm:cxn modelId="{5F21F043-7BAD-4B1A-8331-5439F1D33AE6}" type="presParOf" srcId="{FE70EC48-7864-403A-A88C-C2E9F66467AC}" destId="{07FE5261-D2C7-4FAA-82CD-4F875C726842}" srcOrd="0" destOrd="0" presId="urn:microsoft.com/office/officeart/2009/3/layout/DescendingProcess"/>
    <dgm:cxn modelId="{C62250F5-CB9C-4DA1-BE72-A1B3C3A5C6BB}" type="presParOf" srcId="{FE70EC48-7864-403A-A88C-C2E9F66467AC}" destId="{C101091E-D1DA-4DC7-8178-8271C6B77B7A}" srcOrd="1" destOrd="0" presId="urn:microsoft.com/office/officeart/2009/3/layout/DescendingProcess"/>
    <dgm:cxn modelId="{CE4E3878-916F-4A79-9646-FBFACD8EEB4C}" type="presParOf" srcId="{FE70EC48-7864-403A-A88C-C2E9F66467AC}" destId="{64973892-941C-4916-8476-AE2CAA5E9CB9}" srcOrd="2" destOrd="0" presId="urn:microsoft.com/office/officeart/2009/3/layout/DescendingProcess"/>
    <dgm:cxn modelId="{6EDDC97B-B764-432E-A96A-4616A74C2783}" type="presParOf" srcId="{FE70EC48-7864-403A-A88C-C2E9F66467AC}" destId="{F74CF6CF-2611-4121-90A2-652E5693E4BA}" srcOrd="3" destOrd="0" presId="urn:microsoft.com/office/officeart/2009/3/layout/DescendingProcess"/>
    <dgm:cxn modelId="{6166E50D-B3AA-43C0-BD6C-46CFC2F19480}" type="presParOf" srcId="{F74CF6CF-2611-4121-90A2-652E5693E4BA}" destId="{785B7F4D-1A35-4109-AF2B-6390EA53CE30}" srcOrd="0" destOrd="0" presId="urn:microsoft.com/office/officeart/2009/3/layout/DescendingProcess"/>
    <dgm:cxn modelId="{BC3DB6D6-DB54-47BE-9E88-FB60B480950E}" type="presParOf" srcId="{FE70EC48-7864-403A-A88C-C2E9F66467AC}" destId="{26AF779F-3F8B-486C-A50C-53625E47C15B}" srcOrd="4" destOrd="0" presId="urn:microsoft.com/office/officeart/2009/3/layout/DescendingProcess"/>
    <dgm:cxn modelId="{843CCDDA-B7B9-4BDF-A700-2005E49740D0}" type="presParOf" srcId="{FE70EC48-7864-403A-A88C-C2E9F66467AC}" destId="{736FDAFB-36F6-4EA0-8B5B-B959E03E988E}" srcOrd="5" destOrd="0" presId="urn:microsoft.com/office/officeart/2009/3/layout/DescendingProcess"/>
    <dgm:cxn modelId="{40CDD8D9-561F-4155-A92E-6E6A8D5010A7}" type="presParOf" srcId="{736FDAFB-36F6-4EA0-8B5B-B959E03E988E}" destId="{AC044FEF-3A23-4271-8126-698CFD997FF0}" srcOrd="0" destOrd="0" presId="urn:microsoft.com/office/officeart/2009/3/layout/DescendingProcess"/>
    <dgm:cxn modelId="{6652CE47-F90B-4F2B-9165-E4A09681F105}" type="presParOf" srcId="{FE70EC48-7864-403A-A88C-C2E9F66467AC}" destId="{3F295347-DE3D-4277-AF07-B48F4EA1FEAC}" srcOrd="6"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0CCE8-E90D-45BC-90B4-50AD26DD3805}" type="doc">
      <dgm:prSet loTypeId="urn:microsoft.com/office/officeart/2005/8/layout/chevron1" loCatId="process" qsTypeId="urn:microsoft.com/office/officeart/2005/8/quickstyle/simple1" qsCatId="simple" csTypeId="urn:microsoft.com/office/officeart/2005/8/colors/colorful4" csCatId="colorful" phldr="1"/>
      <dgm:spPr/>
    </dgm:pt>
    <dgm:pt modelId="{8131719F-0CD2-41DD-AEDE-0A031E3B8D99}">
      <dgm:prSet phldrT="[Text]"/>
      <dgm:spPr/>
      <dgm:t>
        <a:bodyPr/>
        <a:lstStyle/>
        <a:p>
          <a:r>
            <a:rPr lang="en-US" dirty="0" smtClean="0"/>
            <a:t>Fetch</a:t>
          </a:r>
          <a:endParaRPr lang="en-US" dirty="0"/>
        </a:p>
      </dgm:t>
    </dgm:pt>
    <dgm:pt modelId="{4CD2E1D4-686D-4F86-8723-3387F8EB53E0}" type="parTrans" cxnId="{5C620823-53B7-4B26-8EDC-D21BC6DB53EB}">
      <dgm:prSet/>
      <dgm:spPr/>
      <dgm:t>
        <a:bodyPr/>
        <a:lstStyle/>
        <a:p>
          <a:endParaRPr lang="en-US"/>
        </a:p>
      </dgm:t>
    </dgm:pt>
    <dgm:pt modelId="{922F84E1-5701-49BA-A3AD-E078D03B1166}" type="sibTrans" cxnId="{5C620823-53B7-4B26-8EDC-D21BC6DB53EB}">
      <dgm:prSet/>
      <dgm:spPr/>
      <dgm:t>
        <a:bodyPr/>
        <a:lstStyle/>
        <a:p>
          <a:endParaRPr lang="en-US"/>
        </a:p>
      </dgm:t>
    </dgm:pt>
    <dgm:pt modelId="{D9D85BBF-B819-411B-B9F3-7A526244614C}">
      <dgm:prSet phldrT="[Text]"/>
      <dgm:spPr/>
      <dgm:t>
        <a:bodyPr/>
        <a:lstStyle/>
        <a:p>
          <a:r>
            <a:rPr lang="en-US" dirty="0" smtClean="0"/>
            <a:t>Scoreboard</a:t>
          </a:r>
          <a:endParaRPr lang="en-US" dirty="0"/>
        </a:p>
      </dgm:t>
    </dgm:pt>
    <dgm:pt modelId="{807DE9E8-CE3A-4E65-A0F0-F49EEA29D258}" type="parTrans" cxnId="{ED257374-89CA-4DE4-B9AB-ED30007FD4C7}">
      <dgm:prSet/>
      <dgm:spPr/>
      <dgm:t>
        <a:bodyPr/>
        <a:lstStyle/>
        <a:p>
          <a:endParaRPr lang="en-US"/>
        </a:p>
      </dgm:t>
    </dgm:pt>
    <dgm:pt modelId="{8ABDE391-55BC-433D-BF40-914595CAC6B9}" type="sibTrans" cxnId="{ED257374-89CA-4DE4-B9AB-ED30007FD4C7}">
      <dgm:prSet/>
      <dgm:spPr/>
      <dgm:t>
        <a:bodyPr/>
        <a:lstStyle/>
        <a:p>
          <a:endParaRPr lang="en-US"/>
        </a:p>
      </dgm:t>
    </dgm:pt>
    <dgm:pt modelId="{0AE0AF6E-4A5A-4BCB-AD2F-AE2F34143290}">
      <dgm:prSet phldrT="[Text]"/>
      <dgm:spPr/>
      <dgm:t>
        <a:bodyPr/>
        <a:lstStyle/>
        <a:p>
          <a:r>
            <a:rPr lang="en-US" dirty="0" smtClean="0"/>
            <a:t>Execute</a:t>
          </a:r>
          <a:endParaRPr lang="en-US" dirty="0"/>
        </a:p>
      </dgm:t>
    </dgm:pt>
    <dgm:pt modelId="{EB47C9DD-A3D6-481A-A780-5E490C377A5D}" type="parTrans" cxnId="{38037CD8-ADC3-4B49-B510-0EFFD3BC6F01}">
      <dgm:prSet/>
      <dgm:spPr/>
      <dgm:t>
        <a:bodyPr/>
        <a:lstStyle/>
        <a:p>
          <a:endParaRPr lang="en-US"/>
        </a:p>
      </dgm:t>
    </dgm:pt>
    <dgm:pt modelId="{CA8798A1-C030-41E5-A2AB-337FD3492DBF}" type="sibTrans" cxnId="{38037CD8-ADC3-4B49-B510-0EFFD3BC6F01}">
      <dgm:prSet/>
      <dgm:spPr/>
      <dgm:t>
        <a:bodyPr/>
        <a:lstStyle/>
        <a:p>
          <a:endParaRPr lang="en-US"/>
        </a:p>
      </dgm:t>
    </dgm:pt>
    <dgm:pt modelId="{BEE28FBD-78D2-46F7-A5A5-22DA7553BE45}">
      <dgm:prSet/>
      <dgm:spPr/>
      <dgm:t>
        <a:bodyPr/>
        <a:lstStyle/>
        <a:p>
          <a:r>
            <a:rPr lang="en-US" dirty="0" smtClean="0"/>
            <a:t>Schedule</a:t>
          </a:r>
          <a:endParaRPr lang="en-US" dirty="0"/>
        </a:p>
      </dgm:t>
    </dgm:pt>
    <dgm:pt modelId="{B0F74BD4-27C3-4D60-B12E-C9D1394C507D}" type="parTrans" cxnId="{35718707-3DC7-41CC-9B59-3E9E00E6806E}">
      <dgm:prSet/>
      <dgm:spPr/>
      <dgm:t>
        <a:bodyPr/>
        <a:lstStyle/>
        <a:p>
          <a:endParaRPr lang="en-US"/>
        </a:p>
      </dgm:t>
    </dgm:pt>
    <dgm:pt modelId="{B09E538D-0685-4C39-B06A-10572C5AEBF4}" type="sibTrans" cxnId="{35718707-3DC7-41CC-9B59-3E9E00E6806E}">
      <dgm:prSet/>
      <dgm:spPr/>
      <dgm:t>
        <a:bodyPr/>
        <a:lstStyle/>
        <a:p>
          <a:endParaRPr lang="en-US"/>
        </a:p>
      </dgm:t>
    </dgm:pt>
    <dgm:pt modelId="{15156A2F-3AB7-40AD-9176-BA6BB6CA10D9}">
      <dgm:prSet/>
      <dgm:spPr/>
      <dgm:t>
        <a:bodyPr/>
        <a:lstStyle/>
        <a:p>
          <a:r>
            <a:rPr lang="en-US" dirty="0" smtClean="0"/>
            <a:t>Memory pipeline</a:t>
          </a:r>
          <a:endParaRPr lang="en-US" dirty="0"/>
        </a:p>
      </dgm:t>
    </dgm:pt>
    <dgm:pt modelId="{7C47F189-D14A-49C3-B78D-8787B5E672F9}" type="parTrans" cxnId="{BDFACB6F-AB0F-4EE2-9DCD-D60F3ECBA149}">
      <dgm:prSet/>
      <dgm:spPr/>
      <dgm:t>
        <a:bodyPr/>
        <a:lstStyle/>
        <a:p>
          <a:endParaRPr lang="en-US"/>
        </a:p>
      </dgm:t>
    </dgm:pt>
    <dgm:pt modelId="{12F6CCB2-E6FD-4754-9EDC-860A7DEEBB2F}" type="sibTrans" cxnId="{BDFACB6F-AB0F-4EE2-9DCD-D60F3ECBA149}">
      <dgm:prSet/>
      <dgm:spPr/>
      <dgm:t>
        <a:bodyPr/>
        <a:lstStyle/>
        <a:p>
          <a:endParaRPr lang="en-US"/>
        </a:p>
      </dgm:t>
    </dgm:pt>
    <dgm:pt modelId="{11694CA3-F614-4ACD-AAC8-F604D7FC4956}" type="pres">
      <dgm:prSet presAssocID="{C1C0CCE8-E90D-45BC-90B4-50AD26DD3805}" presName="Name0" presStyleCnt="0">
        <dgm:presLayoutVars>
          <dgm:dir/>
          <dgm:animLvl val="lvl"/>
          <dgm:resizeHandles val="exact"/>
        </dgm:presLayoutVars>
      </dgm:prSet>
      <dgm:spPr/>
    </dgm:pt>
    <dgm:pt modelId="{878B042E-0DEF-42EC-9BA8-107CE2AC35DD}" type="pres">
      <dgm:prSet presAssocID="{8131719F-0CD2-41DD-AEDE-0A031E3B8D99}" presName="parTxOnly" presStyleLbl="node1" presStyleIdx="0" presStyleCnt="5">
        <dgm:presLayoutVars>
          <dgm:chMax val="0"/>
          <dgm:chPref val="0"/>
          <dgm:bulletEnabled val="1"/>
        </dgm:presLayoutVars>
      </dgm:prSet>
      <dgm:spPr/>
      <dgm:t>
        <a:bodyPr/>
        <a:lstStyle/>
        <a:p>
          <a:endParaRPr lang="en-US"/>
        </a:p>
      </dgm:t>
    </dgm:pt>
    <dgm:pt modelId="{2DC097E2-73B3-4EE2-A446-F5D95F52F729}" type="pres">
      <dgm:prSet presAssocID="{922F84E1-5701-49BA-A3AD-E078D03B1166}" presName="parTxOnlySpace" presStyleCnt="0"/>
      <dgm:spPr/>
    </dgm:pt>
    <dgm:pt modelId="{2EDD0C7A-3CF0-4074-A75F-E10EE0947453}" type="pres">
      <dgm:prSet presAssocID="{D9D85BBF-B819-411B-B9F3-7A526244614C}" presName="parTxOnly" presStyleLbl="node1" presStyleIdx="1" presStyleCnt="5">
        <dgm:presLayoutVars>
          <dgm:chMax val="0"/>
          <dgm:chPref val="0"/>
          <dgm:bulletEnabled val="1"/>
        </dgm:presLayoutVars>
      </dgm:prSet>
      <dgm:spPr/>
      <dgm:t>
        <a:bodyPr/>
        <a:lstStyle/>
        <a:p>
          <a:endParaRPr lang="en-US"/>
        </a:p>
      </dgm:t>
    </dgm:pt>
    <dgm:pt modelId="{58FA3513-2EDF-4AA4-956C-C3C8F71A59AF}" type="pres">
      <dgm:prSet presAssocID="{8ABDE391-55BC-433D-BF40-914595CAC6B9}" presName="parTxOnlySpace" presStyleCnt="0"/>
      <dgm:spPr/>
    </dgm:pt>
    <dgm:pt modelId="{DE45595F-CDE3-46D3-ADE1-56ED7B5F970B}" type="pres">
      <dgm:prSet presAssocID="{BEE28FBD-78D2-46F7-A5A5-22DA7553BE45}" presName="parTxOnly" presStyleLbl="node1" presStyleIdx="2" presStyleCnt="5">
        <dgm:presLayoutVars>
          <dgm:chMax val="0"/>
          <dgm:chPref val="0"/>
          <dgm:bulletEnabled val="1"/>
        </dgm:presLayoutVars>
      </dgm:prSet>
      <dgm:spPr/>
      <dgm:t>
        <a:bodyPr/>
        <a:lstStyle/>
        <a:p>
          <a:endParaRPr lang="en-US"/>
        </a:p>
      </dgm:t>
    </dgm:pt>
    <dgm:pt modelId="{32FEF354-1BEB-477E-9223-F695A3A3654B}" type="pres">
      <dgm:prSet presAssocID="{B09E538D-0685-4C39-B06A-10572C5AEBF4}" presName="parTxOnlySpace" presStyleCnt="0"/>
      <dgm:spPr/>
    </dgm:pt>
    <dgm:pt modelId="{FC8CAC4F-C08A-4364-8544-A7648E7F1A57}" type="pres">
      <dgm:prSet presAssocID="{0AE0AF6E-4A5A-4BCB-AD2F-AE2F34143290}" presName="parTxOnly" presStyleLbl="node1" presStyleIdx="3" presStyleCnt="5">
        <dgm:presLayoutVars>
          <dgm:chMax val="0"/>
          <dgm:chPref val="0"/>
          <dgm:bulletEnabled val="1"/>
        </dgm:presLayoutVars>
      </dgm:prSet>
      <dgm:spPr/>
      <dgm:t>
        <a:bodyPr/>
        <a:lstStyle/>
        <a:p>
          <a:endParaRPr lang="en-US"/>
        </a:p>
      </dgm:t>
    </dgm:pt>
    <dgm:pt modelId="{247B5BA2-B90E-4C79-BEB3-3CBD1773AE36}" type="pres">
      <dgm:prSet presAssocID="{CA8798A1-C030-41E5-A2AB-337FD3492DBF}" presName="parTxOnlySpace" presStyleCnt="0"/>
      <dgm:spPr/>
    </dgm:pt>
    <dgm:pt modelId="{6D9C0988-35AF-407F-B844-D37B90F56E3C}" type="pres">
      <dgm:prSet presAssocID="{15156A2F-3AB7-40AD-9176-BA6BB6CA10D9}" presName="parTxOnly" presStyleLbl="node1" presStyleIdx="4" presStyleCnt="5">
        <dgm:presLayoutVars>
          <dgm:chMax val="0"/>
          <dgm:chPref val="0"/>
          <dgm:bulletEnabled val="1"/>
        </dgm:presLayoutVars>
      </dgm:prSet>
      <dgm:spPr/>
      <dgm:t>
        <a:bodyPr/>
        <a:lstStyle/>
        <a:p>
          <a:endParaRPr lang="en-US"/>
        </a:p>
      </dgm:t>
    </dgm:pt>
  </dgm:ptLst>
  <dgm:cxnLst>
    <dgm:cxn modelId="{38037CD8-ADC3-4B49-B510-0EFFD3BC6F01}" srcId="{C1C0CCE8-E90D-45BC-90B4-50AD26DD3805}" destId="{0AE0AF6E-4A5A-4BCB-AD2F-AE2F34143290}" srcOrd="3" destOrd="0" parTransId="{EB47C9DD-A3D6-481A-A780-5E490C377A5D}" sibTransId="{CA8798A1-C030-41E5-A2AB-337FD3492DBF}"/>
    <dgm:cxn modelId="{C7FE2286-C5DE-492E-8C9C-37D5FA642420}" type="presOf" srcId="{0AE0AF6E-4A5A-4BCB-AD2F-AE2F34143290}" destId="{FC8CAC4F-C08A-4364-8544-A7648E7F1A57}" srcOrd="0" destOrd="0" presId="urn:microsoft.com/office/officeart/2005/8/layout/chevron1"/>
    <dgm:cxn modelId="{BDFACB6F-AB0F-4EE2-9DCD-D60F3ECBA149}" srcId="{C1C0CCE8-E90D-45BC-90B4-50AD26DD3805}" destId="{15156A2F-3AB7-40AD-9176-BA6BB6CA10D9}" srcOrd="4" destOrd="0" parTransId="{7C47F189-D14A-49C3-B78D-8787B5E672F9}" sibTransId="{12F6CCB2-E6FD-4754-9EDC-860A7DEEBB2F}"/>
    <dgm:cxn modelId="{CE861B41-6605-460C-BF07-22EA5F9BF950}" type="presOf" srcId="{8131719F-0CD2-41DD-AEDE-0A031E3B8D99}" destId="{878B042E-0DEF-42EC-9BA8-107CE2AC35DD}" srcOrd="0" destOrd="0" presId="urn:microsoft.com/office/officeart/2005/8/layout/chevron1"/>
    <dgm:cxn modelId="{5C620823-53B7-4B26-8EDC-D21BC6DB53EB}" srcId="{C1C0CCE8-E90D-45BC-90B4-50AD26DD3805}" destId="{8131719F-0CD2-41DD-AEDE-0A031E3B8D99}" srcOrd="0" destOrd="0" parTransId="{4CD2E1D4-686D-4F86-8723-3387F8EB53E0}" sibTransId="{922F84E1-5701-49BA-A3AD-E078D03B1166}"/>
    <dgm:cxn modelId="{35718707-3DC7-41CC-9B59-3E9E00E6806E}" srcId="{C1C0CCE8-E90D-45BC-90B4-50AD26DD3805}" destId="{BEE28FBD-78D2-46F7-A5A5-22DA7553BE45}" srcOrd="2" destOrd="0" parTransId="{B0F74BD4-27C3-4D60-B12E-C9D1394C507D}" sibTransId="{B09E538D-0685-4C39-B06A-10572C5AEBF4}"/>
    <dgm:cxn modelId="{12F72827-D2A8-4AD3-A0BF-CAD110B1C310}" type="presOf" srcId="{D9D85BBF-B819-411B-B9F3-7A526244614C}" destId="{2EDD0C7A-3CF0-4074-A75F-E10EE0947453}" srcOrd="0" destOrd="0" presId="urn:microsoft.com/office/officeart/2005/8/layout/chevron1"/>
    <dgm:cxn modelId="{ED257374-89CA-4DE4-B9AB-ED30007FD4C7}" srcId="{C1C0CCE8-E90D-45BC-90B4-50AD26DD3805}" destId="{D9D85BBF-B819-411B-B9F3-7A526244614C}" srcOrd="1" destOrd="0" parTransId="{807DE9E8-CE3A-4E65-A0F0-F49EEA29D258}" sibTransId="{8ABDE391-55BC-433D-BF40-914595CAC6B9}"/>
    <dgm:cxn modelId="{7D8A7CD3-D0B3-4AA1-B12D-408B55ABEF29}" type="presOf" srcId="{BEE28FBD-78D2-46F7-A5A5-22DA7553BE45}" destId="{DE45595F-CDE3-46D3-ADE1-56ED7B5F970B}" srcOrd="0" destOrd="0" presId="urn:microsoft.com/office/officeart/2005/8/layout/chevron1"/>
    <dgm:cxn modelId="{BF50626C-9569-4ABF-9024-5D473F1CC835}" type="presOf" srcId="{C1C0CCE8-E90D-45BC-90B4-50AD26DD3805}" destId="{11694CA3-F614-4ACD-AAC8-F604D7FC4956}" srcOrd="0" destOrd="0" presId="urn:microsoft.com/office/officeart/2005/8/layout/chevron1"/>
    <dgm:cxn modelId="{DF3F19CD-62D8-4A47-91C2-754FADE18048}" type="presOf" srcId="{15156A2F-3AB7-40AD-9176-BA6BB6CA10D9}" destId="{6D9C0988-35AF-407F-B844-D37B90F56E3C}" srcOrd="0" destOrd="0" presId="urn:microsoft.com/office/officeart/2005/8/layout/chevron1"/>
    <dgm:cxn modelId="{080ED54A-F6D6-4CCA-9400-795AD7D905C0}" type="presParOf" srcId="{11694CA3-F614-4ACD-AAC8-F604D7FC4956}" destId="{878B042E-0DEF-42EC-9BA8-107CE2AC35DD}" srcOrd="0" destOrd="0" presId="urn:microsoft.com/office/officeart/2005/8/layout/chevron1"/>
    <dgm:cxn modelId="{54E75AE0-D8B2-40A4-A5EC-66844A221B23}" type="presParOf" srcId="{11694CA3-F614-4ACD-AAC8-F604D7FC4956}" destId="{2DC097E2-73B3-4EE2-A446-F5D95F52F729}" srcOrd="1" destOrd="0" presId="urn:microsoft.com/office/officeart/2005/8/layout/chevron1"/>
    <dgm:cxn modelId="{537AC620-600B-4161-A622-D49D1DF18480}" type="presParOf" srcId="{11694CA3-F614-4ACD-AAC8-F604D7FC4956}" destId="{2EDD0C7A-3CF0-4074-A75F-E10EE0947453}" srcOrd="2" destOrd="0" presId="urn:microsoft.com/office/officeart/2005/8/layout/chevron1"/>
    <dgm:cxn modelId="{1F89407C-C2E6-425B-9ADA-EA7BAF9F9C2D}" type="presParOf" srcId="{11694CA3-F614-4ACD-AAC8-F604D7FC4956}" destId="{58FA3513-2EDF-4AA4-956C-C3C8F71A59AF}" srcOrd="3" destOrd="0" presId="urn:microsoft.com/office/officeart/2005/8/layout/chevron1"/>
    <dgm:cxn modelId="{03681867-DB34-403D-9CEE-676813479521}" type="presParOf" srcId="{11694CA3-F614-4ACD-AAC8-F604D7FC4956}" destId="{DE45595F-CDE3-46D3-ADE1-56ED7B5F970B}" srcOrd="4" destOrd="0" presId="urn:microsoft.com/office/officeart/2005/8/layout/chevron1"/>
    <dgm:cxn modelId="{68A0953F-3382-4FA0-8850-41A7CC19540F}" type="presParOf" srcId="{11694CA3-F614-4ACD-AAC8-F604D7FC4956}" destId="{32FEF354-1BEB-477E-9223-F695A3A3654B}" srcOrd="5" destOrd="0" presId="urn:microsoft.com/office/officeart/2005/8/layout/chevron1"/>
    <dgm:cxn modelId="{C31006A2-8648-426D-ABA8-D50F88AE8BB8}" type="presParOf" srcId="{11694CA3-F614-4ACD-AAC8-F604D7FC4956}" destId="{FC8CAC4F-C08A-4364-8544-A7648E7F1A57}" srcOrd="6" destOrd="0" presId="urn:microsoft.com/office/officeart/2005/8/layout/chevron1"/>
    <dgm:cxn modelId="{18BE58A5-4597-41BC-A697-EE6CEB58D99B}" type="presParOf" srcId="{11694CA3-F614-4ACD-AAC8-F604D7FC4956}" destId="{247B5BA2-B90E-4C79-BEB3-3CBD1773AE36}" srcOrd="7" destOrd="0" presId="urn:microsoft.com/office/officeart/2005/8/layout/chevron1"/>
    <dgm:cxn modelId="{EEECFB8F-C7A0-4D72-8074-B1FDA6770546}" type="presParOf" srcId="{11694CA3-F614-4ACD-AAC8-F604D7FC4956}" destId="{6D9C0988-35AF-407F-B844-D37B90F56E3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D6C7F4-EB8F-49FF-9892-56A05B16F1A0}" type="doc">
      <dgm:prSet loTypeId="urn:microsoft.com/office/officeart/2005/8/layout/hProcess9" loCatId="process" qsTypeId="urn:microsoft.com/office/officeart/2005/8/quickstyle/simple1" qsCatId="simple" csTypeId="urn:microsoft.com/office/officeart/2005/8/colors/accent1_2" csCatId="accent1" phldr="1"/>
      <dgm:spPr/>
    </dgm:pt>
    <dgm:pt modelId="{75AA21FB-F0D0-4566-BCF7-B4C7D6464746}">
      <dgm:prSet phldrT="[Text]"/>
      <dgm:spPr>
        <a:effectLst>
          <a:outerShdw blurRad="50800" dist="38100" dir="2700000" algn="tl" rotWithShape="0">
            <a:prstClr val="black">
              <a:alpha val="40000"/>
            </a:prstClr>
          </a:outerShdw>
        </a:effectLst>
      </dgm:spPr>
      <dgm:t>
        <a:bodyPr/>
        <a:lstStyle/>
        <a:p>
          <a:r>
            <a:rPr lang="en-US" dirty="0" smtClean="0"/>
            <a:t>Create packet</a:t>
          </a:r>
          <a:endParaRPr lang="en-US" dirty="0"/>
        </a:p>
      </dgm:t>
    </dgm:pt>
    <dgm:pt modelId="{F35C163E-40B9-4CFA-AD92-AAB0A41D2AC9}" type="parTrans" cxnId="{9A0C19AE-E869-4C51-B5F4-30CA2BC6CF04}">
      <dgm:prSet/>
      <dgm:spPr/>
      <dgm:t>
        <a:bodyPr/>
        <a:lstStyle/>
        <a:p>
          <a:endParaRPr lang="en-US"/>
        </a:p>
      </dgm:t>
    </dgm:pt>
    <dgm:pt modelId="{50641678-2DDF-48E5-9CA5-BBFA15724B3E}" type="sibTrans" cxnId="{9A0C19AE-E869-4C51-B5F4-30CA2BC6CF04}">
      <dgm:prSet/>
      <dgm:spPr/>
      <dgm:t>
        <a:bodyPr/>
        <a:lstStyle/>
        <a:p>
          <a:endParaRPr lang="en-US"/>
        </a:p>
      </dgm:t>
    </dgm:pt>
    <dgm:pt modelId="{B8035E30-96E9-4BB3-86CD-BF2884357E6E}">
      <dgm:prSet phldrT="[Text]"/>
      <dgm:spPr>
        <a:effectLst>
          <a:outerShdw blurRad="50800" dist="38100" dir="2700000" algn="tl" rotWithShape="0">
            <a:prstClr val="black">
              <a:alpha val="40000"/>
            </a:prstClr>
          </a:outerShdw>
        </a:effectLst>
      </dgm:spPr>
      <dgm:t>
        <a:bodyPr/>
        <a:lstStyle/>
        <a:p>
          <a:r>
            <a:rPr lang="en-US" dirty="0" smtClean="0"/>
            <a:t>Global/LDS operation</a:t>
          </a:r>
          <a:endParaRPr lang="en-US" dirty="0"/>
        </a:p>
      </dgm:t>
    </dgm:pt>
    <dgm:pt modelId="{FCE2A5E7-6261-4F52-8F2C-73FF53BF1BF9}" type="parTrans" cxnId="{49DCEF7E-1DC2-4BBA-B0DA-0BF977E3C2F5}">
      <dgm:prSet/>
      <dgm:spPr/>
      <dgm:t>
        <a:bodyPr/>
        <a:lstStyle/>
        <a:p>
          <a:endParaRPr lang="en-US"/>
        </a:p>
      </dgm:t>
    </dgm:pt>
    <dgm:pt modelId="{C85E6CD9-C070-46EF-9EA6-04BD04CB7959}" type="sibTrans" cxnId="{49DCEF7E-1DC2-4BBA-B0DA-0BF977E3C2F5}">
      <dgm:prSet/>
      <dgm:spPr/>
      <dgm:t>
        <a:bodyPr/>
        <a:lstStyle/>
        <a:p>
          <a:endParaRPr lang="en-US"/>
        </a:p>
      </dgm:t>
    </dgm:pt>
    <dgm:pt modelId="{2A6A65CE-70F4-4225-AEEE-04B61FF79E2F}">
      <dgm:prSet phldrT="[Text]"/>
      <dgm:spPr>
        <a:effectLst>
          <a:outerShdw blurRad="50800" dist="38100" dir="2700000" algn="tl" rotWithShape="0">
            <a:prstClr val="black">
              <a:alpha val="40000"/>
            </a:prstClr>
          </a:outerShdw>
        </a:effectLst>
      </dgm:spPr>
      <dgm:t>
        <a:bodyPr/>
        <a:lstStyle/>
        <a:p>
          <a:r>
            <a:rPr lang="en-US" dirty="0" smtClean="0"/>
            <a:t>Write back</a:t>
          </a:r>
          <a:endParaRPr lang="en-US" dirty="0"/>
        </a:p>
      </dgm:t>
    </dgm:pt>
    <dgm:pt modelId="{A0A4A839-82AC-43FB-8BC5-DAD106549B4B}" type="parTrans" cxnId="{516A7C2D-8F48-401C-9960-4A668B41A660}">
      <dgm:prSet/>
      <dgm:spPr/>
      <dgm:t>
        <a:bodyPr/>
        <a:lstStyle/>
        <a:p>
          <a:endParaRPr lang="en-US"/>
        </a:p>
      </dgm:t>
    </dgm:pt>
    <dgm:pt modelId="{EBE359F9-7D54-4AFA-97CF-417E6997B13F}" type="sibTrans" cxnId="{516A7C2D-8F48-401C-9960-4A668B41A660}">
      <dgm:prSet/>
      <dgm:spPr/>
      <dgm:t>
        <a:bodyPr/>
        <a:lstStyle/>
        <a:p>
          <a:endParaRPr lang="en-US"/>
        </a:p>
      </dgm:t>
    </dgm:pt>
    <dgm:pt modelId="{655FA255-F96C-447E-969D-6DCE71789E74}" type="pres">
      <dgm:prSet presAssocID="{90D6C7F4-EB8F-49FF-9892-56A05B16F1A0}" presName="CompostProcess" presStyleCnt="0">
        <dgm:presLayoutVars>
          <dgm:dir/>
          <dgm:resizeHandles val="exact"/>
        </dgm:presLayoutVars>
      </dgm:prSet>
      <dgm:spPr/>
    </dgm:pt>
    <dgm:pt modelId="{D45D0C4D-2AD1-41CA-B222-6DFD24A99434}" type="pres">
      <dgm:prSet presAssocID="{90D6C7F4-EB8F-49FF-9892-56A05B16F1A0}" presName="arrow" presStyleLbl="bgShp" presStyleIdx="0" presStyleCnt="1" custScaleX="117647" custLinFactNeighborX="-6033" custLinFactNeighborY="-17266"/>
      <dgm:spPr>
        <a:effectLst>
          <a:outerShdw blurRad="50800" dist="38100" dir="2700000" algn="tl" rotWithShape="0">
            <a:prstClr val="black">
              <a:alpha val="40000"/>
            </a:prstClr>
          </a:outerShdw>
        </a:effectLst>
      </dgm:spPr>
    </dgm:pt>
    <dgm:pt modelId="{B9B69051-5ABB-4B7B-8BA3-AA725849E97A}" type="pres">
      <dgm:prSet presAssocID="{90D6C7F4-EB8F-49FF-9892-56A05B16F1A0}" presName="linearProcess" presStyleCnt="0"/>
      <dgm:spPr/>
    </dgm:pt>
    <dgm:pt modelId="{B3E39DF6-EFEA-4226-8BC4-65047A28662A}" type="pres">
      <dgm:prSet presAssocID="{75AA21FB-F0D0-4566-BCF7-B4C7D6464746}" presName="textNode" presStyleLbl="node1" presStyleIdx="0" presStyleCnt="3">
        <dgm:presLayoutVars>
          <dgm:bulletEnabled val="1"/>
        </dgm:presLayoutVars>
      </dgm:prSet>
      <dgm:spPr/>
      <dgm:t>
        <a:bodyPr/>
        <a:lstStyle/>
        <a:p>
          <a:endParaRPr lang="en-US"/>
        </a:p>
      </dgm:t>
    </dgm:pt>
    <dgm:pt modelId="{817480D0-266C-42C6-9934-FACB57A53E59}" type="pres">
      <dgm:prSet presAssocID="{50641678-2DDF-48E5-9CA5-BBFA15724B3E}" presName="sibTrans" presStyleCnt="0"/>
      <dgm:spPr/>
    </dgm:pt>
    <dgm:pt modelId="{EF3C36DC-4FD7-44B5-84C0-EB37D44091C7}" type="pres">
      <dgm:prSet presAssocID="{B8035E30-96E9-4BB3-86CD-BF2884357E6E}" presName="textNode" presStyleLbl="node1" presStyleIdx="1" presStyleCnt="3">
        <dgm:presLayoutVars>
          <dgm:bulletEnabled val="1"/>
        </dgm:presLayoutVars>
      </dgm:prSet>
      <dgm:spPr/>
      <dgm:t>
        <a:bodyPr/>
        <a:lstStyle/>
        <a:p>
          <a:endParaRPr lang="en-US"/>
        </a:p>
      </dgm:t>
    </dgm:pt>
    <dgm:pt modelId="{29ADCB65-2398-4F60-8FA4-90B2E8AEC19F}" type="pres">
      <dgm:prSet presAssocID="{C85E6CD9-C070-46EF-9EA6-04BD04CB7959}" presName="sibTrans" presStyleCnt="0"/>
      <dgm:spPr/>
    </dgm:pt>
    <dgm:pt modelId="{1A6D4720-B09C-494B-8BF5-A2B3CC7C7F00}" type="pres">
      <dgm:prSet presAssocID="{2A6A65CE-70F4-4225-AEEE-04B61FF79E2F}" presName="textNode" presStyleLbl="node1" presStyleIdx="2" presStyleCnt="3">
        <dgm:presLayoutVars>
          <dgm:bulletEnabled val="1"/>
        </dgm:presLayoutVars>
      </dgm:prSet>
      <dgm:spPr/>
      <dgm:t>
        <a:bodyPr/>
        <a:lstStyle/>
        <a:p>
          <a:endParaRPr lang="en-US"/>
        </a:p>
      </dgm:t>
    </dgm:pt>
  </dgm:ptLst>
  <dgm:cxnLst>
    <dgm:cxn modelId="{49EE6B39-9533-47D4-9880-95E77C6B4F98}" type="presOf" srcId="{2A6A65CE-70F4-4225-AEEE-04B61FF79E2F}" destId="{1A6D4720-B09C-494B-8BF5-A2B3CC7C7F00}" srcOrd="0" destOrd="0" presId="urn:microsoft.com/office/officeart/2005/8/layout/hProcess9"/>
    <dgm:cxn modelId="{EBD55146-8141-453D-990F-90B5C367EDEF}" type="presOf" srcId="{B8035E30-96E9-4BB3-86CD-BF2884357E6E}" destId="{EF3C36DC-4FD7-44B5-84C0-EB37D44091C7}" srcOrd="0" destOrd="0" presId="urn:microsoft.com/office/officeart/2005/8/layout/hProcess9"/>
    <dgm:cxn modelId="{49DCEF7E-1DC2-4BBA-B0DA-0BF977E3C2F5}" srcId="{90D6C7F4-EB8F-49FF-9892-56A05B16F1A0}" destId="{B8035E30-96E9-4BB3-86CD-BF2884357E6E}" srcOrd="1" destOrd="0" parTransId="{FCE2A5E7-6261-4F52-8F2C-73FF53BF1BF9}" sibTransId="{C85E6CD9-C070-46EF-9EA6-04BD04CB7959}"/>
    <dgm:cxn modelId="{9A0C19AE-E869-4C51-B5F4-30CA2BC6CF04}" srcId="{90D6C7F4-EB8F-49FF-9892-56A05B16F1A0}" destId="{75AA21FB-F0D0-4566-BCF7-B4C7D6464746}" srcOrd="0" destOrd="0" parTransId="{F35C163E-40B9-4CFA-AD92-AAB0A41D2AC9}" sibTransId="{50641678-2DDF-48E5-9CA5-BBFA15724B3E}"/>
    <dgm:cxn modelId="{516A7C2D-8F48-401C-9960-4A668B41A660}" srcId="{90D6C7F4-EB8F-49FF-9892-56A05B16F1A0}" destId="{2A6A65CE-70F4-4225-AEEE-04B61FF79E2F}" srcOrd="2" destOrd="0" parTransId="{A0A4A839-82AC-43FB-8BC5-DAD106549B4B}" sibTransId="{EBE359F9-7D54-4AFA-97CF-417E6997B13F}"/>
    <dgm:cxn modelId="{C3037102-CFC1-4269-9F63-F233B7D6D50F}" type="presOf" srcId="{75AA21FB-F0D0-4566-BCF7-B4C7D6464746}" destId="{B3E39DF6-EFEA-4226-8BC4-65047A28662A}" srcOrd="0" destOrd="0" presId="urn:microsoft.com/office/officeart/2005/8/layout/hProcess9"/>
    <dgm:cxn modelId="{797F090E-6455-47F6-9CDA-759AC8BBD11E}" type="presOf" srcId="{90D6C7F4-EB8F-49FF-9892-56A05B16F1A0}" destId="{655FA255-F96C-447E-969D-6DCE71789E74}" srcOrd="0" destOrd="0" presId="urn:microsoft.com/office/officeart/2005/8/layout/hProcess9"/>
    <dgm:cxn modelId="{6F7FF62B-9680-41C3-8B68-38D1145DA774}" type="presParOf" srcId="{655FA255-F96C-447E-969D-6DCE71789E74}" destId="{D45D0C4D-2AD1-41CA-B222-6DFD24A99434}" srcOrd="0" destOrd="0" presId="urn:microsoft.com/office/officeart/2005/8/layout/hProcess9"/>
    <dgm:cxn modelId="{AC84726F-C578-486A-ABBF-729CEDA80703}" type="presParOf" srcId="{655FA255-F96C-447E-969D-6DCE71789E74}" destId="{B9B69051-5ABB-4B7B-8BA3-AA725849E97A}" srcOrd="1" destOrd="0" presId="urn:microsoft.com/office/officeart/2005/8/layout/hProcess9"/>
    <dgm:cxn modelId="{63044B9F-7861-48F7-AB12-B68F544F87D5}" type="presParOf" srcId="{B9B69051-5ABB-4B7B-8BA3-AA725849E97A}" destId="{B3E39DF6-EFEA-4226-8BC4-65047A28662A}" srcOrd="0" destOrd="0" presId="urn:microsoft.com/office/officeart/2005/8/layout/hProcess9"/>
    <dgm:cxn modelId="{C0F9D1E8-E424-4EED-8008-9493C1825F6C}" type="presParOf" srcId="{B9B69051-5ABB-4B7B-8BA3-AA725849E97A}" destId="{817480D0-266C-42C6-9934-FACB57A53E59}" srcOrd="1" destOrd="0" presId="urn:microsoft.com/office/officeart/2005/8/layout/hProcess9"/>
    <dgm:cxn modelId="{3ED2783D-C1FE-4309-84C4-FDF11948765C}" type="presParOf" srcId="{B9B69051-5ABB-4B7B-8BA3-AA725849E97A}" destId="{EF3C36DC-4FD7-44B5-84C0-EB37D44091C7}" srcOrd="2" destOrd="0" presId="urn:microsoft.com/office/officeart/2005/8/layout/hProcess9"/>
    <dgm:cxn modelId="{7CF987D5-D45C-4A15-9D1C-D81109615413}" type="presParOf" srcId="{B9B69051-5ABB-4B7B-8BA3-AA725849E97A}" destId="{29ADCB65-2398-4F60-8FA4-90B2E8AEC19F}" srcOrd="3" destOrd="0" presId="urn:microsoft.com/office/officeart/2005/8/layout/hProcess9"/>
    <dgm:cxn modelId="{63D6B14B-B343-4754-918A-B8AE93B79356}" type="presParOf" srcId="{B9B69051-5ABB-4B7B-8BA3-AA725849E97A}" destId="{1A6D4720-B09C-494B-8BF5-A2B3CC7C7F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D5F605-B247-4287-AD1F-CEB7A7A18FD7}"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n-US"/>
        </a:p>
      </dgm:t>
    </dgm:pt>
    <dgm:pt modelId="{B1AF3815-487C-4DA0-8897-919E04022E70}">
      <dgm:prSet phldrT="[Text]"/>
      <dgm:spPr>
        <a:effectLst>
          <a:outerShdw blurRad="50800" dist="38100" dir="2700000" algn="tl" rotWithShape="0">
            <a:prstClr val="black">
              <a:alpha val="40000"/>
            </a:prstClr>
          </a:outerShdw>
        </a:effectLst>
      </dgm:spPr>
      <dgm:t>
        <a:bodyPr/>
        <a:lstStyle/>
        <a:p>
          <a:r>
            <a:rPr lang="en-US" dirty="0" smtClean="0"/>
            <a:t>GPU core model components</a:t>
          </a:r>
          <a:endParaRPr lang="en-US" dirty="0"/>
        </a:p>
      </dgm:t>
    </dgm:pt>
    <dgm:pt modelId="{7F7C7942-9782-4A68-B7BE-20ABC0A37301}" type="parTrans" cxnId="{0742CA06-092E-4890-9BD3-9D70A711714B}">
      <dgm:prSet/>
      <dgm:spPr/>
      <dgm:t>
        <a:bodyPr/>
        <a:lstStyle/>
        <a:p>
          <a:endParaRPr lang="en-US"/>
        </a:p>
      </dgm:t>
    </dgm:pt>
    <dgm:pt modelId="{49140668-F15B-4A15-814D-737E5B1AAED6}" type="sibTrans" cxnId="{0742CA06-092E-4890-9BD3-9D70A711714B}">
      <dgm:prSet/>
      <dgm:spPr/>
      <dgm:t>
        <a:bodyPr/>
        <a:lstStyle/>
        <a:p>
          <a:endParaRPr lang="en-US"/>
        </a:p>
      </dgm:t>
    </dgm:pt>
    <dgm:pt modelId="{8FA1E4A6-5CC1-4A86-9071-6A555820BC93}">
      <dgm:prSet phldrT="[Text]"/>
      <dgm:spPr>
        <a:effectLst>
          <a:outerShdw blurRad="50800" dist="38100" dir="2700000" algn="tl" rotWithShape="0">
            <a:prstClr val="black">
              <a:alpha val="40000"/>
            </a:prstClr>
          </a:outerShdw>
        </a:effectLst>
      </dgm:spPr>
      <dgm:t>
        <a:bodyPr/>
        <a:lstStyle/>
        <a:p>
          <a:r>
            <a:rPr lang="en-US" dirty="0" smtClean="0"/>
            <a:t>ISA-specific instruction classes and methods</a:t>
          </a:r>
        </a:p>
      </dgm:t>
    </dgm:pt>
    <dgm:pt modelId="{DFFFA6FF-C944-4FBD-A13F-42DD670C0319}" type="parTrans" cxnId="{9A0C42AB-E1A2-47BC-9031-13D60924FBF1}">
      <dgm:prSet/>
      <dgm:spPr/>
      <dgm:t>
        <a:bodyPr/>
        <a:lstStyle/>
        <a:p>
          <a:endParaRPr lang="en-US"/>
        </a:p>
      </dgm:t>
    </dgm:pt>
    <dgm:pt modelId="{525661CF-F44E-4679-AF27-29CC928FCF39}" type="sibTrans" cxnId="{9A0C42AB-E1A2-47BC-9031-13D60924FBF1}">
      <dgm:prSet/>
      <dgm:spPr/>
      <dgm:t>
        <a:bodyPr/>
        <a:lstStyle/>
        <a:p>
          <a:endParaRPr lang="en-US"/>
        </a:p>
      </dgm:t>
    </dgm:pt>
    <dgm:pt modelId="{946CE25A-DBA0-42AB-9332-FCBEA212D426}" type="pres">
      <dgm:prSet presAssocID="{02D5F605-B247-4287-AD1F-CEB7A7A18FD7}" presName="Name0" presStyleCnt="0">
        <dgm:presLayoutVars>
          <dgm:chMax val="2"/>
          <dgm:chPref val="2"/>
          <dgm:animLvl val="lvl"/>
        </dgm:presLayoutVars>
      </dgm:prSet>
      <dgm:spPr/>
      <dgm:t>
        <a:bodyPr/>
        <a:lstStyle/>
        <a:p>
          <a:endParaRPr lang="en-US"/>
        </a:p>
      </dgm:t>
    </dgm:pt>
    <dgm:pt modelId="{30445594-31DB-4A14-9826-894DE09E5DD8}" type="pres">
      <dgm:prSet presAssocID="{02D5F605-B247-4287-AD1F-CEB7A7A18FD7}" presName="LeftText" presStyleLbl="revTx" presStyleIdx="0" presStyleCnt="0">
        <dgm:presLayoutVars>
          <dgm:bulletEnabled val="1"/>
        </dgm:presLayoutVars>
      </dgm:prSet>
      <dgm:spPr/>
      <dgm:t>
        <a:bodyPr/>
        <a:lstStyle/>
        <a:p>
          <a:endParaRPr lang="en-US"/>
        </a:p>
      </dgm:t>
    </dgm:pt>
    <dgm:pt modelId="{0513ADEA-3DAD-4BA5-90FE-11723064D1C4}" type="pres">
      <dgm:prSet presAssocID="{02D5F605-B247-4287-AD1F-CEB7A7A18FD7}" presName="LeftNode" presStyleLbl="bgImgPlace1" presStyleIdx="0" presStyleCnt="2">
        <dgm:presLayoutVars>
          <dgm:chMax val="2"/>
          <dgm:chPref val="2"/>
        </dgm:presLayoutVars>
      </dgm:prSet>
      <dgm:spPr/>
      <dgm:t>
        <a:bodyPr/>
        <a:lstStyle/>
        <a:p>
          <a:endParaRPr lang="en-US"/>
        </a:p>
      </dgm:t>
    </dgm:pt>
    <dgm:pt modelId="{6B912745-D7CD-453A-816E-0C9DBE67792F}" type="pres">
      <dgm:prSet presAssocID="{02D5F605-B247-4287-AD1F-CEB7A7A18FD7}" presName="RightText" presStyleLbl="revTx" presStyleIdx="0" presStyleCnt="0">
        <dgm:presLayoutVars>
          <dgm:bulletEnabled val="1"/>
        </dgm:presLayoutVars>
      </dgm:prSet>
      <dgm:spPr/>
      <dgm:t>
        <a:bodyPr/>
        <a:lstStyle/>
        <a:p>
          <a:endParaRPr lang="en-US"/>
        </a:p>
      </dgm:t>
    </dgm:pt>
    <dgm:pt modelId="{8BFB5C1B-4365-4549-A2B8-75CC7E97F1A7}" type="pres">
      <dgm:prSet presAssocID="{02D5F605-B247-4287-AD1F-CEB7A7A18FD7}" presName="RightNode" presStyleLbl="bgImgPlace1" presStyleIdx="1" presStyleCnt="2">
        <dgm:presLayoutVars>
          <dgm:chMax val="0"/>
          <dgm:chPref val="0"/>
        </dgm:presLayoutVars>
      </dgm:prSet>
      <dgm:spPr/>
      <dgm:t>
        <a:bodyPr/>
        <a:lstStyle/>
        <a:p>
          <a:endParaRPr lang="en-US"/>
        </a:p>
      </dgm:t>
    </dgm:pt>
    <dgm:pt modelId="{391A32C0-CA05-4BB9-BE38-15580D55796E}" type="pres">
      <dgm:prSet presAssocID="{02D5F605-B247-4287-AD1F-CEB7A7A18FD7}" presName="TopArrow" presStyleLbl="node1" presStyleIdx="0" presStyleCnt="2"/>
      <dgm:spPr>
        <a:effectLst>
          <a:outerShdw blurRad="50800" dist="38100" dir="2700000" algn="tl" rotWithShape="0">
            <a:prstClr val="black">
              <a:alpha val="40000"/>
            </a:prstClr>
          </a:outerShdw>
        </a:effectLst>
      </dgm:spPr>
      <dgm:t>
        <a:bodyPr/>
        <a:lstStyle/>
        <a:p>
          <a:endParaRPr lang="en-US"/>
        </a:p>
      </dgm:t>
    </dgm:pt>
    <dgm:pt modelId="{894AB6CB-3684-4583-8CA3-AD28D3093640}" type="pres">
      <dgm:prSet presAssocID="{02D5F605-B247-4287-AD1F-CEB7A7A18FD7}" presName="BottomArrow" presStyleLbl="node1" presStyleIdx="1" presStyleCnt="2"/>
      <dgm:spPr>
        <a:effectLst>
          <a:outerShdw blurRad="50800" dist="38100" dir="2700000" algn="tl" rotWithShape="0">
            <a:prstClr val="black">
              <a:alpha val="40000"/>
            </a:prstClr>
          </a:outerShdw>
        </a:effectLst>
      </dgm:spPr>
      <dgm:t>
        <a:bodyPr/>
        <a:lstStyle/>
        <a:p>
          <a:endParaRPr lang="en-US"/>
        </a:p>
      </dgm:t>
    </dgm:pt>
  </dgm:ptLst>
  <dgm:cxnLst>
    <dgm:cxn modelId="{9A0C42AB-E1A2-47BC-9031-13D60924FBF1}" srcId="{02D5F605-B247-4287-AD1F-CEB7A7A18FD7}" destId="{8FA1E4A6-5CC1-4A86-9071-6A555820BC93}" srcOrd="1" destOrd="0" parTransId="{DFFFA6FF-C944-4FBD-A13F-42DD670C0319}" sibTransId="{525661CF-F44E-4679-AF27-29CC928FCF39}"/>
    <dgm:cxn modelId="{0742CA06-092E-4890-9BD3-9D70A711714B}" srcId="{02D5F605-B247-4287-AD1F-CEB7A7A18FD7}" destId="{B1AF3815-487C-4DA0-8897-919E04022E70}" srcOrd="0" destOrd="0" parTransId="{7F7C7942-9782-4A68-B7BE-20ABC0A37301}" sibTransId="{49140668-F15B-4A15-814D-737E5B1AAED6}"/>
    <dgm:cxn modelId="{ACFCF66F-4F35-4725-BF90-EF87FB1B7999}" type="presOf" srcId="{8FA1E4A6-5CC1-4A86-9071-6A555820BC93}" destId="{8BFB5C1B-4365-4549-A2B8-75CC7E97F1A7}" srcOrd="1" destOrd="0" presId="urn:microsoft.com/office/officeart/2009/layout/ReverseList"/>
    <dgm:cxn modelId="{5D17A13D-8685-4C6A-A39C-CF9D21D0EE54}" type="presOf" srcId="{02D5F605-B247-4287-AD1F-CEB7A7A18FD7}" destId="{946CE25A-DBA0-42AB-9332-FCBEA212D426}" srcOrd="0" destOrd="0" presId="urn:microsoft.com/office/officeart/2009/layout/ReverseList"/>
    <dgm:cxn modelId="{852C806E-CBA2-43AF-862A-03265660AF09}" type="presOf" srcId="{B1AF3815-487C-4DA0-8897-919E04022E70}" destId="{30445594-31DB-4A14-9826-894DE09E5DD8}" srcOrd="0" destOrd="0" presId="urn:microsoft.com/office/officeart/2009/layout/ReverseList"/>
    <dgm:cxn modelId="{5890C39C-3888-427D-926F-E31E00F11571}" type="presOf" srcId="{8FA1E4A6-5CC1-4A86-9071-6A555820BC93}" destId="{6B912745-D7CD-453A-816E-0C9DBE67792F}" srcOrd="0" destOrd="0" presId="urn:microsoft.com/office/officeart/2009/layout/ReverseList"/>
    <dgm:cxn modelId="{01A39231-19BA-4A4C-8613-C3A57894BF2C}" type="presOf" srcId="{B1AF3815-487C-4DA0-8897-919E04022E70}" destId="{0513ADEA-3DAD-4BA5-90FE-11723064D1C4}" srcOrd="1" destOrd="0" presId="urn:microsoft.com/office/officeart/2009/layout/ReverseList"/>
    <dgm:cxn modelId="{23373A3B-735D-42B6-B878-5A2BA00940B1}" type="presParOf" srcId="{946CE25A-DBA0-42AB-9332-FCBEA212D426}" destId="{30445594-31DB-4A14-9826-894DE09E5DD8}" srcOrd="0" destOrd="0" presId="urn:microsoft.com/office/officeart/2009/layout/ReverseList"/>
    <dgm:cxn modelId="{444E0877-D862-4585-978D-4789220E1884}" type="presParOf" srcId="{946CE25A-DBA0-42AB-9332-FCBEA212D426}" destId="{0513ADEA-3DAD-4BA5-90FE-11723064D1C4}" srcOrd="1" destOrd="0" presId="urn:microsoft.com/office/officeart/2009/layout/ReverseList"/>
    <dgm:cxn modelId="{C0F01691-CB00-42BE-B0E8-CA9F168642DF}" type="presParOf" srcId="{946CE25A-DBA0-42AB-9332-FCBEA212D426}" destId="{6B912745-D7CD-453A-816E-0C9DBE67792F}" srcOrd="2" destOrd="0" presId="urn:microsoft.com/office/officeart/2009/layout/ReverseList"/>
    <dgm:cxn modelId="{CF111D9E-9F6F-47D6-85B9-DF08B3DE618D}" type="presParOf" srcId="{946CE25A-DBA0-42AB-9332-FCBEA212D426}" destId="{8BFB5C1B-4365-4549-A2B8-75CC7E97F1A7}" srcOrd="3" destOrd="0" presId="urn:microsoft.com/office/officeart/2009/layout/ReverseList"/>
    <dgm:cxn modelId="{01EA926C-608D-4A9C-8FE6-6095E45E8327}" type="presParOf" srcId="{946CE25A-DBA0-42AB-9332-FCBEA212D426}" destId="{391A32C0-CA05-4BB9-BE38-15580D55796E}" srcOrd="4" destOrd="0" presId="urn:microsoft.com/office/officeart/2009/layout/ReverseList"/>
    <dgm:cxn modelId="{EE4BCC0A-7D28-4824-88D0-7B5EABB36A27}" type="presParOf" srcId="{946CE25A-DBA0-42AB-9332-FCBEA212D426}" destId="{894AB6CB-3684-4583-8CA3-AD28D309364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5F605-B247-4287-AD1F-CEB7A7A18FD7}"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n-US"/>
        </a:p>
      </dgm:t>
    </dgm:pt>
    <dgm:pt modelId="{B1AF3815-487C-4DA0-8897-919E04022E70}">
      <dgm:prSet phldrT="[Text]"/>
      <dgm:spPr>
        <a:solidFill>
          <a:schemeClr val="accent2">
            <a:lumMod val="40000"/>
            <a:lumOff val="60000"/>
          </a:schemeClr>
        </a:solidFill>
        <a:effectLst>
          <a:outerShdw blurRad="50800" dist="38100" dir="2700000" algn="tl" rotWithShape="0">
            <a:prstClr val="black">
              <a:alpha val="40000"/>
            </a:prstClr>
          </a:outerShdw>
        </a:effectLst>
      </dgm:spPr>
      <dgm:t>
        <a:bodyPr/>
        <a:lstStyle/>
        <a:p>
          <a:r>
            <a:rPr lang="en-US" dirty="0" smtClean="0"/>
            <a:t>GPU core model components</a:t>
          </a:r>
          <a:endParaRPr lang="en-US" dirty="0"/>
        </a:p>
      </dgm:t>
    </dgm:pt>
    <dgm:pt modelId="{7F7C7942-9782-4A68-B7BE-20ABC0A37301}" type="parTrans" cxnId="{0742CA06-092E-4890-9BD3-9D70A711714B}">
      <dgm:prSet/>
      <dgm:spPr/>
      <dgm:t>
        <a:bodyPr/>
        <a:lstStyle/>
        <a:p>
          <a:endParaRPr lang="en-US"/>
        </a:p>
      </dgm:t>
    </dgm:pt>
    <dgm:pt modelId="{49140668-F15B-4A15-814D-737E5B1AAED6}" type="sibTrans" cxnId="{0742CA06-092E-4890-9BD3-9D70A711714B}">
      <dgm:prSet/>
      <dgm:spPr/>
      <dgm:t>
        <a:bodyPr/>
        <a:lstStyle/>
        <a:p>
          <a:endParaRPr lang="en-US"/>
        </a:p>
      </dgm:t>
    </dgm:pt>
    <dgm:pt modelId="{8FA1E4A6-5CC1-4A86-9071-6A555820BC93}">
      <dgm:prSet phldrT="[Text]"/>
      <dgm:spPr>
        <a:effectLst>
          <a:outerShdw blurRad="50800" dist="38100" dir="2700000" algn="tl" rotWithShape="0">
            <a:prstClr val="black">
              <a:alpha val="40000"/>
            </a:prstClr>
          </a:outerShdw>
        </a:effectLst>
      </dgm:spPr>
      <dgm:t>
        <a:bodyPr/>
        <a:lstStyle/>
        <a:p>
          <a:r>
            <a:rPr lang="en-US" dirty="0" smtClean="0"/>
            <a:t>ISA specific instruction classes and methods</a:t>
          </a:r>
        </a:p>
      </dgm:t>
    </dgm:pt>
    <dgm:pt modelId="{DFFFA6FF-C944-4FBD-A13F-42DD670C0319}" type="parTrans" cxnId="{9A0C42AB-E1A2-47BC-9031-13D60924FBF1}">
      <dgm:prSet/>
      <dgm:spPr/>
      <dgm:t>
        <a:bodyPr/>
        <a:lstStyle/>
        <a:p>
          <a:endParaRPr lang="en-US"/>
        </a:p>
      </dgm:t>
    </dgm:pt>
    <dgm:pt modelId="{525661CF-F44E-4679-AF27-29CC928FCF39}" type="sibTrans" cxnId="{9A0C42AB-E1A2-47BC-9031-13D60924FBF1}">
      <dgm:prSet/>
      <dgm:spPr/>
      <dgm:t>
        <a:bodyPr/>
        <a:lstStyle/>
        <a:p>
          <a:endParaRPr lang="en-US"/>
        </a:p>
      </dgm:t>
    </dgm:pt>
    <dgm:pt modelId="{946CE25A-DBA0-42AB-9332-FCBEA212D426}" type="pres">
      <dgm:prSet presAssocID="{02D5F605-B247-4287-AD1F-CEB7A7A18FD7}" presName="Name0" presStyleCnt="0">
        <dgm:presLayoutVars>
          <dgm:chMax val="2"/>
          <dgm:chPref val="2"/>
          <dgm:animLvl val="lvl"/>
        </dgm:presLayoutVars>
      </dgm:prSet>
      <dgm:spPr/>
      <dgm:t>
        <a:bodyPr/>
        <a:lstStyle/>
        <a:p>
          <a:endParaRPr lang="en-US"/>
        </a:p>
      </dgm:t>
    </dgm:pt>
    <dgm:pt modelId="{30445594-31DB-4A14-9826-894DE09E5DD8}" type="pres">
      <dgm:prSet presAssocID="{02D5F605-B247-4287-AD1F-CEB7A7A18FD7}" presName="LeftText" presStyleLbl="revTx" presStyleIdx="0" presStyleCnt="0">
        <dgm:presLayoutVars>
          <dgm:bulletEnabled val="1"/>
        </dgm:presLayoutVars>
      </dgm:prSet>
      <dgm:spPr/>
      <dgm:t>
        <a:bodyPr/>
        <a:lstStyle/>
        <a:p>
          <a:endParaRPr lang="en-US"/>
        </a:p>
      </dgm:t>
    </dgm:pt>
    <dgm:pt modelId="{0513ADEA-3DAD-4BA5-90FE-11723064D1C4}" type="pres">
      <dgm:prSet presAssocID="{02D5F605-B247-4287-AD1F-CEB7A7A18FD7}" presName="LeftNode" presStyleLbl="bgImgPlace1" presStyleIdx="0" presStyleCnt="2">
        <dgm:presLayoutVars>
          <dgm:chMax val="2"/>
          <dgm:chPref val="2"/>
        </dgm:presLayoutVars>
      </dgm:prSet>
      <dgm:spPr/>
      <dgm:t>
        <a:bodyPr/>
        <a:lstStyle/>
        <a:p>
          <a:endParaRPr lang="en-US"/>
        </a:p>
      </dgm:t>
    </dgm:pt>
    <dgm:pt modelId="{6B912745-D7CD-453A-816E-0C9DBE67792F}" type="pres">
      <dgm:prSet presAssocID="{02D5F605-B247-4287-AD1F-CEB7A7A18FD7}" presName="RightText" presStyleLbl="revTx" presStyleIdx="0" presStyleCnt="0">
        <dgm:presLayoutVars>
          <dgm:bulletEnabled val="1"/>
        </dgm:presLayoutVars>
      </dgm:prSet>
      <dgm:spPr/>
      <dgm:t>
        <a:bodyPr/>
        <a:lstStyle/>
        <a:p>
          <a:endParaRPr lang="en-US"/>
        </a:p>
      </dgm:t>
    </dgm:pt>
    <dgm:pt modelId="{8BFB5C1B-4365-4549-A2B8-75CC7E97F1A7}" type="pres">
      <dgm:prSet presAssocID="{02D5F605-B247-4287-AD1F-CEB7A7A18FD7}" presName="RightNode" presStyleLbl="bgImgPlace1" presStyleIdx="1" presStyleCnt="2">
        <dgm:presLayoutVars>
          <dgm:chMax val="0"/>
          <dgm:chPref val="0"/>
        </dgm:presLayoutVars>
      </dgm:prSet>
      <dgm:spPr/>
      <dgm:t>
        <a:bodyPr/>
        <a:lstStyle/>
        <a:p>
          <a:endParaRPr lang="en-US"/>
        </a:p>
      </dgm:t>
    </dgm:pt>
    <dgm:pt modelId="{391A32C0-CA05-4BB9-BE38-15580D55796E}" type="pres">
      <dgm:prSet presAssocID="{02D5F605-B247-4287-AD1F-CEB7A7A18FD7}" presName="TopArrow" presStyleLbl="node1" presStyleIdx="0" presStyleCnt="2"/>
      <dgm:spPr>
        <a:effectLst>
          <a:outerShdw blurRad="50800" dist="38100" dir="2700000" algn="tl" rotWithShape="0">
            <a:prstClr val="black">
              <a:alpha val="40000"/>
            </a:prstClr>
          </a:outerShdw>
        </a:effectLst>
      </dgm:spPr>
      <dgm:t>
        <a:bodyPr/>
        <a:lstStyle/>
        <a:p>
          <a:endParaRPr lang="en-US"/>
        </a:p>
      </dgm:t>
    </dgm:pt>
    <dgm:pt modelId="{894AB6CB-3684-4583-8CA3-AD28D3093640}" type="pres">
      <dgm:prSet presAssocID="{02D5F605-B247-4287-AD1F-CEB7A7A18FD7}" presName="BottomArrow" presStyleLbl="node1" presStyleIdx="1" presStyleCnt="2"/>
      <dgm:spPr>
        <a:effectLst>
          <a:outerShdw blurRad="50800" dist="38100" dir="2700000" algn="tl" rotWithShape="0">
            <a:prstClr val="black">
              <a:alpha val="40000"/>
            </a:prstClr>
          </a:outerShdw>
        </a:effectLst>
      </dgm:spPr>
      <dgm:t>
        <a:bodyPr/>
        <a:lstStyle/>
        <a:p>
          <a:endParaRPr lang="en-US"/>
        </a:p>
      </dgm:t>
    </dgm:pt>
  </dgm:ptLst>
  <dgm:cxnLst>
    <dgm:cxn modelId="{9A0C42AB-E1A2-47BC-9031-13D60924FBF1}" srcId="{02D5F605-B247-4287-AD1F-CEB7A7A18FD7}" destId="{8FA1E4A6-5CC1-4A86-9071-6A555820BC93}" srcOrd="1" destOrd="0" parTransId="{DFFFA6FF-C944-4FBD-A13F-42DD670C0319}" sibTransId="{525661CF-F44E-4679-AF27-29CC928FCF39}"/>
    <dgm:cxn modelId="{0742CA06-092E-4890-9BD3-9D70A711714B}" srcId="{02D5F605-B247-4287-AD1F-CEB7A7A18FD7}" destId="{B1AF3815-487C-4DA0-8897-919E04022E70}" srcOrd="0" destOrd="0" parTransId="{7F7C7942-9782-4A68-B7BE-20ABC0A37301}" sibTransId="{49140668-F15B-4A15-814D-737E5B1AAED6}"/>
    <dgm:cxn modelId="{28F58EAC-017A-49AE-B6C8-F071BDE93A33}" type="presOf" srcId="{B1AF3815-487C-4DA0-8897-919E04022E70}" destId="{30445594-31DB-4A14-9826-894DE09E5DD8}" srcOrd="0" destOrd="0" presId="urn:microsoft.com/office/officeart/2009/layout/ReverseList"/>
    <dgm:cxn modelId="{23A4DA09-755E-4359-AB48-3D908F4A0BD0}" type="presOf" srcId="{B1AF3815-487C-4DA0-8897-919E04022E70}" destId="{0513ADEA-3DAD-4BA5-90FE-11723064D1C4}" srcOrd="1" destOrd="0" presId="urn:microsoft.com/office/officeart/2009/layout/ReverseList"/>
    <dgm:cxn modelId="{92C5DE83-F030-46E7-B2EE-5C5CD26DBEE0}" type="presOf" srcId="{8FA1E4A6-5CC1-4A86-9071-6A555820BC93}" destId="{8BFB5C1B-4365-4549-A2B8-75CC7E97F1A7}" srcOrd="1" destOrd="0" presId="urn:microsoft.com/office/officeart/2009/layout/ReverseList"/>
    <dgm:cxn modelId="{730EC977-8EC7-427A-9B48-7E124254DF23}" type="presOf" srcId="{8FA1E4A6-5CC1-4A86-9071-6A555820BC93}" destId="{6B912745-D7CD-453A-816E-0C9DBE67792F}" srcOrd="0" destOrd="0" presId="urn:microsoft.com/office/officeart/2009/layout/ReverseList"/>
    <dgm:cxn modelId="{C3D24D4C-B624-4B4E-8ACC-BB5983568DDF}" type="presOf" srcId="{02D5F605-B247-4287-AD1F-CEB7A7A18FD7}" destId="{946CE25A-DBA0-42AB-9332-FCBEA212D426}" srcOrd="0" destOrd="0" presId="urn:microsoft.com/office/officeart/2009/layout/ReverseList"/>
    <dgm:cxn modelId="{BE826350-B6B0-4701-BC9F-223DF5A62C72}" type="presParOf" srcId="{946CE25A-DBA0-42AB-9332-FCBEA212D426}" destId="{30445594-31DB-4A14-9826-894DE09E5DD8}" srcOrd="0" destOrd="0" presId="urn:microsoft.com/office/officeart/2009/layout/ReverseList"/>
    <dgm:cxn modelId="{C644072D-8DFE-423A-80CE-C3D1AD8C5D7D}" type="presParOf" srcId="{946CE25A-DBA0-42AB-9332-FCBEA212D426}" destId="{0513ADEA-3DAD-4BA5-90FE-11723064D1C4}" srcOrd="1" destOrd="0" presId="urn:microsoft.com/office/officeart/2009/layout/ReverseList"/>
    <dgm:cxn modelId="{F45E67BC-889F-407F-874F-B77240011931}" type="presParOf" srcId="{946CE25A-DBA0-42AB-9332-FCBEA212D426}" destId="{6B912745-D7CD-453A-816E-0C9DBE67792F}" srcOrd="2" destOrd="0" presId="urn:microsoft.com/office/officeart/2009/layout/ReverseList"/>
    <dgm:cxn modelId="{4105E4E7-6A0F-4E50-9A91-732B8FC69D72}" type="presParOf" srcId="{946CE25A-DBA0-42AB-9332-FCBEA212D426}" destId="{8BFB5C1B-4365-4549-A2B8-75CC7E97F1A7}" srcOrd="3" destOrd="0" presId="urn:microsoft.com/office/officeart/2009/layout/ReverseList"/>
    <dgm:cxn modelId="{E7827109-A860-4D45-848A-603E5523FA85}" type="presParOf" srcId="{946CE25A-DBA0-42AB-9332-FCBEA212D426}" destId="{391A32C0-CA05-4BB9-BE38-15580D55796E}" srcOrd="4" destOrd="0" presId="urn:microsoft.com/office/officeart/2009/layout/ReverseList"/>
    <dgm:cxn modelId="{40180E0F-7A8B-4B93-A169-759BC3BCDD01}" type="presParOf" srcId="{946CE25A-DBA0-42AB-9332-FCBEA212D426}" destId="{894AB6CB-3684-4583-8CA3-AD28D309364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49228B-6BE0-4577-80FD-0316D2350153}"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75E19EFC-4110-4783-BF0F-EF80937D1772}">
      <dgm:prSet phldrT="[Text]"/>
      <dgm:spPr/>
      <dgm:t>
        <a:bodyPr/>
        <a:lstStyle/>
        <a:p>
          <a:r>
            <a:rPr lang="en-US" dirty="0" smtClean="0"/>
            <a:t>gem5</a:t>
          </a:r>
          <a:endParaRPr lang="en-US" dirty="0"/>
        </a:p>
      </dgm:t>
    </dgm:pt>
    <dgm:pt modelId="{FEE7F9A8-D8F0-470F-BC69-4709ACDAE732}" type="parTrans" cxnId="{591E7068-D616-420F-9C52-22D4C6396899}">
      <dgm:prSet/>
      <dgm:spPr/>
      <dgm:t>
        <a:bodyPr/>
        <a:lstStyle/>
        <a:p>
          <a:endParaRPr lang="en-US"/>
        </a:p>
      </dgm:t>
    </dgm:pt>
    <dgm:pt modelId="{739049FE-7069-4634-9277-BF94EEA3CF1B}" type="sibTrans" cxnId="{591E7068-D616-420F-9C52-22D4C6396899}">
      <dgm:prSet/>
      <dgm:spPr/>
      <dgm:t>
        <a:bodyPr/>
        <a:lstStyle/>
        <a:p>
          <a:endParaRPr lang="en-US"/>
        </a:p>
      </dgm:t>
    </dgm:pt>
    <dgm:pt modelId="{C93B1C2D-E53D-4FD6-B4C0-37A275F42FCF}">
      <dgm:prSet phldrT="[Text]"/>
      <dgm:spPr/>
      <dgm:t>
        <a:bodyPr/>
        <a:lstStyle/>
        <a:p>
          <a:r>
            <a:rPr lang="en-US" dirty="0" err="1" smtClean="0"/>
            <a:t>src</a:t>
          </a:r>
          <a:endParaRPr lang="en-US" dirty="0"/>
        </a:p>
      </dgm:t>
    </dgm:pt>
    <dgm:pt modelId="{397DC0EC-4FDD-484E-B99C-5CC7E6947D97}" type="parTrans" cxnId="{C91C60E3-95B0-4871-8A3F-FD9E291E00E2}">
      <dgm:prSet/>
      <dgm:spPr/>
      <dgm:t>
        <a:bodyPr/>
        <a:lstStyle/>
        <a:p>
          <a:endParaRPr lang="en-US"/>
        </a:p>
      </dgm:t>
    </dgm:pt>
    <dgm:pt modelId="{49748CA2-4BA2-4078-90E3-23E0392DDDD1}" type="sibTrans" cxnId="{C91C60E3-95B0-4871-8A3F-FD9E291E00E2}">
      <dgm:prSet/>
      <dgm:spPr/>
      <dgm:t>
        <a:bodyPr/>
        <a:lstStyle/>
        <a:p>
          <a:endParaRPr lang="en-US"/>
        </a:p>
      </dgm:t>
    </dgm:pt>
    <dgm:pt modelId="{736E4EFA-0500-419B-A8E3-734D8C361DAA}">
      <dgm:prSet phldrT="[Text]"/>
      <dgm:spPr/>
      <dgm:t>
        <a:bodyPr/>
        <a:lstStyle/>
        <a:p>
          <a:r>
            <a:rPr lang="en-US" dirty="0" err="1" smtClean="0"/>
            <a:t>gpu</a:t>
          </a:r>
          <a:r>
            <a:rPr lang="en-US" dirty="0" smtClean="0"/>
            <a:t>-compute</a:t>
          </a:r>
          <a:endParaRPr lang="en-US" dirty="0"/>
        </a:p>
      </dgm:t>
    </dgm:pt>
    <dgm:pt modelId="{1FB11A4D-1087-42CF-A45C-6C0C3D99FE25}" type="parTrans" cxnId="{3C6149C6-14ED-43B1-8C21-F2A9BCF7D619}">
      <dgm:prSet/>
      <dgm:spPr/>
      <dgm:t>
        <a:bodyPr/>
        <a:lstStyle/>
        <a:p>
          <a:endParaRPr lang="en-US"/>
        </a:p>
      </dgm:t>
    </dgm:pt>
    <dgm:pt modelId="{20864BAC-6692-4534-96E5-9357260112DB}" type="sibTrans" cxnId="{3C6149C6-14ED-43B1-8C21-F2A9BCF7D619}">
      <dgm:prSet/>
      <dgm:spPr/>
      <dgm:t>
        <a:bodyPr/>
        <a:lstStyle/>
        <a:p>
          <a:endParaRPr lang="en-US"/>
        </a:p>
      </dgm:t>
    </dgm:pt>
    <dgm:pt modelId="{0EAF8DF1-FE82-4879-B60F-6F3F0DCCBA34}">
      <dgm:prSet phldrT="[Text]"/>
      <dgm:spPr/>
      <dgm:t>
        <a:bodyPr/>
        <a:lstStyle/>
        <a:p>
          <a:r>
            <a:rPr lang="en-US" dirty="0" smtClean="0"/>
            <a:t>mem/</a:t>
          </a:r>
        </a:p>
        <a:p>
          <a:r>
            <a:rPr lang="en-US" dirty="0" smtClean="0"/>
            <a:t>protocol</a:t>
          </a:r>
          <a:endParaRPr lang="en-US" dirty="0"/>
        </a:p>
      </dgm:t>
    </dgm:pt>
    <dgm:pt modelId="{32C4A2D9-FBFF-4B29-BB07-65A5A853A396}" type="parTrans" cxnId="{51AACDC6-9E4F-4717-8AF8-C145BD2D5D69}">
      <dgm:prSet/>
      <dgm:spPr/>
      <dgm:t>
        <a:bodyPr/>
        <a:lstStyle/>
        <a:p>
          <a:endParaRPr lang="en-US"/>
        </a:p>
      </dgm:t>
    </dgm:pt>
    <dgm:pt modelId="{9F1866D9-6261-428B-87CA-AACFBF0F3095}" type="sibTrans" cxnId="{51AACDC6-9E4F-4717-8AF8-C145BD2D5D69}">
      <dgm:prSet/>
      <dgm:spPr/>
      <dgm:t>
        <a:bodyPr/>
        <a:lstStyle/>
        <a:p>
          <a:endParaRPr lang="en-US"/>
        </a:p>
      </dgm:t>
    </dgm:pt>
    <dgm:pt modelId="{F51A64D6-B06B-4984-AC93-34C377C0ABC3}">
      <dgm:prSet/>
      <dgm:spPr/>
      <dgm:t>
        <a:bodyPr/>
        <a:lstStyle/>
        <a:p>
          <a:r>
            <a:rPr lang="en-US" dirty="0" smtClean="0"/>
            <a:t>mem/</a:t>
          </a:r>
        </a:p>
        <a:p>
          <a:r>
            <a:rPr lang="en-US" dirty="0" smtClean="0"/>
            <a:t>ruby</a:t>
          </a:r>
          <a:endParaRPr lang="en-US" dirty="0"/>
        </a:p>
      </dgm:t>
    </dgm:pt>
    <dgm:pt modelId="{E3B628E9-C328-4982-AF96-DF772305D8BE}" type="parTrans" cxnId="{DD74A9B5-160D-42A9-A327-1A19BC782385}">
      <dgm:prSet/>
      <dgm:spPr/>
      <dgm:t>
        <a:bodyPr/>
        <a:lstStyle/>
        <a:p>
          <a:endParaRPr lang="en-US"/>
        </a:p>
      </dgm:t>
    </dgm:pt>
    <dgm:pt modelId="{CFBE688F-CF10-478B-98CA-C95696050F93}" type="sibTrans" cxnId="{DD74A9B5-160D-42A9-A327-1A19BC782385}">
      <dgm:prSet/>
      <dgm:spPr/>
      <dgm:t>
        <a:bodyPr/>
        <a:lstStyle/>
        <a:p>
          <a:endParaRPr lang="en-US"/>
        </a:p>
      </dgm:t>
    </dgm:pt>
    <dgm:pt modelId="{21357C68-F704-4982-8548-B99DAD87C2BB}">
      <dgm:prSet/>
      <dgm:spPr/>
      <dgm:t>
        <a:bodyPr/>
        <a:lstStyle/>
        <a:p>
          <a:r>
            <a:rPr lang="en-US" dirty="0" err="1" smtClean="0"/>
            <a:t>configs</a:t>
          </a:r>
          <a:endParaRPr lang="en-US" dirty="0"/>
        </a:p>
      </dgm:t>
    </dgm:pt>
    <dgm:pt modelId="{D641BD22-A8A8-4390-A17C-A81A70372901}" type="parTrans" cxnId="{F4D58046-143B-4F96-9A7B-3EC808B38C9A}">
      <dgm:prSet/>
      <dgm:spPr/>
      <dgm:t>
        <a:bodyPr/>
        <a:lstStyle/>
        <a:p>
          <a:endParaRPr lang="en-US"/>
        </a:p>
      </dgm:t>
    </dgm:pt>
    <dgm:pt modelId="{68FC9DD7-EFBA-4657-9355-78420D50DB83}" type="sibTrans" cxnId="{F4D58046-143B-4F96-9A7B-3EC808B38C9A}">
      <dgm:prSet/>
      <dgm:spPr/>
      <dgm:t>
        <a:bodyPr/>
        <a:lstStyle/>
        <a:p>
          <a:endParaRPr lang="en-US"/>
        </a:p>
      </dgm:t>
    </dgm:pt>
    <dgm:pt modelId="{DB260555-27B8-489B-8222-FEA661EA5590}">
      <dgm:prSet/>
      <dgm:spPr>
        <a:ln>
          <a:solidFill>
            <a:schemeClr val="accent1"/>
          </a:solidFill>
        </a:ln>
      </dgm:spPr>
      <dgm:t>
        <a:bodyPr/>
        <a:lstStyle/>
        <a:p>
          <a:r>
            <a:rPr lang="en-US" dirty="0" smtClean="0"/>
            <a:t>cl-runtime</a:t>
          </a:r>
          <a:endParaRPr lang="en-US" dirty="0"/>
        </a:p>
      </dgm:t>
    </dgm:pt>
    <dgm:pt modelId="{74F4F0DD-D5C9-429C-826D-A08E06730479}" type="parTrans" cxnId="{9AF931D2-6470-4841-92E8-4A0FFB9AF402}">
      <dgm:prSet/>
      <dgm:spPr>
        <a:ln>
          <a:noFill/>
        </a:ln>
      </dgm:spPr>
      <dgm:t>
        <a:bodyPr/>
        <a:lstStyle/>
        <a:p>
          <a:endParaRPr lang="en-US"/>
        </a:p>
      </dgm:t>
    </dgm:pt>
    <dgm:pt modelId="{D0A4BDBD-D42A-4268-A45B-AE8A41DA7F73}" type="sibTrans" cxnId="{9AF931D2-6470-4841-92E8-4A0FFB9AF402}">
      <dgm:prSet/>
      <dgm:spPr/>
      <dgm:t>
        <a:bodyPr/>
        <a:lstStyle/>
        <a:p>
          <a:endParaRPr lang="en-US"/>
        </a:p>
      </dgm:t>
    </dgm:pt>
    <dgm:pt modelId="{24863973-EF0A-44B9-A75F-F1403C445D14}" type="pres">
      <dgm:prSet presAssocID="{9949228B-6BE0-4577-80FD-0316D2350153}" presName="hierChild1" presStyleCnt="0">
        <dgm:presLayoutVars>
          <dgm:chPref val="1"/>
          <dgm:dir/>
          <dgm:animOne val="branch"/>
          <dgm:animLvl val="lvl"/>
          <dgm:resizeHandles/>
        </dgm:presLayoutVars>
      </dgm:prSet>
      <dgm:spPr/>
      <dgm:t>
        <a:bodyPr/>
        <a:lstStyle/>
        <a:p>
          <a:endParaRPr lang="en-US"/>
        </a:p>
      </dgm:t>
    </dgm:pt>
    <dgm:pt modelId="{C405401B-206C-4AAD-9B08-CB1063E78EDC}" type="pres">
      <dgm:prSet presAssocID="{75E19EFC-4110-4783-BF0F-EF80937D1772}" presName="hierRoot1" presStyleCnt="0"/>
      <dgm:spPr/>
    </dgm:pt>
    <dgm:pt modelId="{EC4A630A-830A-404C-AF68-184FCC08F657}" type="pres">
      <dgm:prSet presAssocID="{75E19EFC-4110-4783-BF0F-EF80937D1772}" presName="composite" presStyleCnt="0"/>
      <dgm:spPr/>
    </dgm:pt>
    <dgm:pt modelId="{9DCADCDC-E06D-4417-B05B-BEED2D289E71}" type="pres">
      <dgm:prSet presAssocID="{75E19EFC-4110-4783-BF0F-EF80937D1772}" presName="background" presStyleLbl="node0" presStyleIdx="0" presStyleCnt="1"/>
      <dgm:spPr/>
    </dgm:pt>
    <dgm:pt modelId="{9D7890BB-D7FE-497E-B8D1-8ADAC139BDA8}" type="pres">
      <dgm:prSet presAssocID="{75E19EFC-4110-4783-BF0F-EF80937D1772}" presName="text" presStyleLbl="fgAcc0" presStyleIdx="0" presStyleCnt="1">
        <dgm:presLayoutVars>
          <dgm:chPref val="3"/>
        </dgm:presLayoutVars>
      </dgm:prSet>
      <dgm:spPr/>
      <dgm:t>
        <a:bodyPr/>
        <a:lstStyle/>
        <a:p>
          <a:endParaRPr lang="en-US"/>
        </a:p>
      </dgm:t>
    </dgm:pt>
    <dgm:pt modelId="{7D9D605D-BE07-4810-93AC-EF50531B3E39}" type="pres">
      <dgm:prSet presAssocID="{75E19EFC-4110-4783-BF0F-EF80937D1772}" presName="hierChild2" presStyleCnt="0"/>
      <dgm:spPr/>
    </dgm:pt>
    <dgm:pt modelId="{9B6C85E3-8F09-4493-8E8B-DCC1B3C91B81}" type="pres">
      <dgm:prSet presAssocID="{397DC0EC-4FDD-484E-B99C-5CC7E6947D97}" presName="Name10" presStyleLbl="parChTrans1D2" presStyleIdx="0" presStyleCnt="3"/>
      <dgm:spPr/>
      <dgm:t>
        <a:bodyPr/>
        <a:lstStyle/>
        <a:p>
          <a:endParaRPr lang="en-US"/>
        </a:p>
      </dgm:t>
    </dgm:pt>
    <dgm:pt modelId="{75446F3C-8471-47AA-AC14-3C8365A10FD2}" type="pres">
      <dgm:prSet presAssocID="{C93B1C2D-E53D-4FD6-B4C0-37A275F42FCF}" presName="hierRoot2" presStyleCnt="0"/>
      <dgm:spPr/>
    </dgm:pt>
    <dgm:pt modelId="{C7143E98-C276-4F8E-9C20-7B74720B205F}" type="pres">
      <dgm:prSet presAssocID="{C93B1C2D-E53D-4FD6-B4C0-37A275F42FCF}" presName="composite2" presStyleCnt="0"/>
      <dgm:spPr/>
    </dgm:pt>
    <dgm:pt modelId="{385B6EA7-A812-4D7C-922E-8F2E562D1CC7}" type="pres">
      <dgm:prSet presAssocID="{C93B1C2D-E53D-4FD6-B4C0-37A275F42FCF}" presName="background2" presStyleLbl="node2" presStyleIdx="0" presStyleCnt="3"/>
      <dgm:spPr/>
    </dgm:pt>
    <dgm:pt modelId="{0AAEBB0C-D76F-4CA1-9F85-41A7ED0319F1}" type="pres">
      <dgm:prSet presAssocID="{C93B1C2D-E53D-4FD6-B4C0-37A275F42FCF}" presName="text2" presStyleLbl="fgAcc2" presStyleIdx="0" presStyleCnt="3">
        <dgm:presLayoutVars>
          <dgm:chPref val="3"/>
        </dgm:presLayoutVars>
      </dgm:prSet>
      <dgm:spPr/>
      <dgm:t>
        <a:bodyPr/>
        <a:lstStyle/>
        <a:p>
          <a:endParaRPr lang="en-US"/>
        </a:p>
      </dgm:t>
    </dgm:pt>
    <dgm:pt modelId="{67E0FA71-7EF0-4FAC-9FF8-F2C696BDC207}" type="pres">
      <dgm:prSet presAssocID="{C93B1C2D-E53D-4FD6-B4C0-37A275F42FCF}" presName="hierChild3" presStyleCnt="0"/>
      <dgm:spPr/>
    </dgm:pt>
    <dgm:pt modelId="{4A09EF96-FBF3-4476-B650-56984D1EEE43}" type="pres">
      <dgm:prSet presAssocID="{1FB11A4D-1087-42CF-A45C-6C0C3D99FE25}" presName="Name17" presStyleLbl="parChTrans1D3" presStyleIdx="0" presStyleCnt="3"/>
      <dgm:spPr/>
      <dgm:t>
        <a:bodyPr/>
        <a:lstStyle/>
        <a:p>
          <a:endParaRPr lang="en-US"/>
        </a:p>
      </dgm:t>
    </dgm:pt>
    <dgm:pt modelId="{D0514DA3-01FF-43B9-B6A5-E2E4D2555301}" type="pres">
      <dgm:prSet presAssocID="{736E4EFA-0500-419B-A8E3-734D8C361DAA}" presName="hierRoot3" presStyleCnt="0"/>
      <dgm:spPr/>
    </dgm:pt>
    <dgm:pt modelId="{F330EC0E-FFD7-4496-AFF8-F294BF27A04C}" type="pres">
      <dgm:prSet presAssocID="{736E4EFA-0500-419B-A8E3-734D8C361DAA}" presName="composite3" presStyleCnt="0"/>
      <dgm:spPr/>
    </dgm:pt>
    <dgm:pt modelId="{BE6B1F45-1EC8-428A-8BC7-99F127845324}" type="pres">
      <dgm:prSet presAssocID="{736E4EFA-0500-419B-A8E3-734D8C361DAA}" presName="background3" presStyleLbl="node3" presStyleIdx="0" presStyleCnt="3"/>
      <dgm:spPr/>
    </dgm:pt>
    <dgm:pt modelId="{58B99872-E3E4-43AA-B2AC-B559E081D2C1}" type="pres">
      <dgm:prSet presAssocID="{736E4EFA-0500-419B-A8E3-734D8C361DAA}" presName="text3" presStyleLbl="fgAcc3" presStyleIdx="0" presStyleCnt="3">
        <dgm:presLayoutVars>
          <dgm:chPref val="3"/>
        </dgm:presLayoutVars>
      </dgm:prSet>
      <dgm:spPr/>
      <dgm:t>
        <a:bodyPr/>
        <a:lstStyle/>
        <a:p>
          <a:endParaRPr lang="en-US"/>
        </a:p>
      </dgm:t>
    </dgm:pt>
    <dgm:pt modelId="{3682A157-124D-4DD3-A03E-D6A7DB0A9A61}" type="pres">
      <dgm:prSet presAssocID="{736E4EFA-0500-419B-A8E3-734D8C361DAA}" presName="hierChild4" presStyleCnt="0"/>
      <dgm:spPr/>
    </dgm:pt>
    <dgm:pt modelId="{48ED0501-214B-4049-B4F8-8A238EF7FFDF}" type="pres">
      <dgm:prSet presAssocID="{32C4A2D9-FBFF-4B29-BB07-65A5A853A396}" presName="Name17" presStyleLbl="parChTrans1D3" presStyleIdx="1" presStyleCnt="3"/>
      <dgm:spPr/>
      <dgm:t>
        <a:bodyPr/>
        <a:lstStyle/>
        <a:p>
          <a:endParaRPr lang="en-US"/>
        </a:p>
      </dgm:t>
    </dgm:pt>
    <dgm:pt modelId="{1DF3085A-7B37-44A9-8476-863159F5F761}" type="pres">
      <dgm:prSet presAssocID="{0EAF8DF1-FE82-4879-B60F-6F3F0DCCBA34}" presName="hierRoot3" presStyleCnt="0"/>
      <dgm:spPr/>
    </dgm:pt>
    <dgm:pt modelId="{F7A10F26-12A2-49AA-B859-73B1CA87E2DD}" type="pres">
      <dgm:prSet presAssocID="{0EAF8DF1-FE82-4879-B60F-6F3F0DCCBA34}" presName="composite3" presStyleCnt="0"/>
      <dgm:spPr/>
    </dgm:pt>
    <dgm:pt modelId="{65734FC6-0793-4792-9BC3-EB920FBC1E27}" type="pres">
      <dgm:prSet presAssocID="{0EAF8DF1-FE82-4879-B60F-6F3F0DCCBA34}" presName="background3" presStyleLbl="node3" presStyleIdx="1" presStyleCnt="3"/>
      <dgm:spPr/>
    </dgm:pt>
    <dgm:pt modelId="{D959660F-DF2F-4F4B-B3F9-D5E3861675DF}" type="pres">
      <dgm:prSet presAssocID="{0EAF8DF1-FE82-4879-B60F-6F3F0DCCBA34}" presName="text3" presStyleLbl="fgAcc3" presStyleIdx="1" presStyleCnt="3">
        <dgm:presLayoutVars>
          <dgm:chPref val="3"/>
        </dgm:presLayoutVars>
      </dgm:prSet>
      <dgm:spPr/>
      <dgm:t>
        <a:bodyPr/>
        <a:lstStyle/>
        <a:p>
          <a:endParaRPr lang="en-US"/>
        </a:p>
      </dgm:t>
    </dgm:pt>
    <dgm:pt modelId="{473B6293-6D28-4550-8077-A9084CEE3618}" type="pres">
      <dgm:prSet presAssocID="{0EAF8DF1-FE82-4879-B60F-6F3F0DCCBA34}" presName="hierChild4" presStyleCnt="0"/>
      <dgm:spPr/>
    </dgm:pt>
    <dgm:pt modelId="{D4017ABE-C6CF-4B92-8C57-2C9466E37C89}" type="pres">
      <dgm:prSet presAssocID="{E3B628E9-C328-4982-AF96-DF772305D8BE}" presName="Name17" presStyleLbl="parChTrans1D3" presStyleIdx="2" presStyleCnt="3"/>
      <dgm:spPr/>
      <dgm:t>
        <a:bodyPr/>
        <a:lstStyle/>
        <a:p>
          <a:endParaRPr lang="en-US"/>
        </a:p>
      </dgm:t>
    </dgm:pt>
    <dgm:pt modelId="{1599F108-9A4B-4054-89B5-726FE52469C1}" type="pres">
      <dgm:prSet presAssocID="{F51A64D6-B06B-4984-AC93-34C377C0ABC3}" presName="hierRoot3" presStyleCnt="0"/>
      <dgm:spPr/>
    </dgm:pt>
    <dgm:pt modelId="{18146EE3-52B1-4BD4-9D11-0AE123F9BCB9}" type="pres">
      <dgm:prSet presAssocID="{F51A64D6-B06B-4984-AC93-34C377C0ABC3}" presName="composite3" presStyleCnt="0"/>
      <dgm:spPr/>
    </dgm:pt>
    <dgm:pt modelId="{EFC73A50-D0C8-4571-A9F5-5A36EB2F2EDF}" type="pres">
      <dgm:prSet presAssocID="{F51A64D6-B06B-4984-AC93-34C377C0ABC3}" presName="background3" presStyleLbl="node3" presStyleIdx="2" presStyleCnt="3"/>
      <dgm:spPr/>
    </dgm:pt>
    <dgm:pt modelId="{6AA71B9A-4B62-4273-8BE6-B478B66D7489}" type="pres">
      <dgm:prSet presAssocID="{F51A64D6-B06B-4984-AC93-34C377C0ABC3}" presName="text3" presStyleLbl="fgAcc3" presStyleIdx="2" presStyleCnt="3">
        <dgm:presLayoutVars>
          <dgm:chPref val="3"/>
        </dgm:presLayoutVars>
      </dgm:prSet>
      <dgm:spPr/>
      <dgm:t>
        <a:bodyPr/>
        <a:lstStyle/>
        <a:p>
          <a:endParaRPr lang="en-US"/>
        </a:p>
      </dgm:t>
    </dgm:pt>
    <dgm:pt modelId="{2BD6AA1E-51A6-4893-849E-27C46367903F}" type="pres">
      <dgm:prSet presAssocID="{F51A64D6-B06B-4984-AC93-34C377C0ABC3}" presName="hierChild4" presStyleCnt="0"/>
      <dgm:spPr/>
    </dgm:pt>
    <dgm:pt modelId="{47A6A562-8D31-4583-8B59-44A232BD44FA}" type="pres">
      <dgm:prSet presAssocID="{D641BD22-A8A8-4390-A17C-A81A70372901}" presName="Name10" presStyleLbl="parChTrans1D2" presStyleIdx="1" presStyleCnt="3"/>
      <dgm:spPr/>
      <dgm:t>
        <a:bodyPr/>
        <a:lstStyle/>
        <a:p>
          <a:endParaRPr lang="en-US"/>
        </a:p>
      </dgm:t>
    </dgm:pt>
    <dgm:pt modelId="{417EA52B-FAC4-4D37-A52D-4258CEF3BCCB}" type="pres">
      <dgm:prSet presAssocID="{21357C68-F704-4982-8548-B99DAD87C2BB}" presName="hierRoot2" presStyleCnt="0"/>
      <dgm:spPr/>
    </dgm:pt>
    <dgm:pt modelId="{C2542E34-7F1B-4331-A977-D9E93F4ACA6F}" type="pres">
      <dgm:prSet presAssocID="{21357C68-F704-4982-8548-B99DAD87C2BB}" presName="composite2" presStyleCnt="0"/>
      <dgm:spPr/>
    </dgm:pt>
    <dgm:pt modelId="{85E14C5C-6CB9-4877-81A7-A5D04ABE4CE6}" type="pres">
      <dgm:prSet presAssocID="{21357C68-F704-4982-8548-B99DAD87C2BB}" presName="background2" presStyleLbl="node2" presStyleIdx="1" presStyleCnt="3"/>
      <dgm:spPr/>
    </dgm:pt>
    <dgm:pt modelId="{526B99D0-8CA9-4025-BCBA-1E54C6916642}" type="pres">
      <dgm:prSet presAssocID="{21357C68-F704-4982-8548-B99DAD87C2BB}" presName="text2" presStyleLbl="fgAcc2" presStyleIdx="1" presStyleCnt="3">
        <dgm:presLayoutVars>
          <dgm:chPref val="3"/>
        </dgm:presLayoutVars>
      </dgm:prSet>
      <dgm:spPr/>
      <dgm:t>
        <a:bodyPr/>
        <a:lstStyle/>
        <a:p>
          <a:endParaRPr lang="en-US"/>
        </a:p>
      </dgm:t>
    </dgm:pt>
    <dgm:pt modelId="{B69B10C9-8A38-4A4F-80C0-2644C60F577C}" type="pres">
      <dgm:prSet presAssocID="{21357C68-F704-4982-8548-B99DAD87C2BB}" presName="hierChild3" presStyleCnt="0"/>
      <dgm:spPr/>
    </dgm:pt>
    <dgm:pt modelId="{CE99305D-21E7-4868-9B70-E8C54D0610F2}" type="pres">
      <dgm:prSet presAssocID="{74F4F0DD-D5C9-429C-826D-A08E06730479}" presName="Name10" presStyleLbl="parChTrans1D2" presStyleIdx="2" presStyleCnt="3"/>
      <dgm:spPr/>
      <dgm:t>
        <a:bodyPr/>
        <a:lstStyle/>
        <a:p>
          <a:endParaRPr lang="en-US"/>
        </a:p>
      </dgm:t>
    </dgm:pt>
    <dgm:pt modelId="{38D9507E-1275-4F2B-A3B9-914DF73AFF9F}" type="pres">
      <dgm:prSet presAssocID="{DB260555-27B8-489B-8222-FEA661EA5590}" presName="hierRoot2" presStyleCnt="0"/>
      <dgm:spPr/>
    </dgm:pt>
    <dgm:pt modelId="{BD2F7233-96C5-493D-B09B-9AFB72DEB629}" type="pres">
      <dgm:prSet presAssocID="{DB260555-27B8-489B-8222-FEA661EA5590}" presName="composite2" presStyleCnt="0"/>
      <dgm:spPr/>
    </dgm:pt>
    <dgm:pt modelId="{90DF095D-991C-42F3-8B51-6DE629F63B05}" type="pres">
      <dgm:prSet presAssocID="{DB260555-27B8-489B-8222-FEA661EA5590}" presName="background2" presStyleLbl="node2" presStyleIdx="2" presStyleCnt="3"/>
      <dgm:spPr>
        <a:solidFill>
          <a:schemeClr val="accent1"/>
        </a:solidFill>
      </dgm:spPr>
      <dgm:t>
        <a:bodyPr/>
        <a:lstStyle/>
        <a:p>
          <a:endParaRPr lang="en-US"/>
        </a:p>
      </dgm:t>
    </dgm:pt>
    <dgm:pt modelId="{A955F756-BE6F-469A-9379-EC9172DDFD15}" type="pres">
      <dgm:prSet presAssocID="{DB260555-27B8-489B-8222-FEA661EA5590}" presName="text2" presStyleLbl="fgAcc2" presStyleIdx="2" presStyleCnt="3" custLinFactY="-44465" custLinFactNeighborX="-506" custLinFactNeighborY="-100000">
        <dgm:presLayoutVars>
          <dgm:chPref val="3"/>
        </dgm:presLayoutVars>
      </dgm:prSet>
      <dgm:spPr/>
      <dgm:t>
        <a:bodyPr/>
        <a:lstStyle/>
        <a:p>
          <a:endParaRPr lang="en-US"/>
        </a:p>
      </dgm:t>
    </dgm:pt>
    <dgm:pt modelId="{3E078882-BE14-4E37-B4FC-DC057D3FD41D}" type="pres">
      <dgm:prSet presAssocID="{DB260555-27B8-489B-8222-FEA661EA5590}" presName="hierChild3" presStyleCnt="0"/>
      <dgm:spPr/>
    </dgm:pt>
  </dgm:ptLst>
  <dgm:cxnLst>
    <dgm:cxn modelId="{2FCD0397-2879-4583-971E-3262823511E2}" type="presOf" srcId="{0EAF8DF1-FE82-4879-B60F-6F3F0DCCBA34}" destId="{D959660F-DF2F-4F4B-B3F9-D5E3861675DF}" srcOrd="0" destOrd="0" presId="urn:microsoft.com/office/officeart/2005/8/layout/hierarchy1"/>
    <dgm:cxn modelId="{95A124F7-B226-4BC3-A7D7-DB597282ECCC}" type="presOf" srcId="{D641BD22-A8A8-4390-A17C-A81A70372901}" destId="{47A6A562-8D31-4583-8B59-44A232BD44FA}" srcOrd="0" destOrd="0" presId="urn:microsoft.com/office/officeart/2005/8/layout/hierarchy1"/>
    <dgm:cxn modelId="{667EB997-6C24-491B-ABFC-BE8BA09B2583}" type="presOf" srcId="{DB260555-27B8-489B-8222-FEA661EA5590}" destId="{A955F756-BE6F-469A-9379-EC9172DDFD15}" srcOrd="0" destOrd="0" presId="urn:microsoft.com/office/officeart/2005/8/layout/hierarchy1"/>
    <dgm:cxn modelId="{FEB4C962-DBE0-4F2F-B821-1661082AE019}" type="presOf" srcId="{9949228B-6BE0-4577-80FD-0316D2350153}" destId="{24863973-EF0A-44B9-A75F-F1403C445D14}" srcOrd="0" destOrd="0" presId="urn:microsoft.com/office/officeart/2005/8/layout/hierarchy1"/>
    <dgm:cxn modelId="{98C870AE-71FE-4580-AED3-764AAE99D8C6}" type="presOf" srcId="{1FB11A4D-1087-42CF-A45C-6C0C3D99FE25}" destId="{4A09EF96-FBF3-4476-B650-56984D1EEE43}" srcOrd="0" destOrd="0" presId="urn:microsoft.com/office/officeart/2005/8/layout/hierarchy1"/>
    <dgm:cxn modelId="{3A647398-9E16-4D90-9EB2-F1A9C42AC170}" type="presOf" srcId="{E3B628E9-C328-4982-AF96-DF772305D8BE}" destId="{D4017ABE-C6CF-4B92-8C57-2C9466E37C89}" srcOrd="0" destOrd="0" presId="urn:microsoft.com/office/officeart/2005/8/layout/hierarchy1"/>
    <dgm:cxn modelId="{C91C60E3-95B0-4871-8A3F-FD9E291E00E2}" srcId="{75E19EFC-4110-4783-BF0F-EF80937D1772}" destId="{C93B1C2D-E53D-4FD6-B4C0-37A275F42FCF}" srcOrd="0" destOrd="0" parTransId="{397DC0EC-4FDD-484E-B99C-5CC7E6947D97}" sibTransId="{49748CA2-4BA2-4078-90E3-23E0392DDDD1}"/>
    <dgm:cxn modelId="{51AACDC6-9E4F-4717-8AF8-C145BD2D5D69}" srcId="{C93B1C2D-E53D-4FD6-B4C0-37A275F42FCF}" destId="{0EAF8DF1-FE82-4879-B60F-6F3F0DCCBA34}" srcOrd="1" destOrd="0" parTransId="{32C4A2D9-FBFF-4B29-BB07-65A5A853A396}" sibTransId="{9F1866D9-6261-428B-87CA-AACFBF0F3095}"/>
    <dgm:cxn modelId="{B8B5E4EB-222B-43EC-B0DB-BA5E1A4A0AE3}" type="presOf" srcId="{32C4A2D9-FBFF-4B29-BB07-65A5A853A396}" destId="{48ED0501-214B-4049-B4F8-8A238EF7FFDF}" srcOrd="0" destOrd="0" presId="urn:microsoft.com/office/officeart/2005/8/layout/hierarchy1"/>
    <dgm:cxn modelId="{D5F65E6B-AB90-4114-84A0-3E665D1236B7}" type="presOf" srcId="{736E4EFA-0500-419B-A8E3-734D8C361DAA}" destId="{58B99872-E3E4-43AA-B2AC-B559E081D2C1}" srcOrd="0" destOrd="0" presId="urn:microsoft.com/office/officeart/2005/8/layout/hierarchy1"/>
    <dgm:cxn modelId="{873E6273-BC03-4C06-94A9-00C569A31E62}" type="presOf" srcId="{C93B1C2D-E53D-4FD6-B4C0-37A275F42FCF}" destId="{0AAEBB0C-D76F-4CA1-9F85-41A7ED0319F1}" srcOrd="0" destOrd="0" presId="urn:microsoft.com/office/officeart/2005/8/layout/hierarchy1"/>
    <dgm:cxn modelId="{900C6FC3-BFF1-4EF4-8FBF-26DD26C48CC2}" type="presOf" srcId="{74F4F0DD-D5C9-429C-826D-A08E06730479}" destId="{CE99305D-21E7-4868-9B70-E8C54D0610F2}" srcOrd="0" destOrd="0" presId="urn:microsoft.com/office/officeart/2005/8/layout/hierarchy1"/>
    <dgm:cxn modelId="{E4BFF3D5-D295-4C9C-A3EF-514F079F96D7}" type="presOf" srcId="{21357C68-F704-4982-8548-B99DAD87C2BB}" destId="{526B99D0-8CA9-4025-BCBA-1E54C6916642}" srcOrd="0" destOrd="0" presId="urn:microsoft.com/office/officeart/2005/8/layout/hierarchy1"/>
    <dgm:cxn modelId="{6F2B5B41-BFBD-4D47-934D-476096A287A9}" type="presOf" srcId="{75E19EFC-4110-4783-BF0F-EF80937D1772}" destId="{9D7890BB-D7FE-497E-B8D1-8ADAC139BDA8}" srcOrd="0" destOrd="0" presId="urn:microsoft.com/office/officeart/2005/8/layout/hierarchy1"/>
    <dgm:cxn modelId="{591E7068-D616-420F-9C52-22D4C6396899}" srcId="{9949228B-6BE0-4577-80FD-0316D2350153}" destId="{75E19EFC-4110-4783-BF0F-EF80937D1772}" srcOrd="0" destOrd="0" parTransId="{FEE7F9A8-D8F0-470F-BC69-4709ACDAE732}" sibTransId="{739049FE-7069-4634-9277-BF94EEA3CF1B}"/>
    <dgm:cxn modelId="{3C6149C6-14ED-43B1-8C21-F2A9BCF7D619}" srcId="{C93B1C2D-E53D-4FD6-B4C0-37A275F42FCF}" destId="{736E4EFA-0500-419B-A8E3-734D8C361DAA}" srcOrd="0" destOrd="0" parTransId="{1FB11A4D-1087-42CF-A45C-6C0C3D99FE25}" sibTransId="{20864BAC-6692-4534-96E5-9357260112DB}"/>
    <dgm:cxn modelId="{F4D58046-143B-4F96-9A7B-3EC808B38C9A}" srcId="{75E19EFC-4110-4783-BF0F-EF80937D1772}" destId="{21357C68-F704-4982-8548-B99DAD87C2BB}" srcOrd="1" destOrd="0" parTransId="{D641BD22-A8A8-4390-A17C-A81A70372901}" sibTransId="{68FC9DD7-EFBA-4657-9355-78420D50DB83}"/>
    <dgm:cxn modelId="{5BBEA3C5-F9DD-469A-B02E-BDEFEAECF019}" type="presOf" srcId="{F51A64D6-B06B-4984-AC93-34C377C0ABC3}" destId="{6AA71B9A-4B62-4273-8BE6-B478B66D7489}" srcOrd="0" destOrd="0" presId="urn:microsoft.com/office/officeart/2005/8/layout/hierarchy1"/>
    <dgm:cxn modelId="{DD74A9B5-160D-42A9-A327-1A19BC782385}" srcId="{C93B1C2D-E53D-4FD6-B4C0-37A275F42FCF}" destId="{F51A64D6-B06B-4984-AC93-34C377C0ABC3}" srcOrd="2" destOrd="0" parTransId="{E3B628E9-C328-4982-AF96-DF772305D8BE}" sibTransId="{CFBE688F-CF10-478B-98CA-C95696050F93}"/>
    <dgm:cxn modelId="{DA635B6A-3304-44F2-9940-8E5DB5A6FF8E}" type="presOf" srcId="{397DC0EC-4FDD-484E-B99C-5CC7E6947D97}" destId="{9B6C85E3-8F09-4493-8E8B-DCC1B3C91B81}" srcOrd="0" destOrd="0" presId="urn:microsoft.com/office/officeart/2005/8/layout/hierarchy1"/>
    <dgm:cxn modelId="{9AF931D2-6470-4841-92E8-4A0FFB9AF402}" srcId="{75E19EFC-4110-4783-BF0F-EF80937D1772}" destId="{DB260555-27B8-489B-8222-FEA661EA5590}" srcOrd="2" destOrd="0" parTransId="{74F4F0DD-D5C9-429C-826D-A08E06730479}" sibTransId="{D0A4BDBD-D42A-4268-A45B-AE8A41DA7F73}"/>
    <dgm:cxn modelId="{8126C525-48D4-4472-A68E-585CB9503C46}" type="presParOf" srcId="{24863973-EF0A-44B9-A75F-F1403C445D14}" destId="{C405401B-206C-4AAD-9B08-CB1063E78EDC}" srcOrd="0" destOrd="0" presId="urn:microsoft.com/office/officeart/2005/8/layout/hierarchy1"/>
    <dgm:cxn modelId="{1B9D8527-A80B-40ED-A5AA-CA1F857AF13A}" type="presParOf" srcId="{C405401B-206C-4AAD-9B08-CB1063E78EDC}" destId="{EC4A630A-830A-404C-AF68-184FCC08F657}" srcOrd="0" destOrd="0" presId="urn:microsoft.com/office/officeart/2005/8/layout/hierarchy1"/>
    <dgm:cxn modelId="{7D134A47-D447-44B0-9972-25AD243A4641}" type="presParOf" srcId="{EC4A630A-830A-404C-AF68-184FCC08F657}" destId="{9DCADCDC-E06D-4417-B05B-BEED2D289E71}" srcOrd="0" destOrd="0" presId="urn:microsoft.com/office/officeart/2005/8/layout/hierarchy1"/>
    <dgm:cxn modelId="{7B0B5E63-749A-4371-B7E5-A5977CF7797C}" type="presParOf" srcId="{EC4A630A-830A-404C-AF68-184FCC08F657}" destId="{9D7890BB-D7FE-497E-B8D1-8ADAC139BDA8}" srcOrd="1" destOrd="0" presId="urn:microsoft.com/office/officeart/2005/8/layout/hierarchy1"/>
    <dgm:cxn modelId="{776558CF-D908-44B7-9201-AC332BFB8AB6}" type="presParOf" srcId="{C405401B-206C-4AAD-9B08-CB1063E78EDC}" destId="{7D9D605D-BE07-4810-93AC-EF50531B3E39}" srcOrd="1" destOrd="0" presId="urn:microsoft.com/office/officeart/2005/8/layout/hierarchy1"/>
    <dgm:cxn modelId="{E3764274-D8E5-4A6A-A9D1-6820DBA7E3AE}" type="presParOf" srcId="{7D9D605D-BE07-4810-93AC-EF50531B3E39}" destId="{9B6C85E3-8F09-4493-8E8B-DCC1B3C91B81}" srcOrd="0" destOrd="0" presId="urn:microsoft.com/office/officeart/2005/8/layout/hierarchy1"/>
    <dgm:cxn modelId="{7130BDD6-89AF-4633-984B-681599C32B39}" type="presParOf" srcId="{7D9D605D-BE07-4810-93AC-EF50531B3E39}" destId="{75446F3C-8471-47AA-AC14-3C8365A10FD2}" srcOrd="1" destOrd="0" presId="urn:microsoft.com/office/officeart/2005/8/layout/hierarchy1"/>
    <dgm:cxn modelId="{FB07F408-35CC-4D3E-8F51-126CA5E1D507}" type="presParOf" srcId="{75446F3C-8471-47AA-AC14-3C8365A10FD2}" destId="{C7143E98-C276-4F8E-9C20-7B74720B205F}" srcOrd="0" destOrd="0" presId="urn:microsoft.com/office/officeart/2005/8/layout/hierarchy1"/>
    <dgm:cxn modelId="{B4B1609A-27ED-4C5D-B746-08A09F3C6C28}" type="presParOf" srcId="{C7143E98-C276-4F8E-9C20-7B74720B205F}" destId="{385B6EA7-A812-4D7C-922E-8F2E562D1CC7}" srcOrd="0" destOrd="0" presId="urn:microsoft.com/office/officeart/2005/8/layout/hierarchy1"/>
    <dgm:cxn modelId="{80D8BAEC-97C1-48A0-B55D-CD6F1F407600}" type="presParOf" srcId="{C7143E98-C276-4F8E-9C20-7B74720B205F}" destId="{0AAEBB0C-D76F-4CA1-9F85-41A7ED0319F1}" srcOrd="1" destOrd="0" presId="urn:microsoft.com/office/officeart/2005/8/layout/hierarchy1"/>
    <dgm:cxn modelId="{D57D4FF9-BF6A-40F1-A86C-45954644DF61}" type="presParOf" srcId="{75446F3C-8471-47AA-AC14-3C8365A10FD2}" destId="{67E0FA71-7EF0-4FAC-9FF8-F2C696BDC207}" srcOrd="1" destOrd="0" presId="urn:microsoft.com/office/officeart/2005/8/layout/hierarchy1"/>
    <dgm:cxn modelId="{88356F2F-6BED-49EF-ACCD-E0656D826AE9}" type="presParOf" srcId="{67E0FA71-7EF0-4FAC-9FF8-F2C696BDC207}" destId="{4A09EF96-FBF3-4476-B650-56984D1EEE43}" srcOrd="0" destOrd="0" presId="urn:microsoft.com/office/officeart/2005/8/layout/hierarchy1"/>
    <dgm:cxn modelId="{FB4E64E3-08CE-429D-A5E4-171276C5116D}" type="presParOf" srcId="{67E0FA71-7EF0-4FAC-9FF8-F2C696BDC207}" destId="{D0514DA3-01FF-43B9-B6A5-E2E4D2555301}" srcOrd="1" destOrd="0" presId="urn:microsoft.com/office/officeart/2005/8/layout/hierarchy1"/>
    <dgm:cxn modelId="{2011042E-8894-457F-870E-6617DFDE9566}" type="presParOf" srcId="{D0514DA3-01FF-43B9-B6A5-E2E4D2555301}" destId="{F330EC0E-FFD7-4496-AFF8-F294BF27A04C}" srcOrd="0" destOrd="0" presId="urn:microsoft.com/office/officeart/2005/8/layout/hierarchy1"/>
    <dgm:cxn modelId="{3F7861D1-B4DB-4F48-B169-8043D5FDC583}" type="presParOf" srcId="{F330EC0E-FFD7-4496-AFF8-F294BF27A04C}" destId="{BE6B1F45-1EC8-428A-8BC7-99F127845324}" srcOrd="0" destOrd="0" presId="urn:microsoft.com/office/officeart/2005/8/layout/hierarchy1"/>
    <dgm:cxn modelId="{DF134C43-607E-40E2-88F4-D77ED34A46E6}" type="presParOf" srcId="{F330EC0E-FFD7-4496-AFF8-F294BF27A04C}" destId="{58B99872-E3E4-43AA-B2AC-B559E081D2C1}" srcOrd="1" destOrd="0" presId="urn:microsoft.com/office/officeart/2005/8/layout/hierarchy1"/>
    <dgm:cxn modelId="{75B34C88-F3F7-46DB-8218-687378568C4A}" type="presParOf" srcId="{D0514DA3-01FF-43B9-B6A5-E2E4D2555301}" destId="{3682A157-124D-4DD3-A03E-D6A7DB0A9A61}" srcOrd="1" destOrd="0" presId="urn:microsoft.com/office/officeart/2005/8/layout/hierarchy1"/>
    <dgm:cxn modelId="{EC2A6347-3175-4AD8-B4F3-DE99817D09D0}" type="presParOf" srcId="{67E0FA71-7EF0-4FAC-9FF8-F2C696BDC207}" destId="{48ED0501-214B-4049-B4F8-8A238EF7FFDF}" srcOrd="2" destOrd="0" presId="urn:microsoft.com/office/officeart/2005/8/layout/hierarchy1"/>
    <dgm:cxn modelId="{B2C7355B-9C76-4DAE-804D-E9FEA0D07D0F}" type="presParOf" srcId="{67E0FA71-7EF0-4FAC-9FF8-F2C696BDC207}" destId="{1DF3085A-7B37-44A9-8476-863159F5F761}" srcOrd="3" destOrd="0" presId="urn:microsoft.com/office/officeart/2005/8/layout/hierarchy1"/>
    <dgm:cxn modelId="{F6D3AB15-CB82-433D-A09A-9CEDB2591F1E}" type="presParOf" srcId="{1DF3085A-7B37-44A9-8476-863159F5F761}" destId="{F7A10F26-12A2-49AA-B859-73B1CA87E2DD}" srcOrd="0" destOrd="0" presId="urn:microsoft.com/office/officeart/2005/8/layout/hierarchy1"/>
    <dgm:cxn modelId="{624F327F-AFBD-4B33-B137-B1C32F728AD5}" type="presParOf" srcId="{F7A10F26-12A2-49AA-B859-73B1CA87E2DD}" destId="{65734FC6-0793-4792-9BC3-EB920FBC1E27}" srcOrd="0" destOrd="0" presId="urn:microsoft.com/office/officeart/2005/8/layout/hierarchy1"/>
    <dgm:cxn modelId="{6790313A-3DB6-4639-9B25-CD7DC2BA7E13}" type="presParOf" srcId="{F7A10F26-12A2-49AA-B859-73B1CA87E2DD}" destId="{D959660F-DF2F-4F4B-B3F9-D5E3861675DF}" srcOrd="1" destOrd="0" presId="urn:microsoft.com/office/officeart/2005/8/layout/hierarchy1"/>
    <dgm:cxn modelId="{DCB86D7F-6628-48E8-A9BC-7D6DF3934BED}" type="presParOf" srcId="{1DF3085A-7B37-44A9-8476-863159F5F761}" destId="{473B6293-6D28-4550-8077-A9084CEE3618}" srcOrd="1" destOrd="0" presId="urn:microsoft.com/office/officeart/2005/8/layout/hierarchy1"/>
    <dgm:cxn modelId="{91C92891-BFAD-4E33-AB57-CCC2648565B0}" type="presParOf" srcId="{67E0FA71-7EF0-4FAC-9FF8-F2C696BDC207}" destId="{D4017ABE-C6CF-4B92-8C57-2C9466E37C89}" srcOrd="4" destOrd="0" presId="urn:microsoft.com/office/officeart/2005/8/layout/hierarchy1"/>
    <dgm:cxn modelId="{17AEFF9D-EAEE-4DEF-9875-7E0B77A0BE32}" type="presParOf" srcId="{67E0FA71-7EF0-4FAC-9FF8-F2C696BDC207}" destId="{1599F108-9A4B-4054-89B5-726FE52469C1}" srcOrd="5" destOrd="0" presId="urn:microsoft.com/office/officeart/2005/8/layout/hierarchy1"/>
    <dgm:cxn modelId="{443D406A-0EAD-4EC5-9337-2F794D2CF4E5}" type="presParOf" srcId="{1599F108-9A4B-4054-89B5-726FE52469C1}" destId="{18146EE3-52B1-4BD4-9D11-0AE123F9BCB9}" srcOrd="0" destOrd="0" presId="urn:microsoft.com/office/officeart/2005/8/layout/hierarchy1"/>
    <dgm:cxn modelId="{8D8EFF0E-5010-4A05-9AC0-BB6B305E04E8}" type="presParOf" srcId="{18146EE3-52B1-4BD4-9D11-0AE123F9BCB9}" destId="{EFC73A50-D0C8-4571-A9F5-5A36EB2F2EDF}" srcOrd="0" destOrd="0" presId="urn:microsoft.com/office/officeart/2005/8/layout/hierarchy1"/>
    <dgm:cxn modelId="{6B8D0ECC-B4E8-41F4-9D86-B5FC59C8E2CF}" type="presParOf" srcId="{18146EE3-52B1-4BD4-9D11-0AE123F9BCB9}" destId="{6AA71B9A-4B62-4273-8BE6-B478B66D7489}" srcOrd="1" destOrd="0" presId="urn:microsoft.com/office/officeart/2005/8/layout/hierarchy1"/>
    <dgm:cxn modelId="{7D65C6F9-CCA5-48F1-8632-B11C2A50D313}" type="presParOf" srcId="{1599F108-9A4B-4054-89B5-726FE52469C1}" destId="{2BD6AA1E-51A6-4893-849E-27C46367903F}" srcOrd="1" destOrd="0" presId="urn:microsoft.com/office/officeart/2005/8/layout/hierarchy1"/>
    <dgm:cxn modelId="{E3DCC866-80A0-44EF-9F2F-831241D0B586}" type="presParOf" srcId="{7D9D605D-BE07-4810-93AC-EF50531B3E39}" destId="{47A6A562-8D31-4583-8B59-44A232BD44FA}" srcOrd="2" destOrd="0" presId="urn:microsoft.com/office/officeart/2005/8/layout/hierarchy1"/>
    <dgm:cxn modelId="{666F31C8-0E4A-4669-A9BB-655BECB5D8B0}" type="presParOf" srcId="{7D9D605D-BE07-4810-93AC-EF50531B3E39}" destId="{417EA52B-FAC4-4D37-A52D-4258CEF3BCCB}" srcOrd="3" destOrd="0" presId="urn:microsoft.com/office/officeart/2005/8/layout/hierarchy1"/>
    <dgm:cxn modelId="{526331C1-36A7-4D06-A130-C56D835DE2C4}" type="presParOf" srcId="{417EA52B-FAC4-4D37-A52D-4258CEF3BCCB}" destId="{C2542E34-7F1B-4331-A977-D9E93F4ACA6F}" srcOrd="0" destOrd="0" presId="urn:microsoft.com/office/officeart/2005/8/layout/hierarchy1"/>
    <dgm:cxn modelId="{66D3F784-ECD0-4D5F-ADBD-20417F218898}" type="presParOf" srcId="{C2542E34-7F1B-4331-A977-D9E93F4ACA6F}" destId="{85E14C5C-6CB9-4877-81A7-A5D04ABE4CE6}" srcOrd="0" destOrd="0" presId="urn:microsoft.com/office/officeart/2005/8/layout/hierarchy1"/>
    <dgm:cxn modelId="{020579D8-0317-4B2A-A0D3-E0A9566A7FBC}" type="presParOf" srcId="{C2542E34-7F1B-4331-A977-D9E93F4ACA6F}" destId="{526B99D0-8CA9-4025-BCBA-1E54C6916642}" srcOrd="1" destOrd="0" presId="urn:microsoft.com/office/officeart/2005/8/layout/hierarchy1"/>
    <dgm:cxn modelId="{141681AF-E155-4080-B59F-EA25F968F7FE}" type="presParOf" srcId="{417EA52B-FAC4-4D37-A52D-4258CEF3BCCB}" destId="{B69B10C9-8A38-4A4F-80C0-2644C60F577C}" srcOrd="1" destOrd="0" presId="urn:microsoft.com/office/officeart/2005/8/layout/hierarchy1"/>
    <dgm:cxn modelId="{ECE4C9A7-1CB5-4358-9873-1646C058C8F8}" type="presParOf" srcId="{7D9D605D-BE07-4810-93AC-EF50531B3E39}" destId="{CE99305D-21E7-4868-9B70-E8C54D0610F2}" srcOrd="4" destOrd="0" presId="urn:microsoft.com/office/officeart/2005/8/layout/hierarchy1"/>
    <dgm:cxn modelId="{68984690-2EB4-49EB-9DF5-0FDF887A884E}" type="presParOf" srcId="{7D9D605D-BE07-4810-93AC-EF50531B3E39}" destId="{38D9507E-1275-4F2B-A3B9-914DF73AFF9F}" srcOrd="5" destOrd="0" presId="urn:microsoft.com/office/officeart/2005/8/layout/hierarchy1"/>
    <dgm:cxn modelId="{4C3EB01D-08E5-4E30-8A49-765B54F68E1A}" type="presParOf" srcId="{38D9507E-1275-4F2B-A3B9-914DF73AFF9F}" destId="{BD2F7233-96C5-493D-B09B-9AFB72DEB629}" srcOrd="0" destOrd="0" presId="urn:microsoft.com/office/officeart/2005/8/layout/hierarchy1"/>
    <dgm:cxn modelId="{2E40B748-D451-4AD0-927B-C24BE07A4CBD}" type="presParOf" srcId="{BD2F7233-96C5-493D-B09B-9AFB72DEB629}" destId="{90DF095D-991C-42F3-8B51-6DE629F63B05}" srcOrd="0" destOrd="0" presId="urn:microsoft.com/office/officeart/2005/8/layout/hierarchy1"/>
    <dgm:cxn modelId="{1479045B-CDD1-440A-B112-7DD6C7C96D53}" type="presParOf" srcId="{BD2F7233-96C5-493D-B09B-9AFB72DEB629}" destId="{A955F756-BE6F-469A-9379-EC9172DDFD15}" srcOrd="1" destOrd="0" presId="urn:microsoft.com/office/officeart/2005/8/layout/hierarchy1"/>
    <dgm:cxn modelId="{35C014C3-3494-421E-BC7A-2420F9A273F2}" type="presParOf" srcId="{38D9507E-1275-4F2B-A3B9-914DF73AFF9F}" destId="{3E078882-BE14-4E37-B4FC-DC057D3FD4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12/15/2015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12/15/2015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F31239-CA9B-4993-AF4C-DE7DBECEE8DF}" type="slidenum">
              <a:rPr lang="en-US" smtClean="0">
                <a:latin typeface="Arial" charset="0"/>
              </a:rPr>
              <a:pPr fontAlgn="base">
                <a:spcBef>
                  <a:spcPct val="0"/>
                </a:spcBef>
                <a:spcAft>
                  <a:spcPct val="0"/>
                </a:spcAft>
                <a:defRPr/>
              </a:pPr>
              <a:t>1</a:t>
            </a:fld>
            <a:endParaRPr lang="en-US" smtClean="0">
              <a:latin typeface="Arial" charset="0"/>
            </a:endParaRPr>
          </a:p>
        </p:txBody>
      </p:sp>
    </p:spTree>
    <p:extLst>
      <p:ext uri="{BB962C8B-B14F-4D97-AF65-F5344CB8AC3E}">
        <p14:creationId xmlns:p14="http://schemas.microsoft.com/office/powerpoint/2010/main" val="308084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Common infrastructure</a:t>
            </a:r>
            <a:r>
              <a:rPr lang="en-US" baseline="0" dirty="0" smtClean="0"/>
              <a:t> of HSAIL and HSA Runtime -&gt; Bring benefits of GPU computing to programming languages that programmers are already using.</a:t>
            </a:r>
            <a:endParaRPr lang="en-US" dirty="0"/>
          </a:p>
        </p:txBody>
      </p:sp>
      <p:sp>
        <p:nvSpPr>
          <p:cNvPr id="4" name="Slide Number Placeholder 3"/>
          <p:cNvSpPr>
            <a:spLocks noGrp="1"/>
          </p:cNvSpPr>
          <p:nvPr>
            <p:ph type="sldNum" sz="quarter" idx="10"/>
          </p:nvPr>
        </p:nvSpPr>
        <p:spPr/>
        <p:txBody>
          <a:bodyPr/>
          <a:lstStyle/>
          <a:p>
            <a:fld id="{84012247-4803-4CAF-8801-FE374F3654C8}"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364136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13</a:t>
            </a:fld>
            <a:endParaRPr lang="en-US" dirty="0"/>
          </a:p>
        </p:txBody>
      </p:sp>
    </p:spTree>
    <p:extLst>
      <p:ext uri="{BB962C8B-B14F-4D97-AF65-F5344CB8AC3E}">
        <p14:creationId xmlns:p14="http://schemas.microsoft.com/office/powerpoint/2010/main" val="57963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14</a:t>
            </a:fld>
            <a:endParaRPr lang="en-US" dirty="0"/>
          </a:p>
        </p:txBody>
      </p:sp>
    </p:spTree>
    <p:extLst>
      <p:ext uri="{BB962C8B-B14F-4D97-AF65-F5344CB8AC3E}">
        <p14:creationId xmlns:p14="http://schemas.microsoft.com/office/powerpoint/2010/main" val="170808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Lightweight abstractions</a:t>
            </a:r>
            <a:r>
              <a:rPr lang="en-US" baseline="0" dirty="0" smtClean="0"/>
              <a:t> to physical hardware </a:t>
            </a:r>
            <a:endParaRPr lang="en-US" dirty="0" smtClean="0"/>
          </a:p>
          <a:p>
            <a:r>
              <a:rPr lang="en-US" dirty="0" smtClean="0"/>
              <a:t>Similar to </a:t>
            </a:r>
            <a:r>
              <a:rPr lang="en-US" dirty="0" err="1" smtClean="0"/>
              <a:t>OpenCL</a:t>
            </a:r>
            <a:r>
              <a:rPr lang="en-US" baseline="0" dirty="0" smtClean="0"/>
              <a:t>  and much more</a:t>
            </a:r>
          </a:p>
          <a:p>
            <a:r>
              <a:rPr lang="en-US" baseline="0" dirty="0" smtClean="0"/>
              <a:t>Division into workgroups, </a:t>
            </a:r>
            <a:r>
              <a:rPr lang="en-US" baseline="0" dirty="0" err="1" smtClean="0"/>
              <a:t>wavefronts</a:t>
            </a:r>
            <a:r>
              <a:rPr lang="en-US" baseline="0" dirty="0" smtClean="0"/>
              <a:t> and work-items </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15</a:t>
            </a:fld>
            <a:endParaRPr lang="en-US"/>
          </a:p>
        </p:txBody>
      </p:sp>
    </p:spTree>
    <p:extLst>
      <p:ext uri="{BB962C8B-B14F-4D97-AF65-F5344CB8AC3E}">
        <p14:creationId xmlns:p14="http://schemas.microsoft.com/office/powerpoint/2010/main" val="398253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val="117859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18</a:t>
            </a:fld>
            <a:endParaRPr lang="en-US"/>
          </a:p>
        </p:txBody>
      </p:sp>
    </p:spTree>
    <p:extLst>
      <p:ext uri="{BB962C8B-B14F-4D97-AF65-F5344CB8AC3E}">
        <p14:creationId xmlns:p14="http://schemas.microsoft.com/office/powerpoint/2010/main" val="79714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21</a:t>
            </a:fld>
            <a:endParaRPr lang="en-US"/>
          </a:p>
        </p:txBody>
      </p:sp>
    </p:spTree>
    <p:extLst>
      <p:ext uri="{BB962C8B-B14F-4D97-AF65-F5344CB8AC3E}">
        <p14:creationId xmlns:p14="http://schemas.microsoft.com/office/powerpoint/2010/main" val="296435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25</a:t>
            </a:fld>
            <a:endParaRPr lang="en-US"/>
          </a:p>
        </p:txBody>
      </p:sp>
    </p:spTree>
    <p:extLst>
      <p:ext uri="{BB962C8B-B14F-4D97-AF65-F5344CB8AC3E}">
        <p14:creationId xmlns:p14="http://schemas.microsoft.com/office/powerpoint/2010/main" val="362195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comment is keep names consistent </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26</a:t>
            </a:fld>
            <a:endParaRPr lang="en-US"/>
          </a:p>
        </p:txBody>
      </p:sp>
    </p:spTree>
    <p:extLst>
      <p:ext uri="{BB962C8B-B14F-4D97-AF65-F5344CB8AC3E}">
        <p14:creationId xmlns:p14="http://schemas.microsoft.com/office/powerpoint/2010/main" val="394119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28</a:t>
            </a:fld>
            <a:endParaRPr lang="en-US"/>
          </a:p>
        </p:txBody>
      </p:sp>
    </p:spTree>
    <p:extLst>
      <p:ext uri="{BB962C8B-B14F-4D97-AF65-F5344CB8AC3E}">
        <p14:creationId xmlns:p14="http://schemas.microsoft.com/office/powerpoint/2010/main" val="374008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APU simulator</a:t>
            </a:r>
            <a:r>
              <a:rPr lang="en-US" baseline="0" dirty="0" smtClean="0"/>
              <a:t> which tries to model the APU system </a:t>
            </a:r>
          </a:p>
          <a:p>
            <a:r>
              <a:rPr lang="en-US" baseline="0" dirty="0" smtClean="0"/>
              <a:t>Capabilities of this simulator is the focus here</a:t>
            </a:r>
          </a:p>
          <a:p>
            <a:r>
              <a:rPr lang="en-US" baseline="0" dirty="0" smtClean="0"/>
              <a:t>Capabilities plays a role in mapping </a:t>
            </a:r>
          </a:p>
          <a:p>
            <a:r>
              <a:rPr lang="en-US" baseline="0" dirty="0" smtClean="0"/>
              <a:t>Acknowledge gem5 team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a:t>
            </a:fld>
            <a:endParaRPr lang="en-US"/>
          </a:p>
        </p:txBody>
      </p:sp>
    </p:spTree>
    <p:extLst>
      <p:ext uri="{BB962C8B-B14F-4D97-AF65-F5344CB8AC3E}">
        <p14:creationId xmlns:p14="http://schemas.microsoft.com/office/powerpoint/2010/main" val="122203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an example for GPU register.</a:t>
            </a:r>
            <a:r>
              <a:rPr lang="en-US" baseline="0" dirty="0" smtClean="0"/>
              <a:t> May be some </a:t>
            </a:r>
            <a:r>
              <a:rPr lang="en-US" baseline="0" dirty="0" err="1" smtClean="0"/>
              <a:t>some</a:t>
            </a:r>
            <a:r>
              <a:rPr lang="en-US" baseline="0" dirty="0" smtClean="0"/>
              <a:t> common interface. </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29</a:t>
            </a:fld>
            <a:endParaRPr lang="en-US"/>
          </a:p>
        </p:txBody>
      </p:sp>
    </p:spTree>
    <p:extLst>
      <p:ext uri="{BB962C8B-B14F-4D97-AF65-F5344CB8AC3E}">
        <p14:creationId xmlns:p14="http://schemas.microsoft.com/office/powerpoint/2010/main" val="70502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not pipeline stages </a:t>
            </a:r>
          </a:p>
          <a:p>
            <a:r>
              <a:rPr lang="en-US" dirty="0" smtClean="0"/>
              <a:t>If not in a </a:t>
            </a:r>
            <a:r>
              <a:rPr lang="en-US" baseline="0" dirty="0" smtClean="0"/>
              <a:t>pipeline fashion then how are we keeping track of timing </a:t>
            </a:r>
          </a:p>
          <a:p>
            <a:r>
              <a:rPr lang="en-US" baseline="0" dirty="0" smtClean="0"/>
              <a:t>Is the cost of moving between queues zero (how is this implemented in hardware)</a:t>
            </a:r>
          </a:p>
          <a:p>
            <a:r>
              <a:rPr lang="en-US" baseline="0" dirty="0" smtClean="0"/>
              <a:t>Capability vs. accuracy tradeoff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30</a:t>
            </a:fld>
            <a:endParaRPr lang="en-US"/>
          </a:p>
        </p:txBody>
      </p:sp>
    </p:spTree>
    <p:extLst>
      <p:ext uri="{BB962C8B-B14F-4D97-AF65-F5344CB8AC3E}">
        <p14:creationId xmlns:p14="http://schemas.microsoft.com/office/powerpoint/2010/main" val="3086678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35</a:t>
            </a:fld>
            <a:endParaRPr lang="en-US"/>
          </a:p>
        </p:txBody>
      </p:sp>
    </p:spTree>
    <p:extLst>
      <p:ext uri="{BB962C8B-B14F-4D97-AF65-F5344CB8AC3E}">
        <p14:creationId xmlns:p14="http://schemas.microsoft.com/office/powerpoint/2010/main" val="108857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dirty="0" err="1" smtClean="0"/>
              <a:t>gpustaticinst</a:t>
            </a:r>
            <a:r>
              <a:rPr lang="en-US" baseline="0" dirty="0" smtClean="0"/>
              <a:t> </a:t>
            </a:r>
          </a:p>
          <a:p>
            <a:r>
              <a:rPr lang="en-US" baseline="0" dirty="0" smtClean="0"/>
              <a:t>Explain why the </a:t>
            </a:r>
            <a:r>
              <a:rPr lang="en-US" baseline="0" dirty="0" err="1" smtClean="0"/>
              <a:t>wavefront</a:t>
            </a:r>
            <a:r>
              <a:rPr lang="en-US" baseline="0" dirty="0" smtClean="0"/>
              <a:t> interface is important </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37</a:t>
            </a:fld>
            <a:endParaRPr lang="en-US"/>
          </a:p>
        </p:txBody>
      </p:sp>
    </p:spTree>
    <p:extLst>
      <p:ext uri="{BB962C8B-B14F-4D97-AF65-F5344CB8AC3E}">
        <p14:creationId xmlns:p14="http://schemas.microsoft.com/office/powerpoint/2010/main" val="1790308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dirty="0" err="1" smtClean="0"/>
              <a:t>gpustaticinst</a:t>
            </a:r>
            <a:r>
              <a:rPr lang="en-US" baseline="0" dirty="0" smtClean="0"/>
              <a:t> </a:t>
            </a:r>
          </a:p>
          <a:p>
            <a:r>
              <a:rPr lang="en-US" baseline="0" dirty="0" smtClean="0"/>
              <a:t>Explain why the </a:t>
            </a:r>
            <a:r>
              <a:rPr lang="en-US" baseline="0" dirty="0" err="1" smtClean="0"/>
              <a:t>wavefront</a:t>
            </a:r>
            <a:r>
              <a:rPr lang="en-US" baseline="0" dirty="0" smtClean="0"/>
              <a:t> interface is important </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38</a:t>
            </a:fld>
            <a:endParaRPr lang="en-US"/>
          </a:p>
        </p:txBody>
      </p:sp>
    </p:spTree>
    <p:extLst>
      <p:ext uri="{BB962C8B-B14F-4D97-AF65-F5344CB8AC3E}">
        <p14:creationId xmlns:p14="http://schemas.microsoft.com/office/powerpoint/2010/main" val="78137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40</a:t>
            </a:fld>
            <a:endParaRPr lang="en-US"/>
          </a:p>
        </p:txBody>
      </p:sp>
    </p:spTree>
    <p:extLst>
      <p:ext uri="{BB962C8B-B14F-4D97-AF65-F5344CB8AC3E}">
        <p14:creationId xmlns:p14="http://schemas.microsoft.com/office/powerpoint/2010/main" val="3046040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41</a:t>
            </a:fld>
            <a:endParaRPr lang="en-US"/>
          </a:p>
        </p:txBody>
      </p:sp>
    </p:spTree>
    <p:extLst>
      <p:ext uri="{BB962C8B-B14F-4D97-AF65-F5344CB8AC3E}">
        <p14:creationId xmlns:p14="http://schemas.microsoft.com/office/powerpoint/2010/main" val="159306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for questions</a:t>
            </a:r>
            <a:r>
              <a:rPr lang="en-US" baseline="0" dirty="0"/>
              <a:t> </a:t>
            </a:r>
            <a:r>
              <a:rPr lang="en-US" baseline="0" dirty="0" smtClean="0"/>
              <a:t>on HSA semantics (CPU reading data).</a:t>
            </a:r>
            <a:endParaRPr lang="en-US" dirty="0" smtClean="0"/>
          </a:p>
        </p:txBody>
      </p:sp>
      <p:sp>
        <p:nvSpPr>
          <p:cNvPr id="4" name="Slide Number Placeholder 3"/>
          <p:cNvSpPr>
            <a:spLocks noGrp="1"/>
          </p:cNvSpPr>
          <p:nvPr>
            <p:ph type="sldNum" sz="quarter" idx="10"/>
          </p:nvPr>
        </p:nvSpPr>
        <p:spPr/>
        <p:txBody>
          <a:bodyPr/>
          <a:lstStyle/>
          <a:p>
            <a:fld id="{2FE9CF7D-5C54-4D5B-8684-2DE2CB447C37}" type="slidenum">
              <a:rPr lang="en-US" smtClean="0"/>
              <a:t>43</a:t>
            </a:fld>
            <a:endParaRPr lang="en-US"/>
          </a:p>
        </p:txBody>
      </p:sp>
    </p:spTree>
    <p:extLst>
      <p:ext uri="{BB962C8B-B14F-4D97-AF65-F5344CB8AC3E}">
        <p14:creationId xmlns:p14="http://schemas.microsoft.com/office/powerpoint/2010/main" val="4000014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t>
            </a:r>
            <a:r>
              <a:rPr lang="en-US" baseline="0" smtClean="0"/>
              <a:t>from https://openclipart.org/detail/28107/processoridle</a:t>
            </a:r>
          </a:p>
          <a:p>
            <a:r>
              <a:rPr lang="en-US" baseline="0" smtClean="0"/>
              <a:t>License</a:t>
            </a:r>
            <a:r>
              <a:rPr lang="en-US" baseline="0" dirty="0" smtClean="0"/>
              <a:t>: https://openclipart.org/unlimited-commercial-use-clipart</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45</a:t>
            </a:fld>
            <a:endParaRPr lang="en-US"/>
          </a:p>
        </p:txBody>
      </p:sp>
    </p:spTree>
    <p:extLst>
      <p:ext uri="{BB962C8B-B14F-4D97-AF65-F5344CB8AC3E}">
        <p14:creationId xmlns:p14="http://schemas.microsoft.com/office/powerpoint/2010/main" val="3893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APU</a:t>
            </a:r>
            <a:r>
              <a:rPr lang="en-US" baseline="0" dirty="0" smtClean="0"/>
              <a:t> system. </a:t>
            </a:r>
          </a:p>
          <a:p>
            <a:r>
              <a:rPr lang="en-US" baseline="0" dirty="0" smtClean="0"/>
              <a:t>Notice the shared/private caches and the single directory structure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46</a:t>
            </a:fld>
            <a:endParaRPr lang="en-US"/>
          </a:p>
        </p:txBody>
      </p:sp>
    </p:spTree>
    <p:extLst>
      <p:ext uri="{BB962C8B-B14F-4D97-AF65-F5344CB8AC3E}">
        <p14:creationId xmlns:p14="http://schemas.microsoft.com/office/powerpoint/2010/main" val="92919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val="3401644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https://openclipart.org/detail/99781/snake</a:t>
            </a:r>
          </a:p>
          <a:p>
            <a:r>
              <a:rPr lang="en-US" baseline="0" dirty="0" smtClean="0"/>
              <a:t>License: https://openclipart.org/unlimited-commercial-use-clipart</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47</a:t>
            </a:fld>
            <a:endParaRPr lang="en-US"/>
          </a:p>
        </p:txBody>
      </p:sp>
    </p:spTree>
    <p:extLst>
      <p:ext uri="{BB962C8B-B14F-4D97-AF65-F5344CB8AC3E}">
        <p14:creationId xmlns:p14="http://schemas.microsoft.com/office/powerpoint/2010/main" val="2013254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APU</a:t>
            </a:r>
            <a:r>
              <a:rPr lang="en-US" baseline="0" dirty="0" smtClean="0"/>
              <a:t> system. </a:t>
            </a:r>
          </a:p>
          <a:p>
            <a:r>
              <a:rPr lang="en-US" baseline="0" dirty="0" smtClean="0"/>
              <a:t>Notice the shared/private caches and the single directory structure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48</a:t>
            </a:fld>
            <a:endParaRPr lang="en-US"/>
          </a:p>
        </p:txBody>
      </p:sp>
    </p:spTree>
    <p:extLst>
      <p:ext uri="{BB962C8B-B14F-4D97-AF65-F5344CB8AC3E}">
        <p14:creationId xmlns:p14="http://schemas.microsoft.com/office/powerpoint/2010/main" val="3203053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APU</a:t>
            </a:r>
            <a:r>
              <a:rPr lang="en-US" baseline="0" dirty="0" smtClean="0"/>
              <a:t> system. </a:t>
            </a:r>
          </a:p>
          <a:p>
            <a:r>
              <a:rPr lang="en-US" baseline="0" dirty="0" smtClean="0"/>
              <a:t>Notice the shared/private caches and the single directory structure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49</a:t>
            </a:fld>
            <a:endParaRPr lang="en-US"/>
          </a:p>
        </p:txBody>
      </p:sp>
    </p:spTree>
    <p:extLst>
      <p:ext uri="{BB962C8B-B14F-4D97-AF65-F5344CB8AC3E}">
        <p14:creationId xmlns:p14="http://schemas.microsoft.com/office/powerpoint/2010/main" val="3541342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APU</a:t>
            </a:r>
            <a:r>
              <a:rPr lang="en-US" baseline="0" dirty="0" smtClean="0"/>
              <a:t> system. </a:t>
            </a:r>
          </a:p>
          <a:p>
            <a:r>
              <a:rPr lang="en-US" baseline="0" dirty="0" smtClean="0"/>
              <a:t>Notice the shared/private caches and the single directory structure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50</a:t>
            </a:fld>
            <a:endParaRPr lang="en-US"/>
          </a:p>
        </p:txBody>
      </p:sp>
    </p:spTree>
    <p:extLst>
      <p:ext uri="{BB962C8B-B14F-4D97-AF65-F5344CB8AC3E}">
        <p14:creationId xmlns:p14="http://schemas.microsoft.com/office/powerpoint/2010/main" val="2390015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52</a:t>
            </a:fld>
            <a:endParaRPr lang="en-US"/>
          </a:p>
        </p:txBody>
      </p:sp>
    </p:spTree>
    <p:extLst>
      <p:ext uri="{BB962C8B-B14F-4D97-AF65-F5344CB8AC3E}">
        <p14:creationId xmlns:p14="http://schemas.microsoft.com/office/powerpoint/2010/main" val="635065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Router is part of the ruby network</a:t>
            </a:r>
          </a:p>
          <a:p>
            <a:r>
              <a:rPr lang="en-US" dirty="0" smtClean="0"/>
              <a:t>Networks can be simple or garnet  </a:t>
            </a:r>
          </a:p>
          <a:p>
            <a:r>
              <a:rPr lang="en-US" dirty="0" smtClean="0"/>
              <a:t>Remove RHS </a:t>
            </a:r>
          </a:p>
          <a:p>
            <a:r>
              <a:rPr lang="en-US" dirty="0" smtClean="0"/>
              <a:t>Remove 27</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53</a:t>
            </a:fld>
            <a:endParaRPr lang="en-US"/>
          </a:p>
        </p:txBody>
      </p:sp>
    </p:spTree>
    <p:extLst>
      <p:ext uri="{BB962C8B-B14F-4D97-AF65-F5344CB8AC3E}">
        <p14:creationId xmlns:p14="http://schemas.microsoft.com/office/powerpoint/2010/main" val="2558834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54</a:t>
            </a:fld>
            <a:endParaRPr lang="en-US"/>
          </a:p>
        </p:txBody>
      </p:sp>
    </p:spTree>
    <p:extLst>
      <p:ext uri="{BB962C8B-B14F-4D97-AF65-F5344CB8AC3E}">
        <p14:creationId xmlns:p14="http://schemas.microsoft.com/office/powerpoint/2010/main" val="2568038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55</a:t>
            </a:fld>
            <a:endParaRPr lang="en-US"/>
          </a:p>
        </p:txBody>
      </p:sp>
    </p:spTree>
    <p:extLst>
      <p:ext uri="{BB962C8B-B14F-4D97-AF65-F5344CB8AC3E}">
        <p14:creationId xmlns:p14="http://schemas.microsoft.com/office/powerpoint/2010/main" val="4016187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61</a:t>
            </a:fld>
            <a:endParaRPr lang="en-US"/>
          </a:p>
        </p:txBody>
      </p:sp>
    </p:spTree>
    <p:extLst>
      <p:ext uri="{BB962C8B-B14F-4D97-AF65-F5344CB8AC3E}">
        <p14:creationId xmlns:p14="http://schemas.microsoft.com/office/powerpoint/2010/main" val="132314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6</a:t>
            </a:fld>
            <a:endParaRPr lang="en-US"/>
          </a:p>
        </p:txBody>
      </p:sp>
    </p:spTree>
    <p:extLst>
      <p:ext uri="{BB962C8B-B14F-4D97-AF65-F5344CB8AC3E}">
        <p14:creationId xmlns:p14="http://schemas.microsoft.com/office/powerpoint/2010/main" val="348160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Clarifying AMD GPU terminology</a:t>
            </a:r>
            <a:r>
              <a:rPr lang="en-US" baseline="0" dirty="0" smtClean="0"/>
              <a:t> and what we use in these slides </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p14="http://schemas.microsoft.com/office/powerpoint/2010/main" val="373151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APU</a:t>
            </a:r>
            <a:r>
              <a:rPr lang="en-US" baseline="0" dirty="0" smtClean="0"/>
              <a:t> system. </a:t>
            </a:r>
          </a:p>
          <a:p>
            <a:r>
              <a:rPr lang="en-US" baseline="0" dirty="0" smtClean="0"/>
              <a:t>Notice the shared/private caches and the single directory structure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p14="http://schemas.microsoft.com/office/powerpoint/2010/main" val="104002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415E9-933B-4FE1-92D4-26C433001066}"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97620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415E9-933B-4FE1-92D4-26C433001066}"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72151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None/>
            </a:pPr>
            <a:endParaRPr lang="en-US" dirty="0" smtClean="0"/>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48888-B858-4C31-8D34-36D00836D1FE}"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3599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2889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38228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6667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spTree>
    <p:extLst>
      <p:ext uri="{BB962C8B-B14F-4D97-AF65-F5344CB8AC3E}">
        <p14:creationId xmlns:p14="http://schemas.microsoft.com/office/powerpoint/2010/main" val="9760327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spTree>
    <p:extLst>
      <p:ext uri="{BB962C8B-B14F-4D97-AF65-F5344CB8AC3E}">
        <p14:creationId xmlns:p14="http://schemas.microsoft.com/office/powerpoint/2010/main" val="15172493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337199313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6946559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4141813029"/>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prstClr val="white"/>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485769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rgbClr val="FFFFFF"/>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33964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933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661983032"/>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0174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33220901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24807112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486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0222868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109895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652185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8642054"/>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1776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34561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4493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937867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292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4454746"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The</a:t>
            </a:r>
            <a:r>
              <a:rPr lang="en-US" sz="1000" cap="all" baseline="0" dirty="0" smtClean="0">
                <a:cs typeface="Arial" pitchFamily="34" charset="0"/>
              </a:rPr>
              <a:t> </a:t>
            </a:r>
            <a:r>
              <a:rPr lang="en-US" sz="1000" cap="all" baseline="0" dirty="0" err="1" smtClean="0">
                <a:cs typeface="Arial" pitchFamily="34" charset="0"/>
              </a:rPr>
              <a:t>amd</a:t>
            </a:r>
            <a:r>
              <a:rPr lang="en-US" sz="1000" cap="all" baseline="0" dirty="0" smtClean="0">
                <a:cs typeface="Arial" pitchFamily="34" charset="0"/>
              </a:rPr>
              <a:t> </a:t>
            </a:r>
            <a:r>
              <a:rPr lang="en-US" sz="1000" cap="none" baseline="0" dirty="0" smtClean="0">
                <a:cs typeface="Arial" pitchFamily="34" charset="0"/>
              </a:rPr>
              <a:t>gem</a:t>
            </a:r>
            <a:r>
              <a:rPr lang="en-US" sz="1000" cap="all" baseline="0" dirty="0" smtClean="0">
                <a:cs typeface="Arial" pitchFamily="34" charset="0"/>
              </a:rPr>
              <a:t>5 APU Simulator</a:t>
            </a:r>
            <a:r>
              <a:rPr lang="en-US" sz="1000" cap="all" dirty="0" smtClean="0">
                <a:cs typeface="Arial" pitchFamily="34" charset="0"/>
              </a:rPr>
              <a:t>   </a:t>
            </a:r>
            <a:r>
              <a:rPr lang="en-US" sz="1000" cap="all" dirty="0">
                <a:cs typeface="Arial" pitchFamily="34" charset="0"/>
              </a:rPr>
              <a:t>| </a:t>
            </a:r>
            <a:r>
              <a:rPr lang="en-US" sz="1000" cap="all" dirty="0" smtClean="0">
                <a:cs typeface="Arial" pitchFamily="34" charset="0"/>
              </a:rPr>
              <a:t> December 6, 2015</a:t>
            </a:r>
            <a:r>
              <a:rPr lang="en-US" sz="1000" cap="all" baseline="0" dirty="0" smtClean="0">
                <a:cs typeface="Arial" pitchFamily="34" charset="0"/>
              </a:rPr>
              <a:t>  </a:t>
            </a:r>
            <a:r>
              <a:rPr lang="en-US" sz="1000" cap="all" dirty="0" smtClean="0">
                <a:cs typeface="Arial" pitchFamily="34" charset="0"/>
              </a:rPr>
              <a:t>|   MICRO</a:t>
            </a:r>
            <a:r>
              <a:rPr lang="en-US" sz="1000" cap="all" baseline="0" dirty="0" smtClean="0">
                <a:cs typeface="Arial" pitchFamily="34" charset="0"/>
              </a:rPr>
              <a:t> 2015 Tutorial</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24" r:id="rId11"/>
    <p:sldLayoutId id="2147483825" r:id="rId12"/>
    <p:sldLayoutId id="2147483826" r:id="rId13"/>
    <p:sldLayoutId id="2147483841" r:id="rId14"/>
    <p:sldLayoutId id="2147483842" r:id="rId15"/>
    <p:sldLayoutId id="2147483843" r:id="rId16"/>
  </p:sldLayoutIdLst>
  <p:transition/>
  <p:timing>
    <p:tnLst>
      <p:par>
        <p:cTn id="1" dur="indefinite" restart="never" nodeType="tmRoot"/>
      </p:par>
    </p:tnLst>
  </p:timing>
  <p:hf sldNum="0" hdr="0" ftr="0" dt="0"/>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4425892"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smtClean="0">
                <a:solidFill>
                  <a:prstClr val="black"/>
                </a:solidFill>
                <a:cs typeface="Arial" pitchFamily="34" charset="0"/>
              </a:rPr>
              <a:t>|  </a:t>
            </a:r>
            <a:r>
              <a:rPr lang="en-US" sz="1000" cap="all" dirty="0" smtClean="0">
                <a:cs typeface="Arial" pitchFamily="34" charset="0"/>
              </a:rPr>
              <a:t>The</a:t>
            </a:r>
            <a:r>
              <a:rPr lang="en-US" sz="1000" cap="all" baseline="0" dirty="0" smtClean="0">
                <a:cs typeface="Arial" pitchFamily="34" charset="0"/>
              </a:rPr>
              <a:t> </a:t>
            </a:r>
            <a:r>
              <a:rPr lang="en-US" sz="1000" cap="all" baseline="0" dirty="0" err="1" smtClean="0">
                <a:cs typeface="Arial" pitchFamily="34" charset="0"/>
              </a:rPr>
              <a:t>amd</a:t>
            </a:r>
            <a:r>
              <a:rPr lang="en-US" sz="1000" cap="all" baseline="0" dirty="0" smtClean="0">
                <a:cs typeface="Arial" pitchFamily="34" charset="0"/>
              </a:rPr>
              <a:t> </a:t>
            </a:r>
            <a:r>
              <a:rPr lang="en-US" sz="1000" cap="none" baseline="0" dirty="0" smtClean="0">
                <a:cs typeface="Arial" pitchFamily="34" charset="0"/>
              </a:rPr>
              <a:t>gem</a:t>
            </a:r>
            <a:r>
              <a:rPr lang="en-US" sz="1000" cap="all" baseline="0" dirty="0" smtClean="0">
                <a:cs typeface="Arial" pitchFamily="34" charset="0"/>
              </a:rPr>
              <a:t>5 APU Simulator</a:t>
            </a:r>
            <a:r>
              <a:rPr lang="en-US" sz="1000" cap="all" dirty="0" smtClean="0">
                <a:cs typeface="Arial" pitchFamily="34" charset="0"/>
              </a:rPr>
              <a:t>   |  December 6, 2015</a:t>
            </a:r>
            <a:r>
              <a:rPr lang="en-US" sz="1000" cap="all" baseline="0" dirty="0" smtClean="0">
                <a:cs typeface="Arial" pitchFamily="34" charset="0"/>
              </a:rPr>
              <a:t>  </a:t>
            </a:r>
            <a:r>
              <a:rPr lang="en-US" sz="1000" cap="all" dirty="0" smtClean="0">
                <a:cs typeface="Arial" pitchFamily="34" charset="0"/>
              </a:rPr>
              <a:t>|   MICRO</a:t>
            </a:r>
            <a:r>
              <a:rPr lang="en-US" sz="1000" cap="all" baseline="0" dirty="0" smtClean="0">
                <a:cs typeface="Arial" pitchFamily="34" charset="0"/>
              </a:rPr>
              <a:t> 2015 Tutorial</a:t>
            </a:r>
            <a:endParaRPr lang="en-US" sz="1000" cap="all" dirty="0">
              <a:solidFill>
                <a:prstClr val="black"/>
              </a:solidFill>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solidFill>
                  <a:prstClr val="black"/>
                </a:solidFill>
                <a:cs typeface="Arial" pitchFamily="34" charset="0"/>
              </a:rPr>
              <a:pPr algn="r" fontAlgn="auto">
                <a:spcBef>
                  <a:spcPts val="0"/>
                </a:spcBef>
                <a:spcAft>
                  <a:spcPts val="0"/>
                </a:spcAft>
                <a:defRPr/>
              </a:pPr>
              <a:t>‹#›</a:t>
            </a:fld>
            <a:endParaRPr lang="en-US" sz="1000" cap="all" dirty="0">
              <a:solidFill>
                <a:prstClr val="black"/>
              </a:solidFill>
              <a:cs typeface="Arial" pitchFamily="34" charset="0"/>
            </a:endParaRPr>
          </a:p>
        </p:txBody>
      </p:sp>
      <p:pic>
        <p:nvPicPr>
          <p:cNvPr id="7" name="Picture 9"/>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57560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ransition/>
  <p:timing>
    <p:tnLst>
      <p:par>
        <p:cTn id="1" dur="indefinite" restart="never" nodeType="tmRoot"/>
      </p:par>
    </p:tnLst>
  </p:timing>
  <p:hf sldNum="0" hdr="0" ftr="0" dt="0"/>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hsafoundation.com/HSAFoundation"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hyperlink" Target="http://github.com/HSAFound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www.amd.com/Documents/GCN_Architecture_whitepaper.pdf"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466538" y="4538747"/>
            <a:ext cx="4115872" cy="1791422"/>
          </a:xfrm>
        </p:spPr>
        <p:txBody>
          <a:bodyPr/>
          <a:lstStyle/>
          <a:p>
            <a:r>
              <a:rPr lang="en-US" dirty="0"/>
              <a:t/>
            </a:r>
            <a:br>
              <a:rPr lang="en-US" dirty="0"/>
            </a:br>
            <a:r>
              <a:rPr lang="en-US" sz="2800" dirty="0" smtClean="0"/>
              <a:t>The AMD </a:t>
            </a:r>
            <a:r>
              <a:rPr lang="en-US" sz="2800" cap="none" dirty="0" smtClean="0"/>
              <a:t>gem</a:t>
            </a:r>
            <a:r>
              <a:rPr lang="en-US" sz="2800" dirty="0" smtClean="0"/>
              <a:t>5 </a:t>
            </a:r>
            <a:r>
              <a:rPr lang="en-US" sz="2800" dirty="0"/>
              <a:t>APU </a:t>
            </a:r>
            <a:r>
              <a:rPr lang="en-US" sz="2800" dirty="0" smtClean="0"/>
              <a:t>simulator: Modeling Heterogeneous Systems in </a:t>
            </a:r>
            <a:r>
              <a:rPr lang="en-US" sz="2800" cap="none" dirty="0" smtClean="0"/>
              <a:t>gem5</a:t>
            </a:r>
            <a:r>
              <a:rPr lang="en-US" sz="2800" dirty="0"/>
              <a:t/>
            </a:r>
            <a:br>
              <a:rPr lang="en-US" sz="2800" dirty="0"/>
            </a:br>
            <a:endParaRPr lang="en-US" dirty="0"/>
          </a:p>
        </p:txBody>
      </p:sp>
      <p:sp>
        <p:nvSpPr>
          <p:cNvPr id="10" name="Subtitle 9"/>
          <p:cNvSpPr>
            <a:spLocks noGrp="1"/>
          </p:cNvSpPr>
          <p:nvPr>
            <p:ph type="subTitle" idx="1"/>
          </p:nvPr>
        </p:nvSpPr>
        <p:spPr>
          <a:xfrm>
            <a:off x="5152517" y="6167118"/>
            <a:ext cx="3429893" cy="871624"/>
          </a:xfrm>
        </p:spPr>
        <p:txBody>
          <a:bodyPr/>
          <a:lstStyle/>
          <a:p>
            <a:r>
              <a:rPr lang="en-US" dirty="0" smtClean="0"/>
              <a:t>AMD Research</a:t>
            </a:r>
          </a:p>
          <a:p>
            <a:r>
              <a:rPr lang="en-US" dirty="0" smtClean="0"/>
              <a:t>December </a:t>
            </a:r>
            <a:r>
              <a:rPr lang="en-US" dirty="0"/>
              <a:t>6</a:t>
            </a:r>
            <a:r>
              <a:rPr lang="en-US" dirty="0" smtClean="0"/>
              <a:t>, 2015</a:t>
            </a:r>
            <a:endParaRPr lang="en-US" dirty="0"/>
          </a:p>
          <a:p>
            <a:endParaRPr lang="en-US" dirty="0"/>
          </a:p>
        </p:txBody>
      </p:sp>
    </p:spTree>
    <p:extLst>
      <p:ext uri="{BB962C8B-B14F-4D97-AF65-F5344CB8AC3E}">
        <p14:creationId xmlns:p14="http://schemas.microsoft.com/office/powerpoint/2010/main" val="29688461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a:t>
            </a:r>
            <a:r>
              <a:rPr lang="en-US" dirty="0" smtClean="0"/>
              <a:t>UMA unified memory</a:t>
            </a:r>
            <a:endParaRPr lang="en-US" dirty="0"/>
          </a:p>
        </p:txBody>
      </p:sp>
      <p:sp>
        <p:nvSpPr>
          <p:cNvPr id="7" name="Content Placeholder 6"/>
          <p:cNvSpPr>
            <a:spLocks noGrp="1"/>
          </p:cNvSpPr>
          <p:nvPr>
            <p:ph idx="1"/>
          </p:nvPr>
        </p:nvSpPr>
        <p:spPr>
          <a:xfrm>
            <a:off x="5864010" y="2265418"/>
            <a:ext cx="3083217" cy="3400157"/>
          </a:xfrm>
        </p:spPr>
        <p:txBody>
          <a:bodyPr/>
          <a:lstStyle/>
          <a:p>
            <a:r>
              <a:rPr lang="en-US" sz="1800" dirty="0"/>
              <a:t>Unified address space</a:t>
            </a:r>
          </a:p>
          <a:p>
            <a:pPr lvl="1"/>
            <a:r>
              <a:rPr lang="en-US" sz="1650" dirty="0"/>
              <a:t>GPU uses user virtual addrs</a:t>
            </a:r>
          </a:p>
          <a:p>
            <a:pPr lvl="1"/>
            <a:r>
              <a:rPr lang="en-US" sz="1650" dirty="0"/>
              <a:t>Fully coherent</a:t>
            </a:r>
          </a:p>
          <a:p>
            <a:r>
              <a:rPr lang="en-US" sz="1800" dirty="0"/>
              <a:t>No explicit copying</a:t>
            </a:r>
          </a:p>
          <a:p>
            <a:pPr lvl="1"/>
            <a:r>
              <a:rPr lang="en-US" sz="1650" dirty="0"/>
              <a:t>Data move on demand</a:t>
            </a:r>
          </a:p>
          <a:p>
            <a:r>
              <a:rPr lang="en-US" sz="1800" dirty="0"/>
              <a:t>Pointer-based data structures shared across CPU &amp; GPU</a:t>
            </a:r>
          </a:p>
          <a:p>
            <a:r>
              <a:rPr lang="en-US" sz="1800" dirty="0"/>
              <a:t>Pageable virtual addresses</a:t>
            </a:r>
          </a:p>
          <a:p>
            <a:pPr lvl="1"/>
            <a:r>
              <a:rPr lang="en-US" sz="1650" dirty="0"/>
              <a:t>No GPU capacity constraints</a:t>
            </a:r>
          </a:p>
        </p:txBody>
      </p:sp>
      <p:grpSp>
        <p:nvGrpSpPr>
          <p:cNvPr id="6" name="Group 5"/>
          <p:cNvGrpSpPr/>
          <p:nvPr/>
        </p:nvGrpSpPr>
        <p:grpSpPr>
          <a:xfrm>
            <a:off x="555643" y="2446781"/>
            <a:ext cx="4875613" cy="2341800"/>
            <a:chOff x="3657600" y="2119715"/>
            <a:chExt cx="6499124" cy="3121587"/>
          </a:xfrm>
        </p:grpSpPr>
        <p:sp>
          <p:nvSpPr>
            <p:cNvPr id="62" name="Rectangle 61"/>
            <p:cNvSpPr/>
            <p:nvPr/>
          </p:nvSpPr>
          <p:spPr bwMode="auto">
            <a:xfrm>
              <a:off x="3657600" y="2119715"/>
              <a:ext cx="6499124" cy="3121587"/>
            </a:xfrm>
            <a:prstGeom prst="rect">
              <a:avLst/>
            </a:prstGeom>
            <a:solidFill>
              <a:schemeClr val="bg1">
                <a:lumMod val="85000"/>
                <a:lumOff val="15000"/>
              </a:schemeClr>
            </a:solidFill>
            <a:ln w="28575">
              <a:solidFill>
                <a:schemeClr val="tx1"/>
              </a:solidFill>
              <a:headEnd/>
              <a:tailEnd/>
            </a:ln>
            <a:effectLst>
              <a:outerShdw blurRad="44450" dist="27940" dir="5400000" algn="ctr">
                <a:srgbClr val="000000">
                  <a:alpha val="32000"/>
                </a:srgbClr>
              </a:outerShdw>
            </a:effectLst>
          </p:spPr>
          <p:txBody>
            <a:bodyPr lIns="171495" tIns="34294" rIns="171495" bIns="34294" rtlCol="0" anchor="ctr"/>
            <a:lstStyle/>
            <a:p>
              <a:pPr marL="1191" indent="-1191" algn="ctr" defTabSz="685070" fontAlgn="auto">
                <a:spcBef>
                  <a:spcPts val="0"/>
                </a:spcBef>
                <a:spcAft>
                  <a:spcPts val="0"/>
                </a:spcAft>
                <a:defRPr/>
              </a:pPr>
              <a:endParaRPr lang="en-US" sz="1200" b="1" kern="0" dirty="0">
                <a:solidFill>
                  <a:srgbClr val="FFFFFF"/>
                </a:solidFill>
                <a:latin typeface="Arial"/>
              </a:endParaRPr>
            </a:p>
          </p:txBody>
        </p:sp>
        <p:grpSp>
          <p:nvGrpSpPr>
            <p:cNvPr id="4" name="Group 3"/>
            <p:cNvGrpSpPr/>
            <p:nvPr/>
          </p:nvGrpSpPr>
          <p:grpSpPr>
            <a:xfrm>
              <a:off x="3780906" y="2235105"/>
              <a:ext cx="6252513" cy="2890806"/>
              <a:chOff x="3796572" y="2262219"/>
              <a:chExt cx="6252513" cy="2890806"/>
            </a:xfrm>
          </p:grpSpPr>
          <p:sp>
            <p:nvSpPr>
              <p:cNvPr id="63" name="Rectangle 62"/>
              <p:cNvSpPr/>
              <p:nvPr/>
            </p:nvSpPr>
            <p:spPr bwMode="auto">
              <a:xfrm>
                <a:off x="3796572" y="3973960"/>
                <a:ext cx="6252513" cy="1179065"/>
              </a:xfrm>
              <a:prstGeom prst="rect">
                <a:avLst/>
              </a:prstGeom>
              <a:solidFill>
                <a:srgbClr val="7030A0"/>
              </a:solidFill>
              <a:ln w="25400" algn="ctr">
                <a:noFill/>
                <a:round/>
                <a:headEnd/>
                <a:tailEnd/>
              </a:ln>
              <a:effectLst>
                <a:outerShdw blurRad="44450" dist="27940" dir="5400000" algn="ctr">
                  <a:srgbClr val="000000">
                    <a:alpha val="32000"/>
                  </a:srgbClr>
                </a:outerShdw>
              </a:effectLst>
            </p:spPr>
            <p:txBody>
              <a:bodyPr lIns="0" tIns="0" rIns="0" bIns="68598" rtlCol="0" anchor="ctr" anchorCtr="1"/>
              <a:lstStyle/>
              <a:p>
                <a:pPr marL="1191" indent="-1191" algn="ctr" defTabSz="685070">
                  <a:defRPr/>
                </a:pPr>
                <a:r>
                  <a:rPr lang="en-US" kern="0" dirty="0">
                    <a:solidFill>
                      <a:srgbClr val="FFFFFF"/>
                    </a:solidFill>
                    <a:latin typeface="Arial"/>
                  </a:rPr>
                  <a:t>Unified Coherent Memory</a:t>
                </a:r>
              </a:p>
            </p:txBody>
          </p:sp>
          <p:grpSp>
            <p:nvGrpSpPr>
              <p:cNvPr id="64" name="Group 63"/>
              <p:cNvGrpSpPr/>
              <p:nvPr/>
            </p:nvGrpSpPr>
            <p:grpSpPr>
              <a:xfrm>
                <a:off x="3796572" y="2262219"/>
                <a:ext cx="2623280" cy="1004549"/>
                <a:chOff x="4772652" y="2186018"/>
                <a:chExt cx="2293036" cy="1004549"/>
              </a:xfrm>
            </p:grpSpPr>
            <p:sp>
              <p:nvSpPr>
                <p:cNvPr id="68" name="Rectangle 67"/>
                <p:cNvSpPr/>
                <p:nvPr/>
              </p:nvSpPr>
              <p:spPr bwMode="auto">
                <a:xfrm>
                  <a:off x="4772652"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1</a:t>
                  </a:r>
                </a:p>
              </p:txBody>
            </p:sp>
            <p:sp>
              <p:nvSpPr>
                <p:cNvPr id="69" name="Rectangle 68"/>
                <p:cNvSpPr/>
                <p:nvPr/>
              </p:nvSpPr>
              <p:spPr bwMode="auto">
                <a:xfrm>
                  <a:off x="6487606"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N</a:t>
                  </a:r>
                </a:p>
              </p:txBody>
            </p:sp>
            <p:sp>
              <p:nvSpPr>
                <p:cNvPr id="70" name="TextBox 69"/>
                <p:cNvSpPr txBox="1"/>
                <p:nvPr/>
              </p:nvSpPr>
              <p:spPr>
                <a:xfrm>
                  <a:off x="6011200" y="2519015"/>
                  <a:ext cx="571584" cy="492314"/>
                </a:xfrm>
                <a:prstGeom prst="rect">
                  <a:avLst/>
                </a:prstGeom>
                <a:noFill/>
              </p:spPr>
              <p:txBody>
                <a:bodyPr wrap="square" rtlCol="0">
                  <a:spAutoFit/>
                </a:bodyPr>
                <a:lstStyle/>
                <a:p>
                  <a:pPr algn="ctr"/>
                  <a:r>
                    <a:rPr lang="en-US" dirty="0">
                      <a:solidFill>
                        <a:srgbClr val="FFFFFF"/>
                      </a:solidFill>
                      <a:latin typeface="Arial"/>
                    </a:rPr>
                    <a:t>…</a:t>
                  </a:r>
                </a:p>
              </p:txBody>
            </p:sp>
            <p:sp>
              <p:nvSpPr>
                <p:cNvPr id="71" name="Rectangle 70"/>
                <p:cNvSpPr/>
                <p:nvPr/>
              </p:nvSpPr>
              <p:spPr bwMode="auto">
                <a:xfrm>
                  <a:off x="5502406"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2</a:t>
                  </a:r>
                </a:p>
              </p:txBody>
            </p:sp>
          </p:grpSp>
          <p:sp>
            <p:nvSpPr>
              <p:cNvPr id="65" name="Left-Right Arrow 64"/>
              <p:cNvSpPr/>
              <p:nvPr/>
            </p:nvSpPr>
            <p:spPr>
              <a:xfrm rot="5400000">
                <a:off x="5770331" y="3509867"/>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6" name="Left-Right Arrow 65"/>
              <p:cNvSpPr/>
              <p:nvPr/>
            </p:nvSpPr>
            <p:spPr>
              <a:xfrm rot="5400000">
                <a:off x="3789132" y="3509866"/>
                <a:ext cx="658940"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7" name="Left-Right Arrow 66"/>
              <p:cNvSpPr/>
              <p:nvPr/>
            </p:nvSpPr>
            <p:spPr>
              <a:xfrm rot="5400000">
                <a:off x="4627331" y="3509867"/>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3" name="Group 2"/>
              <p:cNvGrpSpPr/>
              <p:nvPr/>
            </p:nvGrpSpPr>
            <p:grpSpPr>
              <a:xfrm>
                <a:off x="6577872" y="2262219"/>
                <a:ext cx="3471213" cy="1004549"/>
                <a:chOff x="6577872" y="2262219"/>
                <a:chExt cx="3471213" cy="1004549"/>
              </a:xfrm>
            </p:grpSpPr>
            <p:sp>
              <p:nvSpPr>
                <p:cNvPr id="77" name="Rectangle 76"/>
                <p:cNvSpPr/>
                <p:nvPr/>
              </p:nvSpPr>
              <p:spPr bwMode="auto">
                <a:xfrm>
                  <a:off x="6577872"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defRPr/>
                  </a:pPr>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defRPr/>
                  </a:pPr>
                  <a:r>
                    <a:rPr lang="en-US" kern="0" dirty="0">
                      <a:solidFill>
                        <a:srgbClr val="FFFFFF"/>
                      </a:solidFill>
                      <a:latin typeface="Arial"/>
                      <a:cs typeface="Arial" charset="0"/>
                    </a:rPr>
                    <a:t>1</a:t>
                  </a:r>
                </a:p>
              </p:txBody>
            </p:sp>
            <p:sp>
              <p:nvSpPr>
                <p:cNvPr id="79" name="TextBox 78"/>
                <p:cNvSpPr txBox="1"/>
                <p:nvPr/>
              </p:nvSpPr>
              <p:spPr>
                <a:xfrm>
                  <a:off x="8813945" y="2595216"/>
                  <a:ext cx="653904" cy="492314"/>
                </a:xfrm>
                <a:prstGeom prst="rect">
                  <a:avLst/>
                </a:prstGeom>
                <a:noFill/>
              </p:spPr>
              <p:txBody>
                <a:bodyPr wrap="square" rtlCol="0">
                  <a:spAutoFit/>
                </a:bodyPr>
                <a:lstStyle/>
                <a:p>
                  <a:pPr algn="ctr"/>
                  <a:r>
                    <a:rPr lang="en-US" dirty="0">
                      <a:solidFill>
                        <a:srgbClr val="FFFFFF"/>
                      </a:solidFill>
                      <a:latin typeface="Arial"/>
                    </a:rPr>
                    <a:t>…</a:t>
                  </a:r>
                </a:p>
              </p:txBody>
            </p:sp>
            <p:sp>
              <p:nvSpPr>
                <p:cNvPr id="80" name="Rectangle 79"/>
                <p:cNvSpPr/>
                <p:nvPr/>
              </p:nvSpPr>
              <p:spPr bwMode="auto">
                <a:xfrm>
                  <a:off x="7412725"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r>
                    <a:rPr lang="en-US" kern="0" dirty="0">
                      <a:solidFill>
                        <a:srgbClr val="FFFFFF"/>
                      </a:solidFill>
                      <a:latin typeface="Arial"/>
                      <a:cs typeface="Arial" charset="0"/>
                    </a:rPr>
                    <a:t>2</a:t>
                  </a:r>
                </a:p>
              </p:txBody>
            </p:sp>
            <p:sp>
              <p:nvSpPr>
                <p:cNvPr id="84" name="Rectangle 83"/>
                <p:cNvSpPr/>
                <p:nvPr/>
              </p:nvSpPr>
              <p:spPr bwMode="auto">
                <a:xfrm>
                  <a:off x="8241400"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r>
                    <a:rPr lang="en-US" kern="0" dirty="0">
                      <a:solidFill>
                        <a:srgbClr val="FFFFFF"/>
                      </a:solidFill>
                      <a:latin typeface="Arial"/>
                      <a:cs typeface="Arial" charset="0"/>
                    </a:rPr>
                    <a:t>3</a:t>
                  </a:r>
                </a:p>
              </p:txBody>
            </p:sp>
            <p:sp>
              <p:nvSpPr>
                <p:cNvPr id="85" name="Rectangle 84"/>
                <p:cNvSpPr/>
                <p:nvPr/>
              </p:nvSpPr>
              <p:spPr bwMode="auto">
                <a:xfrm>
                  <a:off x="9387747"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defRPr/>
                  </a:pPr>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defRPr/>
                  </a:pPr>
                  <a:r>
                    <a:rPr lang="en-US" kern="0" dirty="0" smtClean="0">
                      <a:solidFill>
                        <a:srgbClr val="FFFFFF"/>
                      </a:solidFill>
                      <a:latin typeface="Arial"/>
                      <a:cs typeface="Arial" charset="0"/>
                    </a:rPr>
                    <a:t>M</a:t>
                  </a:r>
                  <a:endParaRPr lang="en-US" kern="0" dirty="0">
                    <a:solidFill>
                      <a:srgbClr val="FFFFFF"/>
                    </a:solidFill>
                    <a:latin typeface="Arial"/>
                    <a:cs typeface="Arial" charset="0"/>
                  </a:endParaRPr>
                </a:p>
              </p:txBody>
            </p:sp>
          </p:grpSp>
          <p:sp>
            <p:nvSpPr>
              <p:cNvPr id="81" name="Left-Right Arrow 80"/>
              <p:cNvSpPr/>
              <p:nvPr/>
            </p:nvSpPr>
            <p:spPr>
              <a:xfrm rot="5400000">
                <a:off x="8237306" y="3509868"/>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2" name="Left-Right Arrow 81"/>
              <p:cNvSpPr/>
              <p:nvPr/>
            </p:nvSpPr>
            <p:spPr>
              <a:xfrm rot="5400000">
                <a:off x="6560906" y="3509867"/>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3" name="Left-Right Arrow 82"/>
              <p:cNvSpPr/>
              <p:nvPr/>
            </p:nvSpPr>
            <p:spPr>
              <a:xfrm rot="5400000">
                <a:off x="7418156" y="3509867"/>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9" name="Left-Right Arrow 88"/>
              <p:cNvSpPr/>
              <p:nvPr/>
            </p:nvSpPr>
            <p:spPr>
              <a:xfrm rot="5400000">
                <a:off x="9389831" y="3509868"/>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spTree>
    <p:extLst>
      <p:ext uri="{BB962C8B-B14F-4D97-AF65-F5344CB8AC3E}">
        <p14:creationId xmlns:p14="http://schemas.microsoft.com/office/powerpoint/2010/main" val="5072063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HSAIL: The HSA Intermediate language </a:t>
            </a:r>
            <a:endParaRPr lang="en-US" dirty="0"/>
          </a:p>
        </p:txBody>
      </p:sp>
      <p:sp>
        <p:nvSpPr>
          <p:cNvPr id="17411" name="Content Placeholder 2"/>
          <p:cNvSpPr>
            <a:spLocks noGrp="1"/>
          </p:cNvSpPr>
          <p:nvPr>
            <p:ph idx="1"/>
          </p:nvPr>
        </p:nvSpPr>
        <p:spPr/>
        <p:txBody>
          <a:bodyPr/>
          <a:lstStyle/>
          <a:p>
            <a:r>
              <a:rPr lang="en-US" dirty="0" smtClean="0"/>
              <a:t>A portable </a:t>
            </a:r>
            <a:r>
              <a:rPr lang="en-US" b="1" dirty="0" smtClean="0">
                <a:solidFill>
                  <a:schemeClr val="accent3"/>
                </a:solidFill>
              </a:rPr>
              <a:t>virtual ISA</a:t>
            </a:r>
            <a:r>
              <a:rPr lang="en-US" dirty="0" smtClean="0"/>
              <a:t> for vendor-independent compilation and distribution</a:t>
            </a:r>
          </a:p>
          <a:p>
            <a:pPr lvl="1"/>
            <a:r>
              <a:rPr lang="en-US" dirty="0" smtClean="0"/>
              <a:t>Like Java bytecode for </a:t>
            </a:r>
            <a:r>
              <a:rPr lang="en-US" dirty="0"/>
              <a:t>GPUs, </a:t>
            </a:r>
            <a:r>
              <a:rPr lang="en-US" dirty="0" smtClean="0"/>
              <a:t>similar </a:t>
            </a:r>
            <a:r>
              <a:rPr lang="en-US" dirty="0"/>
              <a:t>to </a:t>
            </a:r>
            <a:r>
              <a:rPr lang="en-US" dirty="0" err="1"/>
              <a:t>Nvidia</a:t>
            </a:r>
            <a:r>
              <a:rPr lang="en-US" dirty="0"/>
              <a:t> </a:t>
            </a:r>
            <a:r>
              <a:rPr lang="en-US" dirty="0" smtClean="0"/>
              <a:t>PTX</a:t>
            </a:r>
          </a:p>
          <a:p>
            <a:endParaRPr lang="en-US" dirty="0"/>
          </a:p>
          <a:p>
            <a:r>
              <a:rPr lang="en-US" dirty="0"/>
              <a:t>Generated by a </a:t>
            </a:r>
            <a:r>
              <a:rPr lang="en-US" dirty="0" smtClean="0"/>
              <a:t>language-specific </a:t>
            </a:r>
            <a:r>
              <a:rPr lang="en-US" dirty="0"/>
              <a:t>compiler (LLVM, </a:t>
            </a:r>
            <a:r>
              <a:rPr lang="en-US" dirty="0" smtClean="0"/>
              <a:t>GCC, </a:t>
            </a:r>
            <a:r>
              <a:rPr lang="en-US" dirty="0" err="1" smtClean="0"/>
              <a:t>Javac</a:t>
            </a:r>
            <a:r>
              <a:rPr lang="en-US" dirty="0" smtClean="0"/>
              <a:t>, </a:t>
            </a:r>
            <a:r>
              <a:rPr lang="en-US" dirty="0"/>
              <a:t>etc.)</a:t>
            </a:r>
          </a:p>
          <a:p>
            <a:pPr lvl="1"/>
            <a:r>
              <a:rPr lang="en-US" dirty="0"/>
              <a:t>Application binaries may ship with embedded HSAIL (text) or BRIG (binary)</a:t>
            </a:r>
          </a:p>
          <a:p>
            <a:endParaRPr lang="en-US" dirty="0" smtClean="0"/>
          </a:p>
          <a:p>
            <a:r>
              <a:rPr lang="en-US" dirty="0" smtClean="0"/>
              <a:t>Low-level IR, close to machine ISA level</a:t>
            </a:r>
          </a:p>
          <a:p>
            <a:pPr lvl="1"/>
            <a:r>
              <a:rPr lang="en-US" dirty="0" smtClean="0"/>
              <a:t>Most optimizations (including register allocation) performed before HSAIL</a:t>
            </a:r>
          </a:p>
          <a:p>
            <a:endParaRPr lang="en-US" dirty="0" smtClean="0"/>
          </a:p>
          <a:p>
            <a:r>
              <a:rPr lang="en-US" dirty="0" smtClean="0"/>
              <a:t>Compiled down to target ISA by a </a:t>
            </a:r>
            <a:r>
              <a:rPr lang="en-US" b="1" dirty="0" smtClean="0">
                <a:solidFill>
                  <a:schemeClr val="accent3"/>
                </a:solidFill>
              </a:rPr>
              <a:t>vendor-specific </a:t>
            </a:r>
            <a:r>
              <a:rPr lang="en-US" b="1" dirty="0" err="1" smtClean="0">
                <a:solidFill>
                  <a:schemeClr val="accent3"/>
                </a:solidFill>
              </a:rPr>
              <a:t>finalizer</a:t>
            </a:r>
            <a:endParaRPr lang="en-US" b="1" dirty="0" smtClean="0">
              <a:solidFill>
                <a:schemeClr val="accent3"/>
              </a:solidFill>
            </a:endParaRPr>
          </a:p>
          <a:p>
            <a:pPr lvl="1"/>
            <a:r>
              <a:rPr lang="en-US" dirty="0" err="1" smtClean="0"/>
              <a:t>Finalizer</a:t>
            </a:r>
            <a:r>
              <a:rPr lang="en-US" dirty="0" smtClean="0"/>
              <a:t> may execute at run time, install time, or build time</a:t>
            </a:r>
          </a:p>
          <a:p>
            <a:endParaRPr lang="en-US" dirty="0" smtClean="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43788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4764319" y="3731310"/>
            <a:ext cx="4072999" cy="1430540"/>
          </a:xfrm>
          <a:prstGeom prst="rect">
            <a:avLst/>
          </a:prstGeom>
          <a:solidFill>
            <a:schemeClr val="accent6">
              <a:lumMod val="60000"/>
              <a:lumOff val="40000"/>
            </a:schemeClr>
          </a:solidFill>
          <a:ln w="28575">
            <a:noFill/>
            <a:headEnd/>
            <a:tailEnd/>
          </a:ln>
          <a:effectLst>
            <a:outerShdw blurRad="44450" dist="27940" dir="5400000" algn="ctr">
              <a:srgbClr val="000000">
                <a:alpha val="32000"/>
              </a:srgbClr>
            </a:outerShdw>
          </a:effectLst>
        </p:spPr>
        <p:txBody>
          <a:bodyPr lIns="171495" tIns="34294" rIns="171495" bIns="34294" rtlCol="0" anchor="ctr"/>
          <a:lstStyle/>
          <a:p>
            <a:pPr marL="1191" indent="-1191" algn="ctr" defTabSz="685070" fontAlgn="auto">
              <a:spcBef>
                <a:spcPts val="0"/>
              </a:spcBef>
              <a:spcAft>
                <a:spcPts val="0"/>
              </a:spcAft>
              <a:defRPr/>
            </a:pPr>
            <a:endParaRPr lang="en-US" sz="1200" b="1" kern="0" dirty="0">
              <a:solidFill>
                <a:srgbClr val="FFFFFF"/>
              </a:solidFill>
              <a:latin typeface="Arial"/>
            </a:endParaRPr>
          </a:p>
        </p:txBody>
      </p:sp>
      <p:cxnSp>
        <p:nvCxnSpPr>
          <p:cNvPr id="9" name="Straight Arrow Connector 8"/>
          <p:cNvCxnSpPr/>
          <p:nvPr/>
        </p:nvCxnSpPr>
        <p:spPr>
          <a:xfrm>
            <a:off x="6798818" y="4354401"/>
            <a:ext cx="0" cy="19919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23625" y="4113082"/>
            <a:ext cx="321783" cy="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1"/>
          </p:cNvCxnSpPr>
          <p:nvPr/>
        </p:nvCxnSpPr>
        <p:spPr>
          <a:xfrm flipV="1">
            <a:off x="5940737" y="4113073"/>
            <a:ext cx="333274" cy="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0"/>
          <p:cNvGrpSpPr/>
          <p:nvPr/>
        </p:nvGrpSpPr>
        <p:grpSpPr>
          <a:xfrm>
            <a:off x="3664526" y="3195665"/>
            <a:ext cx="5172791" cy="369332"/>
            <a:chOff x="477130" y="3117968"/>
            <a:chExt cx="11711695" cy="492314"/>
          </a:xfrm>
        </p:grpSpPr>
        <p:cxnSp>
          <p:nvCxnSpPr>
            <p:cNvPr id="31" name="Straight Connector 30"/>
            <p:cNvCxnSpPr/>
            <p:nvPr/>
          </p:nvCxnSpPr>
          <p:spPr>
            <a:xfrm flipV="1">
              <a:off x="3043123" y="3534302"/>
              <a:ext cx="9145702" cy="19668"/>
            </a:xfrm>
            <a:prstGeom prst="line">
              <a:avLst/>
            </a:prstGeom>
            <a:ln w="38100">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7130" y="3117968"/>
              <a:ext cx="980195" cy="492314"/>
            </a:xfrm>
            <a:prstGeom prst="rect">
              <a:avLst/>
            </a:prstGeom>
            <a:noFill/>
          </p:spPr>
          <p:txBody>
            <a:bodyPr wrap="square" rtlCol="0">
              <a:spAutoFit/>
            </a:bodyPr>
            <a:lstStyle/>
            <a:p>
              <a:r>
                <a:rPr lang="en-US" b="1" dirty="0">
                  <a:solidFill>
                    <a:srgbClr val="FFFFFF"/>
                  </a:solidFill>
                </a:rPr>
                <a:t>HSAIL</a:t>
              </a:r>
            </a:p>
          </p:txBody>
        </p:sp>
      </p:grpSp>
      <p:sp>
        <p:nvSpPr>
          <p:cNvPr id="4" name="Rectangle 3"/>
          <p:cNvSpPr/>
          <p:nvPr/>
        </p:nvSpPr>
        <p:spPr bwMode="auto">
          <a:xfrm>
            <a:off x="6274011" y="4553612"/>
            <a:ext cx="1049615" cy="482670"/>
          </a:xfrm>
          <a:prstGeom prst="rect">
            <a:avLst/>
          </a:prstGeom>
          <a:solidFill>
            <a:schemeClr val="accent5"/>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chemeClr val="bg1"/>
                </a:solidFill>
              </a:rPr>
              <a:t>Kernel Fusion Driver (KFD)</a:t>
            </a:r>
          </a:p>
        </p:txBody>
      </p:sp>
      <p:sp>
        <p:nvSpPr>
          <p:cNvPr id="5" name="Rectangle 4"/>
          <p:cNvSpPr/>
          <p:nvPr/>
        </p:nvSpPr>
        <p:spPr bwMode="auto">
          <a:xfrm>
            <a:off x="6274011" y="3871737"/>
            <a:ext cx="1049615" cy="482670"/>
          </a:xfrm>
          <a:prstGeom prst="rect">
            <a:avLst/>
          </a:prstGeom>
          <a:solidFill>
            <a:schemeClr val="accent5"/>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chemeClr val="bg1"/>
                </a:solidFill>
              </a:rPr>
              <a:t>HSA Core </a:t>
            </a:r>
            <a:br>
              <a:rPr lang="en-US" sz="1050" b="1" dirty="0">
                <a:solidFill>
                  <a:schemeClr val="bg1"/>
                </a:solidFill>
              </a:rPr>
            </a:br>
            <a:r>
              <a:rPr lang="en-US" sz="1050" b="1" dirty="0">
                <a:solidFill>
                  <a:schemeClr val="bg1"/>
                </a:solidFill>
              </a:rPr>
              <a:t>Runtime</a:t>
            </a:r>
          </a:p>
        </p:txBody>
      </p:sp>
      <p:sp>
        <p:nvSpPr>
          <p:cNvPr id="6" name="Rectangle 5"/>
          <p:cNvSpPr/>
          <p:nvPr/>
        </p:nvSpPr>
        <p:spPr bwMode="auto">
          <a:xfrm>
            <a:off x="7655497" y="3871737"/>
            <a:ext cx="1049615" cy="482670"/>
          </a:xfrm>
          <a:prstGeom prst="rect">
            <a:avLst/>
          </a:prstGeom>
          <a:solidFill>
            <a:schemeClr val="accent5"/>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chemeClr val="bg1"/>
                </a:solidFill>
              </a:rPr>
              <a:t>HSA </a:t>
            </a:r>
            <a:br>
              <a:rPr lang="en-US" sz="1050" b="1" dirty="0">
                <a:solidFill>
                  <a:schemeClr val="bg1"/>
                </a:solidFill>
              </a:rPr>
            </a:br>
            <a:r>
              <a:rPr lang="en-US" sz="1050" b="1" dirty="0">
                <a:solidFill>
                  <a:schemeClr val="bg1"/>
                </a:solidFill>
              </a:rPr>
              <a:t>Finalizer</a:t>
            </a:r>
          </a:p>
        </p:txBody>
      </p:sp>
      <p:sp>
        <p:nvSpPr>
          <p:cNvPr id="7" name="Rectangle 6"/>
          <p:cNvSpPr/>
          <p:nvPr/>
        </p:nvSpPr>
        <p:spPr bwMode="auto">
          <a:xfrm>
            <a:off x="4902613" y="3871737"/>
            <a:ext cx="1049615" cy="482670"/>
          </a:xfrm>
          <a:prstGeom prst="rect">
            <a:avLst/>
          </a:prstGeom>
          <a:solidFill>
            <a:schemeClr val="accent5"/>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chemeClr val="bg1"/>
                </a:solidFill>
              </a:rPr>
              <a:t>HSA </a:t>
            </a:r>
            <a:br>
              <a:rPr lang="en-US" sz="1050" b="1" dirty="0">
                <a:solidFill>
                  <a:schemeClr val="bg1"/>
                </a:solidFill>
              </a:rPr>
            </a:br>
            <a:r>
              <a:rPr lang="en-US" sz="1050" b="1" dirty="0">
                <a:solidFill>
                  <a:schemeClr val="bg1"/>
                </a:solidFill>
              </a:rPr>
              <a:t>Helper Libraries</a:t>
            </a:r>
          </a:p>
        </p:txBody>
      </p:sp>
      <p:grpSp>
        <p:nvGrpSpPr>
          <p:cNvPr id="11" name="Group 2"/>
          <p:cNvGrpSpPr/>
          <p:nvPr/>
        </p:nvGrpSpPr>
        <p:grpSpPr>
          <a:xfrm>
            <a:off x="4764319" y="1722370"/>
            <a:ext cx="4324263" cy="2119337"/>
            <a:chOff x="3349567" y="1154085"/>
            <a:chExt cx="5764183" cy="2825047"/>
          </a:xfrm>
        </p:grpSpPr>
        <p:sp>
          <p:nvSpPr>
            <p:cNvPr id="40" name="Rectangle 39"/>
            <p:cNvSpPr/>
            <p:nvPr/>
          </p:nvSpPr>
          <p:spPr bwMode="auto">
            <a:xfrm>
              <a:off x="3349567" y="1154085"/>
              <a:ext cx="5429251" cy="2032791"/>
            </a:xfrm>
            <a:prstGeom prst="rect">
              <a:avLst/>
            </a:prstGeom>
            <a:solidFill>
              <a:schemeClr val="accent6">
                <a:lumMod val="60000"/>
                <a:lumOff val="40000"/>
              </a:schemeClr>
            </a:solidFill>
            <a:ln w="28575">
              <a:noFill/>
              <a:headEnd/>
              <a:tailEnd/>
            </a:ln>
            <a:effectLst>
              <a:outerShdw blurRad="44450" dist="27940" dir="5400000" algn="ctr">
                <a:srgbClr val="000000">
                  <a:alpha val="32000"/>
                </a:srgbClr>
              </a:outerShdw>
            </a:effectLst>
          </p:spPr>
          <p:txBody>
            <a:bodyPr lIns="171495" tIns="34294" rIns="171495" bIns="34294" rtlCol="0" anchor="ctr"/>
            <a:lstStyle/>
            <a:p>
              <a:pPr marL="1191" indent="-1191" algn="ctr" defTabSz="685070" fontAlgn="auto">
                <a:spcBef>
                  <a:spcPts val="0"/>
                </a:spcBef>
                <a:spcAft>
                  <a:spcPts val="0"/>
                </a:spcAft>
                <a:defRPr/>
              </a:pPr>
              <a:endParaRPr lang="en-US" sz="1200" b="1" kern="0" dirty="0">
                <a:solidFill>
                  <a:srgbClr val="FFFFFF"/>
                </a:solidFill>
                <a:latin typeface="Arial"/>
              </a:endParaRPr>
            </a:p>
          </p:txBody>
        </p:sp>
        <p:grpSp>
          <p:nvGrpSpPr>
            <p:cNvPr id="12" name="Group 11"/>
            <p:cNvGrpSpPr/>
            <p:nvPr/>
          </p:nvGrpSpPr>
          <p:grpSpPr>
            <a:xfrm>
              <a:off x="8872198" y="1682875"/>
              <a:ext cx="241552" cy="1033606"/>
              <a:chOff x="7704866" y="1682875"/>
              <a:chExt cx="241552" cy="1033606"/>
            </a:xfrm>
          </p:grpSpPr>
          <p:cxnSp>
            <p:nvCxnSpPr>
              <p:cNvPr id="29" name="Straight Connector 28"/>
              <p:cNvCxnSpPr/>
              <p:nvPr/>
            </p:nvCxnSpPr>
            <p:spPr>
              <a:xfrm>
                <a:off x="7704866" y="1682875"/>
                <a:ext cx="241552" cy="0"/>
              </a:xfrm>
              <a:prstGeom prst="line">
                <a:avLst/>
              </a:prstGeom>
              <a:ln w="38100">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04866" y="2716481"/>
                <a:ext cx="241552" cy="0"/>
              </a:xfrm>
              <a:prstGeom prst="line">
                <a:avLst/>
              </a:prstGeom>
              <a:ln w="38100">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4065106" y="3016462"/>
              <a:ext cx="1536662" cy="962670"/>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067650" y="1972421"/>
              <a:ext cx="0" cy="418715"/>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3482985" y="1361189"/>
              <a:ext cx="1164242"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rgbClr val="FFFFFF"/>
                  </a:solidFill>
                </a:rPr>
                <a:t>OpenCL™ </a:t>
              </a:r>
              <a:br>
                <a:rPr lang="en-US" sz="1050" b="1" dirty="0">
                  <a:solidFill>
                    <a:srgbClr val="FFFFFF"/>
                  </a:solidFill>
                </a:rPr>
              </a:br>
              <a:r>
                <a:rPr lang="en-US" sz="1050" b="1" dirty="0">
                  <a:solidFill>
                    <a:srgbClr val="FFFFFF"/>
                  </a:solidFill>
                </a:rPr>
                <a:t>App</a:t>
              </a:r>
            </a:p>
          </p:txBody>
        </p:sp>
        <p:sp>
          <p:nvSpPr>
            <p:cNvPr id="25" name="Rectangle 24"/>
            <p:cNvSpPr/>
            <p:nvPr/>
          </p:nvSpPr>
          <p:spPr bwMode="auto">
            <a:xfrm>
              <a:off x="3482985" y="2413099"/>
              <a:ext cx="1164242"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rgbClr val="FFFFFF"/>
                  </a:solidFill>
                </a:rPr>
                <a:t>OpenCL Runtime</a:t>
              </a:r>
            </a:p>
          </p:txBody>
        </p:sp>
        <p:cxnSp>
          <p:nvCxnSpPr>
            <p:cNvPr id="20" name="Straight Arrow Connector 19"/>
            <p:cNvCxnSpPr/>
            <p:nvPr/>
          </p:nvCxnSpPr>
          <p:spPr>
            <a:xfrm>
              <a:off x="5386922" y="1972421"/>
              <a:ext cx="0" cy="418715"/>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82412" y="2992694"/>
              <a:ext cx="522528" cy="986438"/>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4804801" y="1361189"/>
              <a:ext cx="1164242"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rgbClr val="FFFFFF"/>
                  </a:solidFill>
                </a:rPr>
                <a:t>Java App</a:t>
              </a:r>
            </a:p>
          </p:txBody>
        </p:sp>
        <p:cxnSp>
          <p:nvCxnSpPr>
            <p:cNvPr id="24" name="Straight Arrow Connector 23"/>
            <p:cNvCxnSpPr/>
            <p:nvPr/>
          </p:nvCxnSpPr>
          <p:spPr>
            <a:xfrm>
              <a:off x="7996270" y="1972421"/>
              <a:ext cx="0" cy="418715"/>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445194" y="3016462"/>
              <a:ext cx="1562157" cy="962670"/>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7426707" y="1361189"/>
              <a:ext cx="1161288"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rgbClr val="FFFFFF"/>
                  </a:solidFill>
                </a:rPr>
                <a:t>Python</a:t>
              </a:r>
            </a:p>
            <a:p>
              <a:pPr marL="1191" indent="-1191" algn="ctr" defTabSz="685070">
                <a:lnSpc>
                  <a:spcPct val="85000"/>
                </a:lnSpc>
              </a:pPr>
              <a:r>
                <a:rPr lang="en-US" sz="1050" b="1" dirty="0">
                  <a:solidFill>
                    <a:srgbClr val="FFFFFF"/>
                  </a:solidFill>
                </a:rPr>
                <a:t>App</a:t>
              </a:r>
            </a:p>
          </p:txBody>
        </p:sp>
        <p:sp>
          <p:nvSpPr>
            <p:cNvPr id="23" name="Rectangle 22"/>
            <p:cNvSpPr/>
            <p:nvPr/>
          </p:nvSpPr>
          <p:spPr bwMode="auto">
            <a:xfrm>
              <a:off x="7426707" y="2413099"/>
              <a:ext cx="1161288"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smtClean="0">
                  <a:solidFill>
                    <a:srgbClr val="FFFFFF"/>
                  </a:solidFill>
                </a:rPr>
                <a:t>Continuum’s</a:t>
              </a:r>
            </a:p>
            <a:p>
              <a:pPr marL="1191" indent="-1191" algn="ctr" defTabSz="685070">
                <a:lnSpc>
                  <a:spcPct val="85000"/>
                </a:lnSpc>
              </a:pPr>
              <a:r>
                <a:rPr lang="en-US" sz="1050" b="1" dirty="0" err="1" smtClean="0">
                  <a:solidFill>
                    <a:srgbClr val="FFFFFF"/>
                  </a:solidFill>
                </a:rPr>
                <a:t>Numba</a:t>
              </a:r>
              <a:endParaRPr lang="en-US" sz="1050" b="1" dirty="0" smtClean="0">
                <a:solidFill>
                  <a:srgbClr val="FFFFFF"/>
                </a:solidFill>
              </a:endParaRPr>
            </a:p>
            <a:p>
              <a:pPr marL="1191" indent="-1191" algn="ctr" defTabSz="685070">
                <a:lnSpc>
                  <a:spcPct val="85000"/>
                </a:lnSpc>
              </a:pPr>
              <a:r>
                <a:rPr lang="en-US" sz="1050" b="1" dirty="0" smtClean="0">
                  <a:solidFill>
                    <a:srgbClr val="FFFFFF"/>
                  </a:solidFill>
                </a:rPr>
                <a:t>Compiler</a:t>
              </a:r>
              <a:endParaRPr lang="en-US" sz="1050" b="1" dirty="0">
                <a:solidFill>
                  <a:srgbClr val="FFFFFF"/>
                </a:solidFill>
              </a:endParaRPr>
            </a:p>
          </p:txBody>
        </p:sp>
        <p:cxnSp>
          <p:nvCxnSpPr>
            <p:cNvPr id="36" name="Straight Arrow Connector 35"/>
            <p:cNvCxnSpPr/>
            <p:nvPr/>
          </p:nvCxnSpPr>
          <p:spPr>
            <a:xfrm>
              <a:off x="6693859" y="1972421"/>
              <a:ext cx="0" cy="418715"/>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6124296" y="1361189"/>
              <a:ext cx="1161288"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smtClean="0">
                  <a:solidFill>
                    <a:srgbClr val="FFFFFF"/>
                  </a:solidFill>
                </a:rPr>
                <a:t>C++ App</a:t>
              </a:r>
              <a:endParaRPr lang="en-US" sz="1050" b="1" dirty="0">
                <a:solidFill>
                  <a:srgbClr val="FFFFFF"/>
                </a:solidFill>
              </a:endParaRPr>
            </a:p>
          </p:txBody>
        </p:sp>
        <p:sp>
          <p:nvSpPr>
            <p:cNvPr id="39" name="Rectangle 38"/>
            <p:cNvSpPr/>
            <p:nvPr/>
          </p:nvSpPr>
          <p:spPr bwMode="auto">
            <a:xfrm>
              <a:off x="6124296" y="2413099"/>
              <a:ext cx="1161288"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smtClean="0">
                  <a:solidFill>
                    <a:srgbClr val="FFFFFF"/>
                  </a:solidFill>
                </a:rPr>
                <a:t>HCC: C++ for Heterogeneous</a:t>
              </a:r>
            </a:p>
            <a:p>
              <a:pPr marL="1191" indent="-1191" algn="ctr" defTabSz="685070">
                <a:lnSpc>
                  <a:spcPct val="85000"/>
                </a:lnSpc>
              </a:pPr>
              <a:r>
                <a:rPr lang="en-US" sz="1050" b="1" dirty="0" smtClean="0">
                  <a:solidFill>
                    <a:srgbClr val="FFFFFF"/>
                  </a:solidFill>
                </a:rPr>
                <a:t>Computing</a:t>
              </a:r>
              <a:endParaRPr lang="en-US" sz="1050" b="1" dirty="0">
                <a:solidFill>
                  <a:srgbClr val="FFFFFF"/>
                </a:solidFill>
              </a:endParaRPr>
            </a:p>
          </p:txBody>
        </p:sp>
        <p:cxnSp>
          <p:nvCxnSpPr>
            <p:cNvPr id="41" name="Straight Arrow Connector 40"/>
            <p:cNvCxnSpPr/>
            <p:nvPr/>
          </p:nvCxnSpPr>
          <p:spPr>
            <a:xfrm>
              <a:off x="5386922" y="3016462"/>
              <a:ext cx="546551" cy="962670"/>
            </a:xfrm>
            <a:prstGeom prst="straightConnector1">
              <a:avLst/>
            </a:prstGeom>
            <a:ln w="38100">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804801" y="2413099"/>
              <a:ext cx="1164242" cy="643393"/>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lnSpc>
                  <a:spcPct val="85000"/>
                </a:lnSpc>
              </a:pPr>
              <a:r>
                <a:rPr lang="en-US" sz="1050" b="1" dirty="0">
                  <a:solidFill>
                    <a:srgbClr val="FFFFFF"/>
                  </a:solidFill>
                </a:rPr>
                <a:t>Java JVM (Sumatra)</a:t>
              </a:r>
            </a:p>
          </p:txBody>
        </p:sp>
      </p:grpSp>
      <p:sp>
        <p:nvSpPr>
          <p:cNvPr id="8" name="Title 7"/>
          <p:cNvSpPr>
            <a:spLocks noGrp="1"/>
          </p:cNvSpPr>
          <p:nvPr>
            <p:ph type="title"/>
          </p:nvPr>
        </p:nvSpPr>
        <p:spPr/>
        <p:txBody>
          <a:bodyPr/>
          <a:lstStyle/>
          <a:p>
            <a:r>
              <a:rPr lang="en-US" dirty="0" smtClean="0"/>
              <a:t>Programming Languages proliferating on HSA</a:t>
            </a:r>
            <a:endParaRPr lang="en-US" dirty="0"/>
          </a:p>
        </p:txBody>
      </p:sp>
      <p:sp>
        <p:nvSpPr>
          <p:cNvPr id="42" name="Content Placeholder 2"/>
          <p:cNvSpPr txBox="1">
            <a:spLocks/>
          </p:cNvSpPr>
          <p:nvPr/>
        </p:nvSpPr>
        <p:spPr bwMode="auto">
          <a:xfrm>
            <a:off x="274387" y="1381123"/>
            <a:ext cx="4320761"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High-level compilers target HSA specification</a:t>
            </a:r>
          </a:p>
          <a:p>
            <a:pPr lvl="1"/>
            <a:r>
              <a:rPr lang="en-US" dirty="0" smtClean="0"/>
              <a:t>Examples: Shared virtual memory, scoped synchronization</a:t>
            </a:r>
          </a:p>
          <a:p>
            <a:r>
              <a:rPr lang="en-US" sz="1800" dirty="0" smtClean="0"/>
              <a:t>Runtime infrastructure provides necessary software support to meet specification </a:t>
            </a:r>
          </a:p>
          <a:p>
            <a:pPr lvl="1"/>
            <a:r>
              <a:rPr lang="en-US" dirty="0" smtClean="0"/>
              <a:t>Examples: Address translation</a:t>
            </a:r>
          </a:p>
          <a:p>
            <a:pPr lvl="1"/>
            <a:r>
              <a:rPr lang="en-US" dirty="0" smtClean="0"/>
              <a:t>Works in concert </a:t>
            </a:r>
            <a:r>
              <a:rPr lang="en-US" dirty="0"/>
              <a:t>with </a:t>
            </a:r>
            <a:r>
              <a:rPr lang="en-US" dirty="0" smtClean="0"/>
              <a:t>GPU hardware</a:t>
            </a:r>
            <a:endParaRPr lang="en-US" dirty="0"/>
          </a:p>
          <a:p>
            <a:r>
              <a:rPr lang="en-US" sz="1800" dirty="0" smtClean="0"/>
              <a:t>The HSA hardware specifications are publicly available</a:t>
            </a:r>
          </a:p>
          <a:p>
            <a:pPr lvl="1"/>
            <a:r>
              <a:rPr lang="en-US" dirty="0" smtClean="0">
                <a:hlinkClick r:id="rId3"/>
              </a:rPr>
              <a:t>http://hsafoundation.com</a:t>
            </a:r>
            <a:endParaRPr lang="en-US" dirty="0" smtClean="0"/>
          </a:p>
          <a:p>
            <a:r>
              <a:rPr lang="en-US" sz="1800" dirty="0" smtClean="0"/>
              <a:t>The HSA software stack is open sourced</a:t>
            </a:r>
          </a:p>
          <a:p>
            <a:pPr lvl="1"/>
            <a:r>
              <a:rPr lang="en-US" dirty="0">
                <a:hlinkClick r:id="rId4"/>
              </a:rPr>
              <a:t>http://github.com/HSAFoundation</a:t>
            </a:r>
            <a:r>
              <a:rPr lang="en-US" dirty="0"/>
              <a:t> </a:t>
            </a:r>
          </a:p>
          <a:p>
            <a:pPr lvl="1"/>
            <a:endParaRPr lang="en-US" dirty="0" smtClean="0"/>
          </a:p>
          <a:p>
            <a:endParaRPr lang="en-US" sz="1800" dirty="0"/>
          </a:p>
          <a:p>
            <a:endParaRPr lang="en-US" sz="1800" dirty="0" smtClean="0"/>
          </a:p>
          <a:p>
            <a:endParaRPr lang="en-US" sz="1800" dirty="0" smtClean="0"/>
          </a:p>
        </p:txBody>
      </p:sp>
    </p:spTree>
    <p:extLst>
      <p:ext uri="{BB962C8B-B14F-4D97-AF65-F5344CB8AC3E}">
        <p14:creationId xmlns:p14="http://schemas.microsoft.com/office/powerpoint/2010/main" val="337772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HSA Building Blocks</a:t>
            </a:r>
            <a:endParaRPr lang="en-US" dirty="0"/>
          </a:p>
        </p:txBody>
      </p:sp>
      <p:sp>
        <p:nvSpPr>
          <p:cNvPr id="6" name="Content Placeholder 5"/>
          <p:cNvSpPr>
            <a:spLocks noGrp="1"/>
          </p:cNvSpPr>
          <p:nvPr>
            <p:ph idx="1"/>
          </p:nvPr>
        </p:nvSpPr>
        <p:spPr>
          <a:xfrm>
            <a:off x="229279" y="1530799"/>
            <a:ext cx="3978676" cy="2777677"/>
          </a:xfrm>
        </p:spPr>
        <p:txBody>
          <a:bodyPr/>
          <a:lstStyle/>
          <a:p>
            <a:pPr marL="0" indent="0">
              <a:buNone/>
            </a:pPr>
            <a:r>
              <a:rPr lang="en-US" sz="2101" u="sng" dirty="0"/>
              <a:t>HSA Hardware Building Blocks</a:t>
            </a:r>
            <a:endParaRPr lang="en-US" u="sng" dirty="0" smtClean="0"/>
          </a:p>
          <a:p>
            <a:r>
              <a:rPr lang="en-US" sz="1500" dirty="0"/>
              <a:t>Shared Virtual Memory</a:t>
            </a:r>
          </a:p>
          <a:p>
            <a:pPr lvl="1"/>
            <a:r>
              <a:rPr lang="en-US" sz="1350" dirty="0"/>
              <a:t>Single address space</a:t>
            </a:r>
          </a:p>
          <a:p>
            <a:pPr lvl="1"/>
            <a:r>
              <a:rPr lang="en-US" sz="1350" dirty="0"/>
              <a:t>Coherent</a:t>
            </a:r>
          </a:p>
          <a:p>
            <a:pPr lvl="1"/>
            <a:r>
              <a:rPr lang="en-US" sz="1350" dirty="0"/>
              <a:t>Pageable</a:t>
            </a:r>
          </a:p>
          <a:p>
            <a:pPr lvl="1"/>
            <a:r>
              <a:rPr lang="en-US" sz="1350" dirty="0"/>
              <a:t>Fast access from all components</a:t>
            </a:r>
          </a:p>
          <a:p>
            <a:pPr lvl="1"/>
            <a:r>
              <a:rPr lang="en-US" sz="1350" dirty="0"/>
              <a:t>Can share pointers</a:t>
            </a:r>
          </a:p>
          <a:p>
            <a:r>
              <a:rPr lang="en-US" sz="1500" dirty="0"/>
              <a:t>Architected User-Level Queues</a:t>
            </a:r>
          </a:p>
          <a:p>
            <a:r>
              <a:rPr lang="en-US" sz="1500" dirty="0"/>
              <a:t>Signals</a:t>
            </a:r>
          </a:p>
          <a:p>
            <a:r>
              <a:rPr lang="en-US" sz="1500" dirty="0"/>
              <a:t>Context Switching</a:t>
            </a:r>
          </a:p>
          <a:p>
            <a:r>
              <a:rPr lang="en-US" sz="1500" dirty="0"/>
              <a:t>Platform </a:t>
            </a:r>
            <a:r>
              <a:rPr lang="en-US" sz="1500" dirty="0" smtClean="0"/>
              <a:t>Atomics</a:t>
            </a:r>
          </a:p>
          <a:p>
            <a:r>
              <a:rPr lang="en-US" sz="1500" dirty="0" smtClean="0"/>
              <a:t>Defined </a:t>
            </a:r>
            <a:r>
              <a:rPr lang="en-US" sz="1500" dirty="0"/>
              <a:t>Memory Model</a:t>
            </a:r>
          </a:p>
          <a:p>
            <a:pPr marL="0" indent="0">
              <a:buNone/>
            </a:pPr>
            <a:endParaRPr lang="en-US" dirty="0" smtClean="0"/>
          </a:p>
          <a:p>
            <a:pPr lvl="1"/>
            <a:endParaRPr lang="en-US" dirty="0"/>
          </a:p>
        </p:txBody>
      </p:sp>
      <p:sp>
        <p:nvSpPr>
          <p:cNvPr id="8" name="Content Placeholder 7"/>
          <p:cNvSpPr>
            <a:spLocks noGrp="1"/>
          </p:cNvSpPr>
          <p:nvPr>
            <p:ph sz="quarter" idx="11"/>
          </p:nvPr>
        </p:nvSpPr>
        <p:spPr>
          <a:xfrm>
            <a:off x="4731586" y="1491074"/>
            <a:ext cx="4149057" cy="3924687"/>
          </a:xfrm>
        </p:spPr>
        <p:txBody>
          <a:bodyPr/>
          <a:lstStyle/>
          <a:p>
            <a:pPr marL="0" indent="0">
              <a:buNone/>
            </a:pPr>
            <a:r>
              <a:rPr lang="en-US" sz="2101" u="sng" dirty="0"/>
              <a:t>HSA Software Building Blocks</a:t>
            </a:r>
          </a:p>
          <a:p>
            <a:pPr lvl="0">
              <a:buClrTx/>
            </a:pPr>
            <a:r>
              <a:rPr lang="en-US" sz="1500" dirty="0" smtClean="0"/>
              <a:t>HSAIL</a:t>
            </a:r>
          </a:p>
          <a:p>
            <a:pPr lvl="1">
              <a:buClrTx/>
            </a:pPr>
            <a:r>
              <a:rPr lang="en-US" sz="1350" dirty="0" smtClean="0"/>
              <a:t>Portable, parallel, compiler IR</a:t>
            </a:r>
          </a:p>
          <a:p>
            <a:pPr lvl="1">
              <a:buClrTx/>
            </a:pPr>
            <a:r>
              <a:rPr lang="en-US" sz="1350" dirty="0" smtClean="0"/>
              <a:t>Instruction definition</a:t>
            </a:r>
          </a:p>
          <a:p>
            <a:pPr marL="561572" lvl="1" indent="-285750">
              <a:buClrTx/>
            </a:pPr>
            <a:endParaRPr lang="en-US" dirty="0" smtClean="0"/>
          </a:p>
          <a:p>
            <a:pPr>
              <a:buClrTx/>
            </a:pPr>
            <a:r>
              <a:rPr lang="en-US" sz="1500" dirty="0" smtClean="0"/>
              <a:t>HSA </a:t>
            </a:r>
            <a:r>
              <a:rPr lang="en-US" sz="1500" dirty="0"/>
              <a:t>Runtime</a:t>
            </a:r>
          </a:p>
          <a:p>
            <a:pPr lvl="1">
              <a:buClrTx/>
            </a:pPr>
            <a:r>
              <a:rPr lang="en-US" sz="1350" dirty="0" smtClean="0"/>
              <a:t>Create queues</a:t>
            </a:r>
          </a:p>
          <a:p>
            <a:pPr lvl="1">
              <a:buClrTx/>
            </a:pPr>
            <a:r>
              <a:rPr lang="en-US" sz="1350" dirty="0" smtClean="0"/>
              <a:t>Allocate </a:t>
            </a:r>
            <a:r>
              <a:rPr lang="en-US" sz="1350" dirty="0"/>
              <a:t>memory</a:t>
            </a:r>
          </a:p>
          <a:p>
            <a:pPr lvl="1">
              <a:buClrTx/>
            </a:pPr>
            <a:r>
              <a:rPr lang="en-US" sz="1350" dirty="0"/>
              <a:t>Device discovery</a:t>
            </a:r>
          </a:p>
          <a:p>
            <a:pPr lvl="1">
              <a:buClrTx/>
            </a:pPr>
            <a:endParaRPr lang="en-US" sz="1350" dirty="0"/>
          </a:p>
          <a:p>
            <a:pPr>
              <a:buClrTx/>
            </a:pPr>
            <a:r>
              <a:rPr lang="en-US" sz="1500" dirty="0"/>
              <a:t>Multiple high level compilers</a:t>
            </a:r>
          </a:p>
          <a:p>
            <a:pPr lvl="1">
              <a:buClrTx/>
            </a:pPr>
            <a:r>
              <a:rPr lang="en-US" sz="1350" dirty="0"/>
              <a:t>CLANG/LLVM/HSAIL</a:t>
            </a:r>
          </a:p>
          <a:p>
            <a:pPr lvl="1">
              <a:buClrTx/>
            </a:pPr>
            <a:r>
              <a:rPr lang="en-US" sz="1350" dirty="0"/>
              <a:t>C++, OpenMP, OpenACC, Python</a:t>
            </a:r>
            <a:r>
              <a:rPr lang="en-US" sz="1350" dirty="0">
                <a:solidFill>
                  <a:prstClr val="white"/>
                </a:solidFill>
              </a:rPr>
              <a:t>, OpenCL™, etc</a:t>
            </a:r>
          </a:p>
          <a:p>
            <a:pPr marL="0" indent="0">
              <a:buClr>
                <a:prstClr val="white"/>
              </a:buClr>
              <a:buNone/>
            </a:pPr>
            <a:endParaRPr lang="en-US" dirty="0" smtClean="0">
              <a:solidFill>
                <a:prstClr val="white"/>
              </a:solidFill>
            </a:endParaRPr>
          </a:p>
          <a:p>
            <a:pPr marL="0" indent="0">
              <a:buClr>
                <a:prstClr val="white"/>
              </a:buClr>
              <a:buNone/>
            </a:pPr>
            <a:endParaRPr lang="en-US" i="1" dirty="0" smtClean="0">
              <a:solidFill>
                <a:prstClr val="white"/>
              </a:solidFill>
            </a:endParaRPr>
          </a:p>
        </p:txBody>
      </p:sp>
      <p:sp>
        <p:nvSpPr>
          <p:cNvPr id="9" name="Rectangle 8"/>
          <p:cNvSpPr/>
          <p:nvPr/>
        </p:nvSpPr>
        <p:spPr>
          <a:xfrm>
            <a:off x="4573192" y="5432933"/>
            <a:ext cx="4570809" cy="923330"/>
          </a:xfrm>
          <a:prstGeom prst="rect">
            <a:avLst/>
          </a:prstGeom>
        </p:spPr>
        <p:txBody>
          <a:bodyPr>
            <a:spAutoFit/>
          </a:bodyPr>
          <a:lstStyle/>
          <a:p>
            <a:r>
              <a:rPr lang="en-US" i="1" dirty="0" smtClean="0"/>
              <a:t>Industry standard compiler IR and runtime to enable existing programming languages to target the GPU</a:t>
            </a: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52" y="3139909"/>
            <a:ext cx="504950" cy="714568"/>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2772" y="1958313"/>
            <a:ext cx="547529" cy="710355"/>
          </a:xfrm>
          <a:prstGeom prst="rect">
            <a:avLst/>
          </a:prstGeom>
          <a:ln>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839" y="3232222"/>
            <a:ext cx="559314" cy="723818"/>
          </a:xfrm>
          <a:prstGeom prst="rect">
            <a:avLst/>
          </a:prstGeom>
          <a:ln>
            <a:solidFill>
              <a:schemeClr val="tx1"/>
            </a:solidFill>
          </a:ln>
        </p:spPr>
      </p:pic>
      <p:sp>
        <p:nvSpPr>
          <p:cNvPr id="11" name="Right Brace 10"/>
          <p:cNvSpPr/>
          <p:nvPr/>
        </p:nvSpPr>
        <p:spPr>
          <a:xfrm>
            <a:off x="2993402" y="2087633"/>
            <a:ext cx="232855" cy="2970592"/>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F0"/>
              </a:solidFill>
            </a:endParaRPr>
          </a:p>
        </p:txBody>
      </p:sp>
      <p:sp>
        <p:nvSpPr>
          <p:cNvPr id="12" name="TextBox 11"/>
          <p:cNvSpPr txBox="1"/>
          <p:nvPr/>
        </p:nvSpPr>
        <p:spPr>
          <a:xfrm>
            <a:off x="3306384" y="2382823"/>
            <a:ext cx="1124325" cy="987450"/>
          </a:xfrm>
          <a:prstGeom prst="rect">
            <a:avLst/>
          </a:prstGeom>
          <a:noFill/>
        </p:spPr>
        <p:txBody>
          <a:bodyPr wrap="square" rtlCol="0">
            <a:spAutoFit/>
          </a:bodyPr>
          <a:lstStyle/>
          <a:p>
            <a:pPr algn="ctr">
              <a:spcAft>
                <a:spcPts val="450"/>
              </a:spcAft>
              <a:buClr>
                <a:schemeClr val="bg2"/>
              </a:buClr>
            </a:pPr>
            <a:r>
              <a:rPr lang="en-US" sz="1200" i="1" dirty="0">
                <a:solidFill>
                  <a:schemeClr val="accent3"/>
                </a:solidFill>
              </a:rPr>
              <a:t>HSA Platform System Arch Specification</a:t>
            </a:r>
          </a:p>
          <a:p>
            <a:pPr marL="1159978" lvl="3" indent="-131004">
              <a:spcAft>
                <a:spcPts val="450"/>
              </a:spcAft>
              <a:buClr>
                <a:schemeClr val="bg2"/>
              </a:buClr>
              <a:buFont typeface="Wingdings 3" pitchFamily="18" charset="2"/>
              <a:buChar char="}"/>
            </a:pPr>
            <a:endParaRPr lang="en-US" dirty="0" smtClean="0">
              <a:solidFill>
                <a:schemeClr val="accent3"/>
              </a:solidFill>
            </a:endParaRPr>
          </a:p>
        </p:txBody>
      </p:sp>
      <p:sp>
        <p:nvSpPr>
          <p:cNvPr id="13" name="Rectangle 12"/>
          <p:cNvSpPr/>
          <p:nvPr/>
        </p:nvSpPr>
        <p:spPr>
          <a:xfrm>
            <a:off x="115381" y="5434567"/>
            <a:ext cx="4457812" cy="923330"/>
          </a:xfrm>
          <a:prstGeom prst="rect">
            <a:avLst/>
          </a:prstGeom>
        </p:spPr>
        <p:txBody>
          <a:bodyPr wrap="square">
            <a:spAutoFit/>
          </a:bodyPr>
          <a:lstStyle/>
          <a:p>
            <a:r>
              <a:rPr lang="en-US" i="1" dirty="0" smtClean="0"/>
              <a:t>Industry standard</a:t>
            </a:r>
            <a:r>
              <a:rPr lang="en-US" i="1" dirty="0"/>
              <a:t>, architected requirements for how devices share memory and communicate with each other</a:t>
            </a:r>
          </a:p>
        </p:txBody>
      </p:sp>
      <p:sp>
        <p:nvSpPr>
          <p:cNvPr id="14" name="TextBox 13"/>
          <p:cNvSpPr txBox="1"/>
          <p:nvPr/>
        </p:nvSpPr>
        <p:spPr>
          <a:xfrm>
            <a:off x="7434865" y="1897991"/>
            <a:ext cx="1071522" cy="830997"/>
          </a:xfrm>
          <a:prstGeom prst="rect">
            <a:avLst/>
          </a:prstGeom>
          <a:noFill/>
        </p:spPr>
        <p:txBody>
          <a:bodyPr wrap="square" rtlCol="0">
            <a:spAutoFit/>
          </a:bodyPr>
          <a:lstStyle/>
          <a:p>
            <a:pPr>
              <a:spcAft>
                <a:spcPts val="450"/>
              </a:spcAft>
              <a:buClr>
                <a:schemeClr val="bg2"/>
              </a:buClr>
            </a:pPr>
            <a:r>
              <a:rPr lang="en-US" sz="1200" i="1" dirty="0">
                <a:solidFill>
                  <a:schemeClr val="accent3"/>
                </a:solidFill>
              </a:rPr>
              <a:t>HSA Programmer’s Reference Manual</a:t>
            </a:r>
          </a:p>
        </p:txBody>
      </p:sp>
      <p:sp>
        <p:nvSpPr>
          <p:cNvPr id="15" name="Right Brace 14"/>
          <p:cNvSpPr/>
          <p:nvPr/>
        </p:nvSpPr>
        <p:spPr>
          <a:xfrm>
            <a:off x="7375161" y="1941072"/>
            <a:ext cx="149528" cy="720488"/>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F0"/>
              </a:solidFill>
            </a:endParaRPr>
          </a:p>
        </p:txBody>
      </p:sp>
      <p:sp>
        <p:nvSpPr>
          <p:cNvPr id="18" name="TextBox 17"/>
          <p:cNvSpPr txBox="1"/>
          <p:nvPr/>
        </p:nvSpPr>
        <p:spPr>
          <a:xfrm>
            <a:off x="7116010" y="3268442"/>
            <a:ext cx="997512" cy="646331"/>
          </a:xfrm>
          <a:prstGeom prst="rect">
            <a:avLst/>
          </a:prstGeom>
          <a:noFill/>
        </p:spPr>
        <p:txBody>
          <a:bodyPr wrap="square" rtlCol="0">
            <a:spAutoFit/>
          </a:bodyPr>
          <a:lstStyle/>
          <a:p>
            <a:pPr>
              <a:spcAft>
                <a:spcPts val="450"/>
              </a:spcAft>
              <a:buClr>
                <a:schemeClr val="bg2"/>
              </a:buClr>
            </a:pPr>
            <a:r>
              <a:rPr lang="en-US" sz="1200" i="1" dirty="0">
                <a:solidFill>
                  <a:schemeClr val="accent3"/>
                </a:solidFill>
              </a:rPr>
              <a:t>HSA System Runtime Specification</a:t>
            </a:r>
          </a:p>
        </p:txBody>
      </p:sp>
      <p:sp>
        <p:nvSpPr>
          <p:cNvPr id="19" name="Right Brace 18"/>
          <p:cNvSpPr/>
          <p:nvPr/>
        </p:nvSpPr>
        <p:spPr>
          <a:xfrm>
            <a:off x="6972078" y="3139909"/>
            <a:ext cx="165999" cy="879947"/>
          </a:xfrm>
          <a:prstGeom prst="rightBrace">
            <a:avLst>
              <a:gd name="adj1" fmla="val 8333"/>
              <a:gd name="adj2" fmla="val 50852"/>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F0"/>
              </a:solidFill>
            </a:endParaRPr>
          </a:p>
        </p:txBody>
      </p:sp>
      <p:sp>
        <p:nvSpPr>
          <p:cNvPr id="23" name="10-Point Star 22"/>
          <p:cNvSpPr/>
          <p:nvPr/>
        </p:nvSpPr>
        <p:spPr>
          <a:xfrm>
            <a:off x="6265889" y="2961430"/>
            <a:ext cx="619660" cy="442505"/>
          </a:xfrm>
          <a:prstGeom prst="star10">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Open-Source</a:t>
            </a:r>
          </a:p>
        </p:txBody>
      </p:sp>
      <p:sp>
        <p:nvSpPr>
          <p:cNvPr id="24" name="10-Point Star 23"/>
          <p:cNvSpPr/>
          <p:nvPr/>
        </p:nvSpPr>
        <p:spPr>
          <a:xfrm>
            <a:off x="6415301" y="1830687"/>
            <a:ext cx="585757" cy="435560"/>
          </a:xfrm>
          <a:prstGeom prst="star10">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Open-Source</a:t>
            </a:r>
          </a:p>
        </p:txBody>
      </p:sp>
      <p:sp>
        <p:nvSpPr>
          <p:cNvPr id="20" name="10-Point Star 19"/>
          <p:cNvSpPr/>
          <p:nvPr/>
        </p:nvSpPr>
        <p:spPr>
          <a:xfrm>
            <a:off x="7252498" y="4113583"/>
            <a:ext cx="686876" cy="442505"/>
          </a:xfrm>
          <a:prstGeom prst="star10">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Open-Source</a:t>
            </a:r>
          </a:p>
        </p:txBody>
      </p:sp>
      <p:sp>
        <p:nvSpPr>
          <p:cNvPr id="10" name="TextBox 9"/>
          <p:cNvSpPr txBox="1"/>
          <p:nvPr/>
        </p:nvSpPr>
        <p:spPr>
          <a:xfrm>
            <a:off x="3522867" y="608780"/>
            <a:ext cx="5203669" cy="803040"/>
          </a:xfrm>
          <a:prstGeom prst="rect">
            <a:avLst/>
          </a:prstGeom>
          <a:noFill/>
        </p:spPr>
        <p:txBody>
          <a:bodyPr wrap="none" rtlCol="0">
            <a:spAutoFit/>
          </a:bodyPr>
          <a:lstStyle/>
          <a:p>
            <a:pPr>
              <a:spcAft>
                <a:spcPts val="450"/>
              </a:spcAft>
              <a:buClr>
                <a:schemeClr val="bg2"/>
              </a:buClr>
            </a:pPr>
            <a:r>
              <a:rPr lang="en-US" sz="2101" b="1" dirty="0">
                <a:solidFill>
                  <a:schemeClr val="accent1"/>
                </a:solidFill>
                <a:latin typeface="Courier New" panose="02070309020205020404" pitchFamily="49" charset="0"/>
                <a:cs typeface="Courier New" panose="02070309020205020404" pitchFamily="49" charset="0"/>
              </a:rPr>
              <a:t>http://hsafoundation.com</a:t>
            </a:r>
          </a:p>
          <a:p>
            <a:pPr>
              <a:spcAft>
                <a:spcPts val="450"/>
              </a:spcAft>
              <a:buClr>
                <a:schemeClr val="bg2"/>
              </a:buClr>
            </a:pPr>
            <a:r>
              <a:rPr lang="en-US" sz="2101" b="1" dirty="0">
                <a:solidFill>
                  <a:schemeClr val="accent1"/>
                </a:solidFill>
                <a:latin typeface="Courier New" panose="02070309020205020404" pitchFamily="49" charset="0"/>
                <a:cs typeface="Courier New" panose="02070309020205020404" pitchFamily="49" charset="0"/>
              </a:rPr>
              <a:t>http://github.com/HSAFoundation</a:t>
            </a:r>
          </a:p>
        </p:txBody>
      </p:sp>
      <p:sp>
        <p:nvSpPr>
          <p:cNvPr id="21" name="10-Point Star 20"/>
          <p:cNvSpPr/>
          <p:nvPr/>
        </p:nvSpPr>
        <p:spPr>
          <a:xfrm>
            <a:off x="3157612" y="1935617"/>
            <a:ext cx="592276" cy="435560"/>
          </a:xfrm>
          <a:prstGeom prst="star10">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Open-Source</a:t>
            </a:r>
          </a:p>
        </p:txBody>
      </p:sp>
    </p:spTree>
    <p:extLst>
      <p:ext uri="{BB962C8B-B14F-4D97-AF65-F5344CB8AC3E}">
        <p14:creationId xmlns:p14="http://schemas.microsoft.com/office/powerpoint/2010/main" val="2835178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3" grpId="0" animBg="1"/>
      <p:bldP spid="24"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APU Simulation Support</a:t>
            </a:r>
            <a:endParaRPr lang="en-US" dirty="0"/>
          </a:p>
        </p:txBody>
      </p:sp>
      <p:sp>
        <p:nvSpPr>
          <p:cNvPr id="6" name="Content Placeholder 5"/>
          <p:cNvSpPr>
            <a:spLocks noGrp="1"/>
          </p:cNvSpPr>
          <p:nvPr>
            <p:ph idx="1"/>
          </p:nvPr>
        </p:nvSpPr>
        <p:spPr>
          <a:xfrm>
            <a:off x="229279" y="1530799"/>
            <a:ext cx="3978676" cy="2777677"/>
          </a:xfrm>
        </p:spPr>
        <p:txBody>
          <a:bodyPr/>
          <a:lstStyle/>
          <a:p>
            <a:pPr marL="0" indent="0">
              <a:buNone/>
            </a:pPr>
            <a:r>
              <a:rPr lang="en-US" sz="2101" u="sng" dirty="0">
                <a:solidFill>
                  <a:schemeClr val="accent1"/>
                </a:solidFill>
              </a:rPr>
              <a:t>HSA Hardware Building Blocks</a:t>
            </a:r>
            <a:endParaRPr lang="en-US" u="sng" dirty="0" smtClean="0">
              <a:solidFill>
                <a:schemeClr val="accent1"/>
              </a:solidFill>
            </a:endParaRPr>
          </a:p>
          <a:p>
            <a:r>
              <a:rPr lang="en-US" sz="1500" dirty="0">
                <a:solidFill>
                  <a:schemeClr val="accent1"/>
                </a:solidFill>
              </a:rPr>
              <a:t>Shared Virtual Memory</a:t>
            </a:r>
          </a:p>
          <a:p>
            <a:pPr lvl="1"/>
            <a:r>
              <a:rPr lang="en-US" sz="1350" dirty="0">
                <a:solidFill>
                  <a:schemeClr val="accent1"/>
                </a:solidFill>
              </a:rPr>
              <a:t>Single address space</a:t>
            </a:r>
          </a:p>
          <a:p>
            <a:pPr lvl="1"/>
            <a:r>
              <a:rPr lang="en-US" sz="1350" dirty="0">
                <a:solidFill>
                  <a:schemeClr val="accent1"/>
                </a:solidFill>
              </a:rPr>
              <a:t>Coherent</a:t>
            </a:r>
          </a:p>
          <a:p>
            <a:pPr lvl="1"/>
            <a:r>
              <a:rPr lang="en-US" sz="1350" dirty="0">
                <a:solidFill>
                  <a:schemeClr val="accent4">
                    <a:lumMod val="75000"/>
                  </a:schemeClr>
                </a:solidFill>
              </a:rPr>
              <a:t>Pageable</a:t>
            </a:r>
          </a:p>
          <a:p>
            <a:pPr lvl="1"/>
            <a:r>
              <a:rPr lang="en-US" sz="1350" dirty="0">
                <a:solidFill>
                  <a:schemeClr val="accent1"/>
                </a:solidFill>
              </a:rPr>
              <a:t>Fast access from all components</a:t>
            </a:r>
          </a:p>
          <a:p>
            <a:pPr lvl="1"/>
            <a:r>
              <a:rPr lang="en-US" sz="1350" dirty="0">
                <a:solidFill>
                  <a:schemeClr val="accent1"/>
                </a:solidFill>
              </a:rPr>
              <a:t>Can share pointers</a:t>
            </a:r>
          </a:p>
          <a:p>
            <a:r>
              <a:rPr lang="en-US" sz="1500" dirty="0">
                <a:solidFill>
                  <a:schemeClr val="accent5"/>
                </a:solidFill>
              </a:rPr>
              <a:t>Architected User-Level Queues</a:t>
            </a:r>
          </a:p>
          <a:p>
            <a:r>
              <a:rPr lang="en-US" sz="1500" dirty="0">
                <a:solidFill>
                  <a:schemeClr val="accent5"/>
                </a:solidFill>
              </a:rPr>
              <a:t>Signals</a:t>
            </a:r>
          </a:p>
          <a:p>
            <a:r>
              <a:rPr lang="en-US" sz="1500" dirty="0">
                <a:solidFill>
                  <a:schemeClr val="accent4">
                    <a:lumMod val="75000"/>
                  </a:schemeClr>
                </a:solidFill>
              </a:rPr>
              <a:t>Context Switching</a:t>
            </a:r>
          </a:p>
          <a:p>
            <a:r>
              <a:rPr lang="en-US" sz="1500" dirty="0">
                <a:solidFill>
                  <a:schemeClr val="accent1"/>
                </a:solidFill>
              </a:rPr>
              <a:t>Platform </a:t>
            </a:r>
            <a:r>
              <a:rPr lang="en-US" sz="1500" dirty="0" smtClean="0">
                <a:solidFill>
                  <a:schemeClr val="accent1"/>
                </a:solidFill>
              </a:rPr>
              <a:t>Atomics</a:t>
            </a:r>
          </a:p>
          <a:p>
            <a:r>
              <a:rPr lang="en-US" sz="1500" dirty="0" smtClean="0">
                <a:solidFill>
                  <a:schemeClr val="accent1"/>
                </a:solidFill>
              </a:rPr>
              <a:t>Defined Memory Model</a:t>
            </a:r>
          </a:p>
          <a:p>
            <a:pPr lvl="1"/>
            <a:r>
              <a:rPr lang="en-US" sz="1300" dirty="0" smtClean="0">
                <a:solidFill>
                  <a:schemeClr val="accent1"/>
                </a:solidFill>
              </a:rPr>
              <a:t>Basic Acquire and Release operations</a:t>
            </a:r>
          </a:p>
          <a:p>
            <a:pPr lvl="1"/>
            <a:r>
              <a:rPr lang="en-US" sz="1300" dirty="0" smtClean="0">
                <a:solidFill>
                  <a:schemeClr val="accent5"/>
                </a:solidFill>
              </a:rPr>
              <a:t>No SC data</a:t>
            </a:r>
          </a:p>
          <a:p>
            <a:pPr lvl="1"/>
            <a:r>
              <a:rPr lang="en-US" sz="1300" dirty="0" smtClean="0">
                <a:solidFill>
                  <a:schemeClr val="accent5"/>
                </a:solidFill>
              </a:rPr>
              <a:t>Coarse-grain memory</a:t>
            </a:r>
            <a:endParaRPr lang="en-US" sz="1300" dirty="0">
              <a:solidFill>
                <a:schemeClr val="accent5"/>
              </a:solidFill>
            </a:endParaRPr>
          </a:p>
          <a:p>
            <a:pPr marL="0" indent="0">
              <a:buNone/>
            </a:pPr>
            <a:endParaRPr lang="en-US" dirty="0" smtClean="0"/>
          </a:p>
          <a:p>
            <a:pPr lvl="1"/>
            <a:endParaRPr lang="en-US" dirty="0"/>
          </a:p>
        </p:txBody>
      </p:sp>
      <p:sp>
        <p:nvSpPr>
          <p:cNvPr id="8" name="Content Placeholder 7"/>
          <p:cNvSpPr>
            <a:spLocks noGrp="1"/>
          </p:cNvSpPr>
          <p:nvPr>
            <p:ph sz="quarter" idx="11"/>
          </p:nvPr>
        </p:nvSpPr>
        <p:spPr>
          <a:xfrm>
            <a:off x="4731586" y="1491074"/>
            <a:ext cx="4149057" cy="3924687"/>
          </a:xfrm>
        </p:spPr>
        <p:txBody>
          <a:bodyPr/>
          <a:lstStyle/>
          <a:p>
            <a:pPr marL="0" indent="0">
              <a:buNone/>
            </a:pPr>
            <a:r>
              <a:rPr lang="en-US" sz="2101" u="sng" dirty="0">
                <a:solidFill>
                  <a:schemeClr val="accent1"/>
                </a:solidFill>
              </a:rPr>
              <a:t>HSA Software Building Blocks</a:t>
            </a:r>
          </a:p>
          <a:p>
            <a:pPr lvl="0">
              <a:buClrTx/>
            </a:pPr>
            <a:r>
              <a:rPr lang="en-US" sz="1500" dirty="0" smtClean="0">
                <a:solidFill>
                  <a:schemeClr val="accent1"/>
                </a:solidFill>
              </a:rPr>
              <a:t>HSAIL</a:t>
            </a:r>
          </a:p>
          <a:p>
            <a:pPr lvl="1">
              <a:buClrTx/>
            </a:pPr>
            <a:r>
              <a:rPr lang="en-US" sz="1350" dirty="0" smtClean="0">
                <a:solidFill>
                  <a:schemeClr val="accent1"/>
                </a:solidFill>
              </a:rPr>
              <a:t>Portable, parallel, compiler IR</a:t>
            </a:r>
          </a:p>
          <a:p>
            <a:pPr lvl="1">
              <a:buClrTx/>
            </a:pPr>
            <a:r>
              <a:rPr lang="en-US" sz="1350" dirty="0" smtClean="0">
                <a:solidFill>
                  <a:schemeClr val="accent1"/>
                </a:solidFill>
              </a:rPr>
              <a:t>Instruction definition</a:t>
            </a:r>
          </a:p>
          <a:p>
            <a:pPr marL="561572" lvl="1" indent="-285750">
              <a:buClrTx/>
            </a:pPr>
            <a:endParaRPr lang="en-US" dirty="0" smtClean="0"/>
          </a:p>
          <a:p>
            <a:pPr>
              <a:buClrTx/>
            </a:pPr>
            <a:r>
              <a:rPr lang="en-US" sz="1500" dirty="0" smtClean="0">
                <a:solidFill>
                  <a:schemeClr val="accent5"/>
                </a:solidFill>
              </a:rPr>
              <a:t>HSA Runtime </a:t>
            </a:r>
            <a:r>
              <a:rPr lang="en-US" sz="1500" dirty="0" smtClean="0">
                <a:solidFill>
                  <a:schemeClr val="accent1"/>
                </a:solidFill>
              </a:rPr>
              <a:t>(</a:t>
            </a:r>
            <a:r>
              <a:rPr lang="en-US" sz="1500" dirty="0" err="1" smtClean="0">
                <a:solidFill>
                  <a:schemeClr val="accent1"/>
                </a:solidFill>
              </a:rPr>
              <a:t>OpenCL</a:t>
            </a:r>
            <a:r>
              <a:rPr lang="en-US" sz="1500" baseline="30000" dirty="0" err="1" smtClean="0">
                <a:solidFill>
                  <a:schemeClr val="accent1"/>
                </a:solidFill>
              </a:rPr>
              <a:t>TM</a:t>
            </a:r>
            <a:r>
              <a:rPr lang="en-US" sz="1500" dirty="0" smtClean="0">
                <a:solidFill>
                  <a:schemeClr val="accent1"/>
                </a:solidFill>
              </a:rPr>
              <a:t> Runtime)</a:t>
            </a:r>
            <a:endParaRPr lang="en-US" sz="1500" dirty="0">
              <a:solidFill>
                <a:schemeClr val="accent1"/>
              </a:solidFill>
            </a:endParaRPr>
          </a:p>
          <a:p>
            <a:pPr lvl="1">
              <a:buClrTx/>
            </a:pPr>
            <a:r>
              <a:rPr lang="en-US" sz="1350" dirty="0" smtClean="0">
                <a:solidFill>
                  <a:schemeClr val="accent5"/>
                </a:solidFill>
              </a:rPr>
              <a:t>Create queues</a:t>
            </a:r>
          </a:p>
          <a:p>
            <a:pPr lvl="1">
              <a:buClrTx/>
            </a:pPr>
            <a:r>
              <a:rPr lang="en-US" sz="1350" dirty="0" smtClean="0">
                <a:solidFill>
                  <a:schemeClr val="accent1"/>
                </a:solidFill>
              </a:rPr>
              <a:t>Allocate </a:t>
            </a:r>
            <a:r>
              <a:rPr lang="en-US" sz="1350" dirty="0">
                <a:solidFill>
                  <a:schemeClr val="accent1"/>
                </a:solidFill>
              </a:rPr>
              <a:t>memory</a:t>
            </a:r>
          </a:p>
          <a:p>
            <a:pPr lvl="1">
              <a:buClrTx/>
            </a:pPr>
            <a:r>
              <a:rPr lang="en-US" sz="1350" dirty="0">
                <a:solidFill>
                  <a:schemeClr val="accent5"/>
                </a:solidFill>
              </a:rPr>
              <a:t>Device discovery</a:t>
            </a:r>
          </a:p>
          <a:p>
            <a:pPr lvl="1">
              <a:buClrTx/>
            </a:pPr>
            <a:endParaRPr lang="en-US" sz="1350" dirty="0"/>
          </a:p>
          <a:p>
            <a:pPr>
              <a:buClrTx/>
            </a:pPr>
            <a:r>
              <a:rPr lang="en-US" sz="1500" dirty="0"/>
              <a:t>Multiple </a:t>
            </a:r>
            <a:r>
              <a:rPr lang="en-US" sz="1500" dirty="0" smtClean="0">
                <a:solidFill>
                  <a:schemeClr val="accent1"/>
                </a:solidFill>
              </a:rPr>
              <a:t>high-level </a:t>
            </a:r>
            <a:r>
              <a:rPr lang="en-US" sz="1500" dirty="0">
                <a:solidFill>
                  <a:schemeClr val="accent1"/>
                </a:solidFill>
              </a:rPr>
              <a:t>compilers</a:t>
            </a:r>
          </a:p>
          <a:p>
            <a:pPr lvl="1">
              <a:buClrTx/>
            </a:pPr>
            <a:r>
              <a:rPr lang="en-US" sz="1350" dirty="0"/>
              <a:t>CLANG/</a:t>
            </a:r>
            <a:r>
              <a:rPr lang="en-US" sz="1350" dirty="0">
                <a:solidFill>
                  <a:schemeClr val="accent1"/>
                </a:solidFill>
              </a:rPr>
              <a:t>LLVM/HSAIL</a:t>
            </a:r>
          </a:p>
          <a:p>
            <a:pPr lvl="1">
              <a:buClrTx/>
            </a:pPr>
            <a:r>
              <a:rPr lang="en-US" sz="1350" dirty="0">
                <a:solidFill>
                  <a:schemeClr val="accent4">
                    <a:lumMod val="75000"/>
                  </a:schemeClr>
                </a:solidFill>
              </a:rPr>
              <a:t>C++, OpenMP, OpenACC, Python</a:t>
            </a:r>
            <a:r>
              <a:rPr lang="en-US" sz="1350" dirty="0">
                <a:solidFill>
                  <a:prstClr val="white"/>
                </a:solidFill>
              </a:rPr>
              <a:t>, OpenCL™, etc</a:t>
            </a:r>
          </a:p>
          <a:p>
            <a:pPr marL="0" indent="0">
              <a:buClr>
                <a:prstClr val="white"/>
              </a:buClr>
              <a:buNone/>
            </a:pPr>
            <a:endParaRPr lang="en-US" dirty="0" smtClean="0">
              <a:solidFill>
                <a:prstClr val="white"/>
              </a:solidFill>
            </a:endParaRPr>
          </a:p>
          <a:p>
            <a:pPr marL="0" indent="0">
              <a:buClr>
                <a:prstClr val="white"/>
              </a:buClr>
              <a:buNone/>
            </a:pPr>
            <a:endParaRPr lang="en-US" i="1" dirty="0" smtClean="0">
              <a:solidFill>
                <a:prstClr val="white"/>
              </a:solidFill>
            </a:endParaRPr>
          </a:p>
        </p:txBody>
      </p:sp>
      <p:sp>
        <p:nvSpPr>
          <p:cNvPr id="3" name="TextBox 2"/>
          <p:cNvSpPr txBox="1"/>
          <p:nvPr/>
        </p:nvSpPr>
        <p:spPr>
          <a:xfrm>
            <a:off x="5077691" y="5415761"/>
            <a:ext cx="3159583" cy="1209562"/>
          </a:xfrm>
          <a:prstGeom prst="rect">
            <a:avLst/>
          </a:prstGeom>
          <a:ln>
            <a:solidFill>
              <a:schemeClr val="tx1"/>
            </a:solidFill>
          </a:ln>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1" i="0" u="none" strike="noStrike" kern="1200" cap="none" spc="0" normalizeH="0" baseline="0" noProof="0" dirty="0" smtClean="0">
                <a:ln>
                  <a:noFill/>
                </a:ln>
                <a:solidFill>
                  <a:schemeClr val="tx1"/>
                </a:solidFill>
                <a:effectLst/>
                <a:uLnTx/>
                <a:uFillTx/>
                <a:latin typeface="+mj-lt"/>
                <a:ea typeface="MS PGothic" pitchFamily="34" charset="-128"/>
                <a:cs typeface="+mn-cs"/>
              </a:rPr>
              <a:t>Legend</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noProof="0" dirty="0" smtClean="0">
                <a:solidFill>
                  <a:schemeClr val="accent1"/>
                </a:solidFill>
                <a:latin typeface="+mj-lt"/>
                <a:ea typeface="MS PGothic" pitchFamily="34" charset="-128"/>
                <a:cs typeface="+mn-cs"/>
              </a:rPr>
              <a:t>Included in first release</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dirty="0" smtClean="0">
                <a:ln>
                  <a:noFill/>
                </a:ln>
                <a:solidFill>
                  <a:schemeClr val="accent5"/>
                </a:solidFill>
                <a:effectLst/>
                <a:uLnTx/>
                <a:uFillTx/>
                <a:latin typeface="+mj-lt"/>
                <a:ea typeface="MS PGothic" pitchFamily="34" charset="-128"/>
                <a:cs typeface="+mn-cs"/>
              </a:rPr>
              <a:t>Work</a:t>
            </a:r>
            <a:r>
              <a:rPr lang="en-US" sz="1600" dirty="0" smtClean="0">
                <a:solidFill>
                  <a:schemeClr val="accent5"/>
                </a:solidFill>
                <a:latin typeface="+mj-lt"/>
                <a:ea typeface="MS PGothic" pitchFamily="34" charset="-128"/>
                <a:cs typeface="+mn-cs"/>
              </a:rPr>
              <a:t>-in-progress / may be released</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accent4">
                    <a:lumMod val="75000"/>
                  </a:schemeClr>
                </a:solidFill>
                <a:effectLst/>
                <a:uLnTx/>
                <a:uFillTx/>
                <a:latin typeface="+mj-lt"/>
                <a:ea typeface="MS PGothic" pitchFamily="34" charset="-128"/>
                <a:cs typeface="+mn-cs"/>
              </a:rPr>
              <a:t>Longer</a:t>
            </a:r>
            <a:r>
              <a:rPr kumimoji="0" lang="en-US" sz="1600" b="0" i="0" u="none" strike="noStrike" kern="1200" cap="none" spc="0" normalizeH="0" noProof="0" dirty="0" smtClean="0">
                <a:ln>
                  <a:noFill/>
                </a:ln>
                <a:solidFill>
                  <a:schemeClr val="accent4">
                    <a:lumMod val="75000"/>
                  </a:schemeClr>
                </a:solidFill>
                <a:effectLst/>
                <a:uLnTx/>
                <a:uFillTx/>
                <a:latin typeface="+mj-lt"/>
                <a:ea typeface="MS PGothic" pitchFamily="34" charset="-128"/>
                <a:cs typeface="+mn-cs"/>
              </a:rPr>
              <a:t> term work</a:t>
            </a:r>
            <a:endParaRPr kumimoji="0" lang="en-US" sz="1600" b="0" i="0" u="none" strike="noStrike" kern="1200" cap="none" spc="0" normalizeH="0" baseline="0" noProof="0" dirty="0">
              <a:ln>
                <a:noFill/>
              </a:ln>
              <a:solidFill>
                <a:schemeClr val="accent4">
                  <a:lumMod val="75000"/>
                </a:schemeClr>
              </a:solidFill>
              <a:effectLst/>
              <a:uLnTx/>
              <a:uFillTx/>
              <a:latin typeface="+mj-lt"/>
              <a:ea typeface="MS PGothic" pitchFamily="34" charset="-128"/>
              <a:cs typeface="+mn-cs"/>
            </a:endParaRPr>
          </a:p>
        </p:txBody>
      </p:sp>
      <p:cxnSp>
        <p:nvCxnSpPr>
          <p:cNvPr id="7" name="Straight Connector 6"/>
          <p:cNvCxnSpPr/>
          <p:nvPr/>
        </p:nvCxnSpPr>
        <p:spPr>
          <a:xfrm>
            <a:off x="5077691" y="5701145"/>
            <a:ext cx="3159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9913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Hsa</a:t>
            </a:r>
            <a:r>
              <a:rPr lang="en-US" dirty="0" smtClean="0"/>
              <a:t> Terminology in a nutshell</a:t>
            </a:r>
            <a:endParaRPr lang="en-US" dirty="0"/>
          </a:p>
        </p:txBody>
      </p:sp>
      <p:sp>
        <p:nvSpPr>
          <p:cNvPr id="3" name="Content Placeholder 2"/>
          <p:cNvSpPr>
            <a:spLocks noGrp="1"/>
          </p:cNvSpPr>
          <p:nvPr>
            <p:ph idx="1"/>
          </p:nvPr>
        </p:nvSpPr>
        <p:spPr/>
        <p:txBody>
          <a:bodyPr/>
          <a:lstStyle/>
          <a:p>
            <a:r>
              <a:rPr lang="en-US" dirty="0" smtClean="0"/>
              <a:t>HSA Programming Abstraction</a:t>
            </a:r>
          </a:p>
          <a:p>
            <a:pPr lvl="1"/>
            <a:r>
              <a:rPr lang="en-US" dirty="0" smtClean="0"/>
              <a:t>Light abstractions of parallel physical hardware</a:t>
            </a:r>
          </a:p>
          <a:p>
            <a:pPr lvl="1"/>
            <a:r>
              <a:rPr lang="en-US" dirty="0" smtClean="0"/>
              <a:t>Captures basic </a:t>
            </a:r>
            <a:r>
              <a:rPr lang="en-US" dirty="0" err="1" smtClean="0"/>
              <a:t>OpenCL</a:t>
            </a:r>
            <a:r>
              <a:rPr lang="en-US" dirty="0" smtClean="0"/>
              <a:t> constructs and much more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366713" lvl="1" indent="0">
              <a:buNone/>
            </a:pPr>
            <a:endParaRPr lang="en-US" dirty="0" smtClean="0"/>
          </a:p>
          <a:p>
            <a:r>
              <a:rPr lang="en-US" dirty="0" err="1" smtClean="0"/>
              <a:t>NDRange</a:t>
            </a:r>
            <a:r>
              <a:rPr lang="en-US" dirty="0" smtClean="0"/>
              <a:t>: N-Dimensional (N = 1, 2, or 3) index space</a:t>
            </a:r>
          </a:p>
          <a:p>
            <a:pPr lvl="1"/>
            <a:r>
              <a:rPr lang="en-US" dirty="0" smtClean="0"/>
              <a:t>Partitioned into workgroups, </a:t>
            </a:r>
            <a:r>
              <a:rPr lang="en-US" dirty="0" err="1" smtClean="0"/>
              <a:t>wavefronts</a:t>
            </a:r>
            <a:r>
              <a:rPr lang="en-US" dirty="0" smtClean="0"/>
              <a:t>, and work-items</a:t>
            </a:r>
          </a:p>
        </p:txBody>
      </p:sp>
      <p:sp>
        <p:nvSpPr>
          <p:cNvPr id="4" name="Text Placeholder 3"/>
          <p:cNvSpPr>
            <a:spLocks noGrp="1"/>
          </p:cNvSpPr>
          <p:nvPr>
            <p:ph type="body" sz="quarter" idx="10"/>
          </p:nvPr>
        </p:nvSpPr>
        <p:spPr/>
        <p:txBody>
          <a:bodyPr/>
          <a:lstStyle/>
          <a:p>
            <a:endParaRPr lang="en-US" dirty="0"/>
          </a:p>
        </p:txBody>
      </p:sp>
      <p:pic>
        <p:nvPicPr>
          <p:cNvPr id="109" name="Picture 108"/>
          <p:cNvPicPr/>
          <p:nvPr/>
        </p:nvPicPr>
        <p:blipFill>
          <a:blip r:embed="rId3">
            <a:extLst>
              <a:ext uri="{28A0092B-C50C-407E-A947-70E740481C1C}">
                <a14:useLocalDpi xmlns:a14="http://schemas.microsoft.com/office/drawing/2010/main" val="0"/>
              </a:ext>
            </a:extLst>
          </a:blip>
          <a:srcRect/>
          <a:stretch>
            <a:fillRect/>
          </a:stretch>
        </p:blipFill>
        <p:spPr bwMode="auto">
          <a:xfrm>
            <a:off x="5787039" y="1111374"/>
            <a:ext cx="3346450" cy="1691640"/>
          </a:xfrm>
          <a:prstGeom prst="rect">
            <a:avLst/>
          </a:prstGeom>
          <a:noFill/>
          <a:effectLst>
            <a:outerShdw blurRad="50800" dist="38100" dir="2700000" algn="tl" rotWithShape="0">
              <a:prstClr val="black">
                <a:alpha val="40000"/>
              </a:prstClr>
            </a:outerShdw>
          </a:effectLst>
        </p:spPr>
      </p:pic>
      <p:grpSp>
        <p:nvGrpSpPr>
          <p:cNvPr id="127" name="Group 126"/>
          <p:cNvGrpSpPr/>
          <p:nvPr/>
        </p:nvGrpSpPr>
        <p:grpSpPr>
          <a:xfrm>
            <a:off x="263769" y="3184657"/>
            <a:ext cx="3736731" cy="2282693"/>
            <a:chOff x="1959219" y="2362200"/>
            <a:chExt cx="4317756" cy="2266951"/>
          </a:xfrm>
          <a:effectLst>
            <a:outerShdw blurRad="50800" dist="38100" dir="2700000" algn="tl" rotWithShape="0">
              <a:prstClr val="black">
                <a:alpha val="40000"/>
              </a:prstClr>
            </a:outerShdw>
          </a:effectLst>
        </p:grpSpPr>
        <p:grpSp>
          <p:nvGrpSpPr>
            <p:cNvPr id="128" name="Group 127"/>
            <p:cNvGrpSpPr/>
            <p:nvPr/>
          </p:nvGrpSpPr>
          <p:grpSpPr>
            <a:xfrm>
              <a:off x="2399331" y="3263232"/>
              <a:ext cx="470083" cy="923925"/>
              <a:chOff x="6733994" y="2009774"/>
              <a:chExt cx="470083" cy="923925"/>
            </a:xfrm>
          </p:grpSpPr>
          <p:sp>
            <p:nvSpPr>
              <p:cNvPr id="161" name="Freeform 160"/>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2" name="Freeform 161"/>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3" name="Freeform 162"/>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4" name="Freeform 163"/>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65" name="Straight Connector 164"/>
              <p:cNvCxnSpPr>
                <a:stCxn id="161" idx="1"/>
                <a:endCxn id="164"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66" name="Straight Connector 165"/>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67" name="Straight Connector 166"/>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68" name="Straight Connector 167"/>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29" name="Group 128"/>
            <p:cNvGrpSpPr/>
            <p:nvPr/>
          </p:nvGrpSpPr>
          <p:grpSpPr>
            <a:xfrm>
              <a:off x="3085131" y="3258468"/>
              <a:ext cx="470083" cy="923925"/>
              <a:chOff x="6733994" y="2009774"/>
              <a:chExt cx="470083" cy="923925"/>
            </a:xfrm>
          </p:grpSpPr>
          <p:sp>
            <p:nvSpPr>
              <p:cNvPr id="153" name="Freeform 152"/>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4" name="Freeform 153"/>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5" name="Freeform 154"/>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6" name="Freeform 155"/>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57" name="Straight Connector 156"/>
              <p:cNvCxnSpPr>
                <a:stCxn id="153" idx="1"/>
                <a:endCxn id="156"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58" name="Straight Connector 157"/>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59" name="Straight Connector 158"/>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60" name="Straight Connector 159"/>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30" name="Group 129"/>
            <p:cNvGrpSpPr/>
            <p:nvPr/>
          </p:nvGrpSpPr>
          <p:grpSpPr>
            <a:xfrm>
              <a:off x="4494831" y="3267992"/>
              <a:ext cx="470083" cy="923925"/>
              <a:chOff x="6733994" y="2009774"/>
              <a:chExt cx="470083" cy="923925"/>
            </a:xfrm>
          </p:grpSpPr>
          <p:sp>
            <p:nvSpPr>
              <p:cNvPr id="145" name="Freeform 144"/>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6" name="Freeform 145"/>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7" name="Freeform 146"/>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8" name="Freeform 147"/>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9" name="Straight Connector 148"/>
              <p:cNvCxnSpPr>
                <a:stCxn id="145" idx="1"/>
                <a:endCxn id="148"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50" name="Straight Connector 149"/>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51" name="Straight Connector 150"/>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52" name="Straight Connector 151"/>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31" name="Group 130"/>
            <p:cNvGrpSpPr/>
            <p:nvPr/>
          </p:nvGrpSpPr>
          <p:grpSpPr>
            <a:xfrm>
              <a:off x="5195558" y="3277516"/>
              <a:ext cx="470083" cy="923925"/>
              <a:chOff x="6733994" y="2009774"/>
              <a:chExt cx="470083" cy="923925"/>
            </a:xfrm>
          </p:grpSpPr>
          <p:sp>
            <p:nvSpPr>
              <p:cNvPr id="137" name="Freeform 136"/>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8" name="Freeform 137"/>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9" name="Freeform 138"/>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0" name="Freeform 139"/>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41" name="Straight Connector 140"/>
              <p:cNvCxnSpPr>
                <a:stCxn id="137" idx="1"/>
                <a:endCxn id="140"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42" name="Straight Connector 141"/>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43" name="Straight Connector 142"/>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44" name="Straight Connector 143"/>
              <p:cNvCxnSpPr/>
              <p:nvPr/>
            </p:nvCxnSpPr>
            <p:spPr>
              <a:xfrm>
                <a:off x="6774994" y="2643186"/>
                <a:ext cx="345323" cy="0"/>
              </a:xfrm>
              <a:prstGeom prst="line">
                <a:avLst/>
              </a:prstGeom>
              <a:noFill/>
              <a:ln w="15875" cap="flat" cmpd="sng" algn="ctr">
                <a:solidFill>
                  <a:srgbClr val="2683C6"/>
                </a:solidFill>
                <a:prstDash val="solid"/>
              </a:ln>
              <a:effectLst/>
            </p:spPr>
          </p:cxnSp>
        </p:grpSp>
        <p:sp>
          <p:nvSpPr>
            <p:cNvPr id="132" name="Rectangle 131"/>
            <p:cNvSpPr/>
            <p:nvPr/>
          </p:nvSpPr>
          <p:spPr>
            <a:xfrm>
              <a:off x="2209800" y="2876550"/>
              <a:ext cx="1628775" cy="1533526"/>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33" name="Rectangle 132"/>
            <p:cNvSpPr/>
            <p:nvPr/>
          </p:nvSpPr>
          <p:spPr>
            <a:xfrm>
              <a:off x="4295031" y="2876550"/>
              <a:ext cx="1628775" cy="1533525"/>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34" name="Rectangle 133"/>
            <p:cNvSpPr/>
            <p:nvPr/>
          </p:nvSpPr>
          <p:spPr>
            <a:xfrm>
              <a:off x="1959219" y="2362200"/>
              <a:ext cx="4317756" cy="2266951"/>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35" name="TextBox 134"/>
            <p:cNvSpPr txBox="1"/>
            <p:nvPr/>
          </p:nvSpPr>
          <p:spPr>
            <a:xfrm>
              <a:off x="2375035" y="2846275"/>
              <a:ext cx="1300997" cy="3662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mn-cs"/>
                </a:rPr>
                <a:t>GPU “Core”</a:t>
              </a:r>
            </a:p>
          </p:txBody>
        </p:sp>
        <p:sp>
          <p:nvSpPr>
            <p:cNvPr id="136" name="TextBox 135"/>
            <p:cNvSpPr txBox="1"/>
            <p:nvPr/>
          </p:nvSpPr>
          <p:spPr>
            <a:xfrm>
              <a:off x="4491281" y="2846275"/>
              <a:ext cx="1300997" cy="3662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mn-cs"/>
                </a:rPr>
                <a:t>GPU “Core”</a:t>
              </a:r>
            </a:p>
          </p:txBody>
        </p:sp>
      </p:grpSp>
      <p:sp>
        <p:nvSpPr>
          <p:cNvPr id="169" name="TextBox 168"/>
          <p:cNvSpPr txBox="1"/>
          <p:nvPr/>
        </p:nvSpPr>
        <p:spPr>
          <a:xfrm>
            <a:off x="1749556" y="3211218"/>
            <a:ext cx="817038" cy="369332"/>
          </a:xfrm>
          <a:prstGeom prst="rect">
            <a:avLst/>
          </a:prstGeom>
          <a:noFill/>
        </p:spPr>
        <p:txBody>
          <a:bodyPr wrap="square" rtlCol="0">
            <a:spAutoFit/>
          </a:bodyPr>
          <a:lstStyle/>
          <a:p>
            <a:pPr defTabSz="457200" fontAlgn="auto">
              <a:spcBef>
                <a:spcPts val="0"/>
              </a:spcBef>
              <a:spcAft>
                <a:spcPts val="0"/>
              </a:spcAft>
            </a:pPr>
            <a:r>
              <a:rPr lang="en-US" b="1" dirty="0" smtClean="0">
                <a:solidFill>
                  <a:prstClr val="black"/>
                </a:solidFill>
                <a:latin typeface="Calibri"/>
                <a:cs typeface="+mn-cs"/>
              </a:rPr>
              <a:t>GPU</a:t>
            </a:r>
            <a:endParaRPr lang="en-US" b="1" dirty="0">
              <a:solidFill>
                <a:prstClr val="black"/>
              </a:solidFill>
              <a:latin typeface="Calibri"/>
              <a:cs typeface="+mn-cs"/>
            </a:endParaRPr>
          </a:p>
        </p:txBody>
      </p:sp>
      <p:sp>
        <p:nvSpPr>
          <p:cNvPr id="214" name="TextBox 213"/>
          <p:cNvSpPr txBox="1"/>
          <p:nvPr/>
        </p:nvSpPr>
        <p:spPr>
          <a:xfrm>
            <a:off x="919488" y="2714291"/>
            <a:ext cx="2393219"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prstClr val="black"/>
                </a:solidFill>
                <a:latin typeface="Calibri"/>
                <a:cs typeface="+mn-cs"/>
              </a:rPr>
              <a:t>GPU Architecture</a:t>
            </a:r>
            <a:endParaRPr lang="en-US" sz="2400" b="1" dirty="0">
              <a:solidFill>
                <a:prstClr val="black"/>
              </a:solidFill>
              <a:latin typeface="Calibri"/>
              <a:cs typeface="+mn-cs"/>
            </a:endParaRPr>
          </a:p>
        </p:txBody>
      </p:sp>
      <p:grpSp>
        <p:nvGrpSpPr>
          <p:cNvPr id="5" name="Group 4"/>
          <p:cNvGrpSpPr/>
          <p:nvPr/>
        </p:nvGrpSpPr>
        <p:grpSpPr>
          <a:xfrm>
            <a:off x="4143375" y="2715703"/>
            <a:ext cx="4265988" cy="3230754"/>
            <a:chOff x="4143375" y="2715703"/>
            <a:chExt cx="4265988" cy="3230754"/>
          </a:xfrm>
        </p:grpSpPr>
        <p:sp>
          <p:nvSpPr>
            <p:cNvPr id="170" name="Right Arrow 169"/>
            <p:cNvSpPr/>
            <p:nvPr/>
          </p:nvSpPr>
          <p:spPr>
            <a:xfrm>
              <a:off x="4143375" y="4106329"/>
              <a:ext cx="419100" cy="360896"/>
            </a:xfrm>
            <a:prstGeom prst="rightArrow">
              <a:avLst/>
            </a:prstGeom>
            <a:solidFill>
              <a:srgbClr val="1CADE4"/>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171" name="Group 170"/>
            <p:cNvGrpSpPr/>
            <p:nvPr/>
          </p:nvGrpSpPr>
          <p:grpSpPr>
            <a:xfrm>
              <a:off x="4672632" y="3184657"/>
              <a:ext cx="3736731" cy="2282693"/>
              <a:chOff x="1959219" y="2362200"/>
              <a:chExt cx="4317756" cy="2266951"/>
            </a:xfrm>
            <a:effectLst>
              <a:outerShdw blurRad="50800" dist="38100" dir="2700000" algn="tl" rotWithShape="0">
                <a:prstClr val="black">
                  <a:alpha val="40000"/>
                </a:prstClr>
              </a:outerShdw>
            </a:effectLst>
          </p:grpSpPr>
          <p:grpSp>
            <p:nvGrpSpPr>
              <p:cNvPr id="172" name="Group 171"/>
              <p:cNvGrpSpPr/>
              <p:nvPr/>
            </p:nvGrpSpPr>
            <p:grpSpPr>
              <a:xfrm>
                <a:off x="2399331" y="3263232"/>
                <a:ext cx="470083" cy="923925"/>
                <a:chOff x="6733994" y="2009774"/>
                <a:chExt cx="470083" cy="923925"/>
              </a:xfrm>
            </p:grpSpPr>
            <p:sp>
              <p:nvSpPr>
                <p:cNvPr id="205" name="Freeform 204"/>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6" name="Freeform 205"/>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7" name="Freeform 206"/>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8" name="Freeform 207"/>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09" name="Straight Connector 208"/>
                <p:cNvCxnSpPr>
                  <a:stCxn id="205" idx="1"/>
                  <a:endCxn id="208"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210" name="Straight Connector 209"/>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211" name="Straight Connector 210"/>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212" name="Straight Connector 211"/>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73" name="Group 172"/>
              <p:cNvGrpSpPr/>
              <p:nvPr/>
            </p:nvGrpSpPr>
            <p:grpSpPr>
              <a:xfrm>
                <a:off x="3085131" y="3258468"/>
                <a:ext cx="470083" cy="923925"/>
                <a:chOff x="6733994" y="2009774"/>
                <a:chExt cx="470083" cy="923925"/>
              </a:xfrm>
            </p:grpSpPr>
            <p:sp>
              <p:nvSpPr>
                <p:cNvPr id="197" name="Freeform 196"/>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8" name="Freeform 197"/>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9" name="Freeform 198"/>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0" name="Freeform 199"/>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01" name="Straight Connector 200"/>
                <p:cNvCxnSpPr>
                  <a:stCxn id="197" idx="1"/>
                  <a:endCxn id="200"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202" name="Straight Connector 201"/>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203" name="Straight Connector 202"/>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204" name="Straight Connector 203"/>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74" name="Group 173"/>
              <p:cNvGrpSpPr/>
              <p:nvPr/>
            </p:nvGrpSpPr>
            <p:grpSpPr>
              <a:xfrm>
                <a:off x="4494831" y="3267992"/>
                <a:ext cx="470083" cy="923925"/>
                <a:chOff x="6733994" y="2009774"/>
                <a:chExt cx="470083" cy="923925"/>
              </a:xfrm>
            </p:grpSpPr>
            <p:sp>
              <p:nvSpPr>
                <p:cNvPr id="189" name="Freeform 188"/>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0" name="Freeform 189"/>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1" name="Freeform 190"/>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2" name="Freeform 191"/>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93" name="Straight Connector 192"/>
                <p:cNvCxnSpPr>
                  <a:stCxn id="189" idx="1"/>
                  <a:endCxn id="192"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94" name="Straight Connector 193"/>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95" name="Straight Connector 194"/>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96" name="Straight Connector 195"/>
                <p:cNvCxnSpPr/>
                <p:nvPr/>
              </p:nvCxnSpPr>
              <p:spPr>
                <a:xfrm>
                  <a:off x="6774994" y="2643186"/>
                  <a:ext cx="345323" cy="0"/>
                </a:xfrm>
                <a:prstGeom prst="line">
                  <a:avLst/>
                </a:prstGeom>
                <a:noFill/>
                <a:ln w="15875" cap="flat" cmpd="sng" algn="ctr">
                  <a:solidFill>
                    <a:srgbClr val="2683C6"/>
                  </a:solidFill>
                  <a:prstDash val="solid"/>
                </a:ln>
                <a:effectLst/>
              </p:spPr>
            </p:cxnSp>
          </p:grpSp>
          <p:grpSp>
            <p:nvGrpSpPr>
              <p:cNvPr id="175" name="Group 174"/>
              <p:cNvGrpSpPr/>
              <p:nvPr/>
            </p:nvGrpSpPr>
            <p:grpSpPr>
              <a:xfrm>
                <a:off x="5195558" y="3277516"/>
                <a:ext cx="470083" cy="923925"/>
                <a:chOff x="6733994" y="2009774"/>
                <a:chExt cx="470083" cy="923925"/>
              </a:xfrm>
            </p:grpSpPr>
            <p:sp>
              <p:nvSpPr>
                <p:cNvPr id="181" name="Freeform 180"/>
                <p:cNvSpPr/>
                <p:nvPr/>
              </p:nvSpPr>
              <p:spPr>
                <a:xfrm>
                  <a:off x="6733994"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2" name="Freeform 181"/>
                <p:cNvSpPr/>
                <p:nvPr/>
              </p:nvSpPr>
              <p:spPr>
                <a:xfrm>
                  <a:off x="6848666"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3" name="Freeform 182"/>
                <p:cNvSpPr/>
                <p:nvPr/>
              </p:nvSpPr>
              <p:spPr>
                <a:xfrm>
                  <a:off x="6963338"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4" name="Freeform 183"/>
                <p:cNvSpPr/>
                <p:nvPr/>
              </p:nvSpPr>
              <p:spPr>
                <a:xfrm>
                  <a:off x="7079317" y="2009774"/>
                  <a:ext cx="114672" cy="923925"/>
                </a:xfrm>
                <a:custGeom>
                  <a:avLst/>
                  <a:gdLst>
                    <a:gd name="connsiteX0" fmla="*/ 181 w 114672"/>
                    <a:gd name="connsiteY0" fmla="*/ 0 h 923925"/>
                    <a:gd name="connsiteX1" fmla="*/ 85906 w 114672"/>
                    <a:gd name="connsiteY1" fmla="*/ 142875 h 923925"/>
                    <a:gd name="connsiteX2" fmla="*/ 181 w 114672"/>
                    <a:gd name="connsiteY2" fmla="*/ 295275 h 923925"/>
                    <a:gd name="connsiteX3" fmla="*/ 114481 w 114672"/>
                    <a:gd name="connsiteY3" fmla="*/ 476250 h 923925"/>
                    <a:gd name="connsiteX4" fmla="*/ 28756 w 114672"/>
                    <a:gd name="connsiteY4" fmla="*/ 647700 h 923925"/>
                    <a:gd name="connsiteX5" fmla="*/ 85906 w 114672"/>
                    <a:gd name="connsiteY5" fmla="*/ 838200 h 923925"/>
                    <a:gd name="connsiteX6" fmla="*/ 85906 w 114672"/>
                    <a:gd name="connsiteY6"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2" h="923925">
                      <a:moveTo>
                        <a:pt x="181" y="0"/>
                      </a:moveTo>
                      <a:cubicBezTo>
                        <a:pt x="43043" y="46831"/>
                        <a:pt x="85906" y="93663"/>
                        <a:pt x="85906" y="142875"/>
                      </a:cubicBezTo>
                      <a:cubicBezTo>
                        <a:pt x="85906" y="192087"/>
                        <a:pt x="-4582" y="239713"/>
                        <a:pt x="181" y="295275"/>
                      </a:cubicBezTo>
                      <a:cubicBezTo>
                        <a:pt x="4944" y="350838"/>
                        <a:pt x="109719" y="417513"/>
                        <a:pt x="114481" y="476250"/>
                      </a:cubicBezTo>
                      <a:cubicBezTo>
                        <a:pt x="119244" y="534988"/>
                        <a:pt x="33519" y="587375"/>
                        <a:pt x="28756" y="647700"/>
                      </a:cubicBezTo>
                      <a:cubicBezTo>
                        <a:pt x="23994" y="708025"/>
                        <a:pt x="76381" y="792163"/>
                        <a:pt x="85906" y="838200"/>
                      </a:cubicBezTo>
                      <a:cubicBezTo>
                        <a:pt x="95431" y="884238"/>
                        <a:pt x="90668" y="904081"/>
                        <a:pt x="85906" y="923925"/>
                      </a:cubicBezTo>
                    </a:path>
                  </a:pathLst>
                </a:custGeom>
                <a:noFill/>
                <a:ln w="15875" cap="flat" cmpd="sng" algn="ctr">
                  <a:solidFill>
                    <a:srgbClr val="1CADE4">
                      <a:shade val="50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85" name="Straight Connector 184"/>
                <p:cNvCxnSpPr>
                  <a:stCxn id="181" idx="1"/>
                  <a:endCxn id="184" idx="1"/>
                </p:cNvCxnSpPr>
                <p:nvPr/>
              </p:nvCxnSpPr>
              <p:spPr>
                <a:xfrm>
                  <a:off x="6819900" y="2152649"/>
                  <a:ext cx="345323" cy="0"/>
                </a:xfrm>
                <a:prstGeom prst="line">
                  <a:avLst/>
                </a:prstGeom>
                <a:noFill/>
                <a:ln w="15875" cap="flat" cmpd="sng" algn="ctr">
                  <a:solidFill>
                    <a:srgbClr val="2683C6"/>
                  </a:solidFill>
                  <a:prstDash val="solid"/>
                </a:ln>
                <a:effectLst/>
              </p:spPr>
            </p:cxnSp>
            <p:cxnSp>
              <p:nvCxnSpPr>
                <p:cNvPr id="186" name="Straight Connector 185"/>
                <p:cNvCxnSpPr/>
                <p:nvPr/>
              </p:nvCxnSpPr>
              <p:spPr>
                <a:xfrm>
                  <a:off x="6733994" y="2295524"/>
                  <a:ext cx="345323" cy="0"/>
                </a:xfrm>
                <a:prstGeom prst="line">
                  <a:avLst/>
                </a:prstGeom>
                <a:noFill/>
                <a:ln w="15875" cap="flat" cmpd="sng" algn="ctr">
                  <a:solidFill>
                    <a:srgbClr val="2683C6"/>
                  </a:solidFill>
                  <a:prstDash val="solid"/>
                </a:ln>
                <a:effectLst/>
              </p:spPr>
            </p:cxnSp>
            <p:cxnSp>
              <p:nvCxnSpPr>
                <p:cNvPr id="187" name="Straight Connector 186"/>
                <p:cNvCxnSpPr/>
                <p:nvPr/>
              </p:nvCxnSpPr>
              <p:spPr>
                <a:xfrm>
                  <a:off x="6858754" y="2481261"/>
                  <a:ext cx="345323" cy="0"/>
                </a:xfrm>
                <a:prstGeom prst="line">
                  <a:avLst/>
                </a:prstGeom>
                <a:noFill/>
                <a:ln w="15875" cap="flat" cmpd="sng" algn="ctr">
                  <a:solidFill>
                    <a:srgbClr val="2683C6"/>
                  </a:solidFill>
                  <a:prstDash val="solid"/>
                </a:ln>
                <a:effectLst/>
              </p:spPr>
            </p:cxnSp>
            <p:cxnSp>
              <p:nvCxnSpPr>
                <p:cNvPr id="188" name="Straight Connector 187"/>
                <p:cNvCxnSpPr/>
                <p:nvPr/>
              </p:nvCxnSpPr>
              <p:spPr>
                <a:xfrm>
                  <a:off x="6774994" y="2643186"/>
                  <a:ext cx="345323" cy="0"/>
                </a:xfrm>
                <a:prstGeom prst="line">
                  <a:avLst/>
                </a:prstGeom>
                <a:noFill/>
                <a:ln w="15875" cap="flat" cmpd="sng" algn="ctr">
                  <a:solidFill>
                    <a:srgbClr val="2683C6"/>
                  </a:solidFill>
                  <a:prstDash val="solid"/>
                </a:ln>
                <a:effectLst/>
              </p:spPr>
            </p:cxnSp>
          </p:grpSp>
          <p:sp>
            <p:nvSpPr>
              <p:cNvPr id="176" name="Rectangle 175"/>
              <p:cNvSpPr/>
              <p:nvPr/>
            </p:nvSpPr>
            <p:spPr>
              <a:xfrm>
                <a:off x="2209800" y="2876550"/>
                <a:ext cx="1628775" cy="1533526"/>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7" name="Rectangle 176"/>
              <p:cNvSpPr/>
              <p:nvPr/>
            </p:nvSpPr>
            <p:spPr>
              <a:xfrm>
                <a:off x="4295031" y="2876550"/>
                <a:ext cx="1628775" cy="1533525"/>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8" name="Rectangle 177"/>
              <p:cNvSpPr/>
              <p:nvPr/>
            </p:nvSpPr>
            <p:spPr>
              <a:xfrm>
                <a:off x="1959219" y="2362200"/>
                <a:ext cx="4317756" cy="2266951"/>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9" name="TextBox 178"/>
              <p:cNvSpPr txBox="1"/>
              <p:nvPr/>
            </p:nvSpPr>
            <p:spPr>
              <a:xfrm>
                <a:off x="2308999" y="2846275"/>
                <a:ext cx="1455502" cy="3667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mn-cs"/>
                  </a:rPr>
                  <a:t>Workgroup</a:t>
                </a:r>
              </a:p>
            </p:txBody>
          </p:sp>
          <p:sp>
            <p:nvSpPr>
              <p:cNvPr id="180" name="TextBox 179"/>
              <p:cNvSpPr txBox="1"/>
              <p:nvPr/>
            </p:nvSpPr>
            <p:spPr>
              <a:xfrm>
                <a:off x="4425244" y="2846275"/>
                <a:ext cx="1455502" cy="3667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cs typeface="+mn-cs"/>
                  </a:rPr>
                  <a:t>Workgroup</a:t>
                </a:r>
              </a:p>
            </p:txBody>
          </p:sp>
        </p:grpSp>
        <p:sp>
          <p:nvSpPr>
            <p:cNvPr id="213" name="TextBox 212"/>
            <p:cNvSpPr txBox="1"/>
            <p:nvPr/>
          </p:nvSpPr>
          <p:spPr>
            <a:xfrm>
              <a:off x="5944757" y="3220311"/>
              <a:ext cx="1088237" cy="369332"/>
            </a:xfrm>
            <a:prstGeom prst="rect">
              <a:avLst/>
            </a:prstGeom>
            <a:noFill/>
          </p:spPr>
          <p:txBody>
            <a:bodyPr wrap="square" rtlCol="0">
              <a:spAutoFit/>
            </a:bodyPr>
            <a:lstStyle/>
            <a:p>
              <a:pPr defTabSz="457200" fontAlgn="auto">
                <a:spcBef>
                  <a:spcPts val="0"/>
                </a:spcBef>
                <a:spcAft>
                  <a:spcPts val="0"/>
                </a:spcAft>
              </a:pPr>
              <a:r>
                <a:rPr lang="en-US" b="1" dirty="0" err="1" smtClean="0">
                  <a:solidFill>
                    <a:prstClr val="black"/>
                  </a:solidFill>
                  <a:latin typeface="Calibri"/>
                  <a:cs typeface="+mn-cs"/>
                </a:rPr>
                <a:t>NDRange</a:t>
              </a:r>
              <a:endParaRPr lang="en-US" b="1" dirty="0">
                <a:solidFill>
                  <a:prstClr val="black"/>
                </a:solidFill>
                <a:latin typeface="Calibri"/>
                <a:cs typeface="+mn-cs"/>
              </a:endParaRPr>
            </a:p>
          </p:txBody>
        </p:sp>
        <p:sp>
          <p:nvSpPr>
            <p:cNvPr id="215" name="TextBox 214"/>
            <p:cNvSpPr txBox="1"/>
            <p:nvPr/>
          </p:nvSpPr>
          <p:spPr>
            <a:xfrm>
              <a:off x="5738021" y="2715703"/>
              <a:ext cx="1605952"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prstClr val="black"/>
                  </a:solidFill>
                  <a:latin typeface="Calibri"/>
                  <a:cs typeface="+mn-cs"/>
                </a:rPr>
                <a:t>HSA Model</a:t>
              </a:r>
              <a:endParaRPr lang="en-US" sz="2400" b="1" dirty="0">
                <a:solidFill>
                  <a:prstClr val="black"/>
                </a:solidFill>
                <a:latin typeface="Calibri"/>
                <a:cs typeface="+mn-cs"/>
              </a:endParaRPr>
            </a:p>
          </p:txBody>
        </p:sp>
        <p:sp>
          <p:nvSpPr>
            <p:cNvPr id="216" name="TextBox 215"/>
            <p:cNvSpPr txBox="1"/>
            <p:nvPr/>
          </p:nvSpPr>
          <p:spPr>
            <a:xfrm>
              <a:off x="6759579" y="5577125"/>
              <a:ext cx="1195071" cy="369332"/>
            </a:xfrm>
            <a:prstGeom prst="rect">
              <a:avLst/>
            </a:prstGeom>
            <a:noFill/>
          </p:spPr>
          <p:txBody>
            <a:bodyPr wrap="none" rtlCol="0">
              <a:spAutoFit/>
            </a:bodyPr>
            <a:lstStyle/>
            <a:p>
              <a:pPr defTabSz="457200" fontAlgn="auto">
                <a:spcBef>
                  <a:spcPts val="0"/>
                </a:spcBef>
                <a:spcAft>
                  <a:spcPts val="0"/>
                </a:spcAft>
              </a:pPr>
              <a:r>
                <a:rPr lang="en-US" b="1" dirty="0" err="1" smtClean="0">
                  <a:solidFill>
                    <a:prstClr val="black"/>
                  </a:solidFill>
                  <a:latin typeface="Calibri"/>
                  <a:cs typeface="+mn-cs"/>
                </a:rPr>
                <a:t>Wavefront</a:t>
              </a:r>
              <a:endParaRPr lang="en-US" b="1" dirty="0">
                <a:solidFill>
                  <a:prstClr val="black"/>
                </a:solidFill>
                <a:latin typeface="Calibri"/>
                <a:cs typeface="+mn-cs"/>
              </a:endParaRPr>
            </a:p>
          </p:txBody>
        </p:sp>
        <p:cxnSp>
          <p:nvCxnSpPr>
            <p:cNvPr id="217" name="Straight Arrow Connector 216"/>
            <p:cNvCxnSpPr>
              <a:stCxn id="216" idx="0"/>
              <a:endCxn id="218" idx="2"/>
            </p:cNvCxnSpPr>
            <p:nvPr/>
          </p:nvCxnSpPr>
          <p:spPr>
            <a:xfrm flipH="1" flipV="1">
              <a:off x="7072200" y="5103204"/>
              <a:ext cx="284915" cy="473921"/>
            </a:xfrm>
            <a:prstGeom prst="straightConnector1">
              <a:avLst/>
            </a:prstGeom>
            <a:noFill/>
            <a:ln w="12700" cap="flat" cmpd="sng" algn="ctr">
              <a:solidFill>
                <a:srgbClr val="1CADE4"/>
              </a:solidFill>
              <a:prstDash val="solid"/>
              <a:tailEnd type="triangle"/>
            </a:ln>
            <a:effectLst/>
          </p:spPr>
        </p:cxnSp>
        <p:sp>
          <p:nvSpPr>
            <p:cNvPr id="218" name="Rectangle 217"/>
            <p:cNvSpPr/>
            <p:nvPr/>
          </p:nvSpPr>
          <p:spPr>
            <a:xfrm>
              <a:off x="6787284" y="4016084"/>
              <a:ext cx="569831" cy="1087120"/>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19" name="TextBox 218"/>
            <p:cNvSpPr txBox="1"/>
            <p:nvPr/>
          </p:nvSpPr>
          <p:spPr>
            <a:xfrm>
              <a:off x="4975343" y="5554347"/>
              <a:ext cx="1208344" cy="369332"/>
            </a:xfrm>
            <a:prstGeom prst="rect">
              <a:avLst/>
            </a:prstGeom>
            <a:noFill/>
          </p:spPr>
          <p:txBody>
            <a:bodyPr wrap="none" rtlCol="0">
              <a:spAutoFit/>
            </a:bodyPr>
            <a:lstStyle/>
            <a:p>
              <a:pPr defTabSz="457200" fontAlgn="auto">
                <a:spcBef>
                  <a:spcPts val="0"/>
                </a:spcBef>
                <a:spcAft>
                  <a:spcPts val="0"/>
                </a:spcAft>
              </a:pPr>
              <a:r>
                <a:rPr lang="en-US" b="1" dirty="0" smtClean="0">
                  <a:solidFill>
                    <a:prstClr val="black"/>
                  </a:solidFill>
                  <a:latin typeface="Calibri"/>
                  <a:cs typeface="+mn-cs"/>
                </a:rPr>
                <a:t>Work-item</a:t>
              </a:r>
              <a:endParaRPr lang="en-US" b="1" dirty="0">
                <a:solidFill>
                  <a:prstClr val="black"/>
                </a:solidFill>
                <a:latin typeface="Calibri"/>
                <a:cs typeface="+mn-cs"/>
              </a:endParaRPr>
            </a:p>
          </p:txBody>
        </p:sp>
        <p:cxnSp>
          <p:nvCxnSpPr>
            <p:cNvPr id="220" name="Straight Arrow Connector 219"/>
            <p:cNvCxnSpPr>
              <a:stCxn id="219" idx="0"/>
              <a:endCxn id="208" idx="6"/>
            </p:cNvCxnSpPr>
            <p:nvPr/>
          </p:nvCxnSpPr>
          <p:spPr>
            <a:xfrm flipH="1" flipV="1">
              <a:off x="5426720" y="5022287"/>
              <a:ext cx="152795" cy="532060"/>
            </a:xfrm>
            <a:prstGeom prst="straightConnector1">
              <a:avLst/>
            </a:prstGeom>
            <a:noFill/>
            <a:ln w="12700" cap="flat" cmpd="sng" algn="ctr">
              <a:solidFill>
                <a:srgbClr val="1CADE4"/>
              </a:solidFill>
              <a:prstDash val="solid"/>
              <a:tailEnd type="triangle"/>
            </a:ln>
            <a:effectLst/>
          </p:spPr>
        </p:cxnSp>
        <p:cxnSp>
          <p:nvCxnSpPr>
            <p:cNvPr id="221" name="Straight Arrow Connector 220"/>
            <p:cNvCxnSpPr>
              <a:stCxn id="219" idx="0"/>
              <a:endCxn id="207" idx="6"/>
            </p:cNvCxnSpPr>
            <p:nvPr/>
          </p:nvCxnSpPr>
          <p:spPr>
            <a:xfrm flipH="1" flipV="1">
              <a:off x="5326348" y="5022287"/>
              <a:ext cx="253167" cy="532060"/>
            </a:xfrm>
            <a:prstGeom prst="straightConnector1">
              <a:avLst/>
            </a:prstGeom>
            <a:noFill/>
            <a:ln w="12700" cap="flat" cmpd="sng" algn="ctr">
              <a:solidFill>
                <a:srgbClr val="1CADE4"/>
              </a:solidFill>
              <a:prstDash val="solid"/>
              <a:tailEnd type="triangle"/>
            </a:ln>
            <a:effectLst/>
          </p:spPr>
        </p:cxnSp>
        <p:cxnSp>
          <p:nvCxnSpPr>
            <p:cNvPr id="222" name="Straight Arrow Connector 221"/>
            <p:cNvCxnSpPr>
              <a:stCxn id="219" idx="0"/>
              <a:endCxn id="206" idx="6"/>
            </p:cNvCxnSpPr>
            <p:nvPr/>
          </p:nvCxnSpPr>
          <p:spPr>
            <a:xfrm flipH="1" flipV="1">
              <a:off x="5227107" y="5022287"/>
              <a:ext cx="352408" cy="532060"/>
            </a:xfrm>
            <a:prstGeom prst="straightConnector1">
              <a:avLst/>
            </a:prstGeom>
            <a:noFill/>
            <a:ln w="12700" cap="flat" cmpd="sng" algn="ctr">
              <a:solidFill>
                <a:srgbClr val="1CADE4"/>
              </a:solidFill>
              <a:prstDash val="solid"/>
              <a:tailEnd type="triangle"/>
            </a:ln>
            <a:effectLst/>
          </p:spPr>
        </p:cxnSp>
        <p:cxnSp>
          <p:nvCxnSpPr>
            <p:cNvPr id="223" name="Straight Arrow Connector 222"/>
            <p:cNvCxnSpPr>
              <a:stCxn id="219" idx="0"/>
              <a:endCxn id="205" idx="6"/>
            </p:cNvCxnSpPr>
            <p:nvPr/>
          </p:nvCxnSpPr>
          <p:spPr>
            <a:xfrm flipH="1" flipV="1">
              <a:off x="5127866" y="5022287"/>
              <a:ext cx="451649" cy="532060"/>
            </a:xfrm>
            <a:prstGeom prst="straightConnector1">
              <a:avLst/>
            </a:prstGeom>
            <a:noFill/>
            <a:ln w="12700" cap="flat" cmpd="sng" algn="ctr">
              <a:solidFill>
                <a:srgbClr val="1CADE4"/>
              </a:solidFill>
              <a:prstDash val="solid"/>
              <a:tailEnd type="triangle"/>
            </a:ln>
            <a:effectLst/>
          </p:spPr>
        </p:cxnSp>
        <p:sp>
          <p:nvSpPr>
            <p:cNvPr id="224" name="Rectangle 223"/>
            <p:cNvSpPr/>
            <p:nvPr/>
          </p:nvSpPr>
          <p:spPr>
            <a:xfrm>
              <a:off x="7435452" y="4016084"/>
              <a:ext cx="569831" cy="1087120"/>
            </a:xfrm>
            <a:prstGeom prst="rect">
              <a:avLst/>
            </a:prstGeom>
            <a:noFill/>
            <a:ln w="15875" cap="flat" cmpd="sng" algn="ctr">
              <a:solidFill>
                <a:srgbClr val="2683C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225" name="Straight Arrow Connector 224"/>
            <p:cNvCxnSpPr>
              <a:stCxn id="216" idx="0"/>
              <a:endCxn id="224" idx="2"/>
            </p:cNvCxnSpPr>
            <p:nvPr/>
          </p:nvCxnSpPr>
          <p:spPr>
            <a:xfrm flipV="1">
              <a:off x="7357115" y="5103204"/>
              <a:ext cx="363253" cy="473921"/>
            </a:xfrm>
            <a:prstGeom prst="straightConnector1">
              <a:avLst/>
            </a:prstGeom>
            <a:noFill/>
            <a:ln w="12700" cap="flat" cmpd="sng" algn="ctr">
              <a:solidFill>
                <a:srgbClr val="1CADE4"/>
              </a:solidFill>
              <a:prstDash val="solid"/>
              <a:tailEnd type="triangle"/>
            </a:ln>
            <a:effectLst/>
          </p:spPr>
        </p:cxnSp>
        <p:cxnSp>
          <p:nvCxnSpPr>
            <p:cNvPr id="226" name="Straight Arrow Connector 225"/>
            <p:cNvCxnSpPr>
              <a:stCxn id="219" idx="0"/>
              <a:endCxn id="197" idx="6"/>
            </p:cNvCxnSpPr>
            <p:nvPr/>
          </p:nvCxnSpPr>
          <p:spPr>
            <a:xfrm flipV="1">
              <a:off x="5579515" y="5017490"/>
              <a:ext cx="141865" cy="536857"/>
            </a:xfrm>
            <a:prstGeom prst="straightConnector1">
              <a:avLst/>
            </a:prstGeom>
            <a:noFill/>
            <a:ln w="12700" cap="flat" cmpd="sng" algn="ctr">
              <a:solidFill>
                <a:srgbClr val="1CADE4"/>
              </a:solidFill>
              <a:prstDash val="solid"/>
              <a:tailEnd type="triangle"/>
            </a:ln>
            <a:effectLst/>
          </p:spPr>
        </p:cxnSp>
        <p:cxnSp>
          <p:nvCxnSpPr>
            <p:cNvPr id="227" name="Straight Arrow Connector 226"/>
            <p:cNvCxnSpPr>
              <a:stCxn id="219" idx="0"/>
              <a:endCxn id="198" idx="6"/>
            </p:cNvCxnSpPr>
            <p:nvPr/>
          </p:nvCxnSpPr>
          <p:spPr>
            <a:xfrm flipV="1">
              <a:off x="5579515" y="5017490"/>
              <a:ext cx="241106" cy="536857"/>
            </a:xfrm>
            <a:prstGeom prst="straightConnector1">
              <a:avLst/>
            </a:prstGeom>
            <a:noFill/>
            <a:ln w="12700" cap="flat" cmpd="sng" algn="ctr">
              <a:solidFill>
                <a:srgbClr val="1CADE4"/>
              </a:solidFill>
              <a:prstDash val="solid"/>
              <a:tailEnd type="triangle"/>
            </a:ln>
            <a:effectLst/>
          </p:spPr>
        </p:cxnSp>
        <p:cxnSp>
          <p:nvCxnSpPr>
            <p:cNvPr id="228" name="Straight Arrow Connector 227"/>
            <p:cNvCxnSpPr>
              <a:stCxn id="219" idx="0"/>
              <a:endCxn id="199" idx="6"/>
            </p:cNvCxnSpPr>
            <p:nvPr/>
          </p:nvCxnSpPr>
          <p:spPr>
            <a:xfrm flipV="1">
              <a:off x="5579515" y="5017490"/>
              <a:ext cx="340347" cy="536857"/>
            </a:xfrm>
            <a:prstGeom prst="straightConnector1">
              <a:avLst/>
            </a:prstGeom>
            <a:noFill/>
            <a:ln w="12700" cap="flat" cmpd="sng" algn="ctr">
              <a:solidFill>
                <a:srgbClr val="1CADE4"/>
              </a:solidFill>
              <a:prstDash val="solid"/>
              <a:tailEnd type="triangle"/>
            </a:ln>
            <a:effectLst/>
          </p:spPr>
        </p:cxnSp>
        <p:cxnSp>
          <p:nvCxnSpPr>
            <p:cNvPr id="229" name="Straight Arrow Connector 228"/>
            <p:cNvCxnSpPr>
              <a:stCxn id="219" idx="0"/>
              <a:endCxn id="200" idx="6"/>
            </p:cNvCxnSpPr>
            <p:nvPr/>
          </p:nvCxnSpPr>
          <p:spPr>
            <a:xfrm flipV="1">
              <a:off x="5579515" y="5017490"/>
              <a:ext cx="440719" cy="536857"/>
            </a:xfrm>
            <a:prstGeom prst="straightConnector1">
              <a:avLst/>
            </a:prstGeom>
            <a:noFill/>
            <a:ln w="12700" cap="flat" cmpd="sng" algn="ctr">
              <a:solidFill>
                <a:srgbClr val="1CADE4"/>
              </a:solidFill>
              <a:prstDash val="solid"/>
              <a:tailEnd type="triangle"/>
            </a:ln>
            <a:effectLst/>
          </p:spPr>
        </p:cxnSp>
      </p:grpSp>
      <p:grpSp>
        <p:nvGrpSpPr>
          <p:cNvPr id="19" name="Group 18"/>
          <p:cNvGrpSpPr/>
          <p:nvPr/>
        </p:nvGrpSpPr>
        <p:grpSpPr>
          <a:xfrm>
            <a:off x="3488320" y="2961626"/>
            <a:ext cx="5491585" cy="3707333"/>
            <a:chOff x="3488320" y="2961626"/>
            <a:chExt cx="5491585" cy="3707333"/>
          </a:xfrm>
        </p:grpSpPr>
        <p:sp>
          <p:nvSpPr>
            <p:cNvPr id="23" name="Rounded Rectangular Callout 22"/>
            <p:cNvSpPr/>
            <p:nvPr/>
          </p:nvSpPr>
          <p:spPr>
            <a:xfrm>
              <a:off x="3488320" y="5338727"/>
              <a:ext cx="1351600" cy="563270"/>
            </a:xfrm>
            <a:prstGeom prst="wedgeRoundRectCallout">
              <a:avLst>
                <a:gd name="adj1" fmla="val 64863"/>
                <a:gd name="adj2" fmla="val 18345"/>
                <a:gd name="adj3" fmla="val 16667"/>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ysClr val="windowText" lastClr="000000"/>
                  </a:solidFill>
                </a:rPr>
                <a:t>Thread in CUDA</a:t>
              </a:r>
              <a:endParaRPr lang="en-US" sz="2000" dirty="0">
                <a:solidFill>
                  <a:sysClr val="windowText" lastClr="000000"/>
                </a:solidFill>
              </a:endParaRPr>
            </a:p>
          </p:txBody>
        </p:sp>
        <p:sp>
          <p:nvSpPr>
            <p:cNvPr id="18" name="Rounded Rectangular Callout 17"/>
            <p:cNvSpPr/>
            <p:nvPr/>
          </p:nvSpPr>
          <p:spPr>
            <a:xfrm>
              <a:off x="7385191" y="2964271"/>
              <a:ext cx="1594714" cy="563270"/>
            </a:xfrm>
            <a:prstGeom prst="wedgeRoundRectCallout">
              <a:avLst>
                <a:gd name="adj1" fmla="val -79549"/>
                <a:gd name="adj2" fmla="val 32630"/>
                <a:gd name="adj3" fmla="val 16667"/>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ysClr val="windowText" lastClr="000000"/>
                  </a:solidFill>
                </a:rPr>
                <a:t>Grid in CUDA</a:t>
              </a:r>
              <a:endParaRPr lang="en-US" sz="2000" dirty="0">
                <a:solidFill>
                  <a:sysClr val="windowText" lastClr="000000"/>
                </a:solidFill>
              </a:endParaRPr>
            </a:p>
          </p:txBody>
        </p:sp>
        <p:sp>
          <p:nvSpPr>
            <p:cNvPr id="21" name="Rounded Rectangular Callout 20"/>
            <p:cNvSpPr/>
            <p:nvPr/>
          </p:nvSpPr>
          <p:spPr>
            <a:xfrm>
              <a:off x="3776231" y="2961626"/>
              <a:ext cx="1594714" cy="563270"/>
            </a:xfrm>
            <a:prstGeom prst="wedgeRoundRectCallout">
              <a:avLst>
                <a:gd name="adj1" fmla="val 34213"/>
                <a:gd name="adj2" fmla="val 93669"/>
                <a:gd name="adj3" fmla="val 16667"/>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ysClr val="windowText" lastClr="000000"/>
                  </a:solidFill>
                </a:rPr>
                <a:t>Thread block in CUDA</a:t>
              </a:r>
              <a:endParaRPr lang="en-US" sz="2000" dirty="0">
                <a:solidFill>
                  <a:sysClr val="windowText" lastClr="000000"/>
                </a:solidFill>
              </a:endParaRPr>
            </a:p>
          </p:txBody>
        </p:sp>
        <p:sp>
          <p:nvSpPr>
            <p:cNvPr id="22" name="Rounded Rectangular Callout 21"/>
            <p:cNvSpPr/>
            <p:nvPr/>
          </p:nvSpPr>
          <p:spPr>
            <a:xfrm>
              <a:off x="7253169" y="6105689"/>
              <a:ext cx="1726736" cy="563270"/>
            </a:xfrm>
            <a:prstGeom prst="wedgeRoundRectCallout">
              <a:avLst>
                <a:gd name="adj1" fmla="val -35264"/>
                <a:gd name="adj2" fmla="val -88149"/>
                <a:gd name="adj3" fmla="val 16667"/>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ysClr val="windowText" lastClr="000000"/>
                  </a:solidFill>
                </a:rPr>
                <a:t>Warp in CUDA</a:t>
              </a:r>
              <a:endParaRPr lang="en-US" sz="2000" dirty="0">
                <a:solidFill>
                  <a:sysClr val="windowText" lastClr="000000"/>
                </a:solidFill>
              </a:endParaRPr>
            </a:p>
          </p:txBody>
        </p:sp>
      </p:grpSp>
    </p:spTree>
    <p:extLst>
      <p:ext uri="{BB962C8B-B14F-4D97-AF65-F5344CB8AC3E}">
        <p14:creationId xmlns:p14="http://schemas.microsoft.com/office/powerpoint/2010/main" val="171008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2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4332836"/>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1" dirty="0" smtClean="0"/>
                        <a:t>Compilation and Simulation flow</a:t>
                      </a:r>
                    </a:p>
                  </a:txBody>
                  <a:tcPr/>
                </a:tc>
                <a:tc>
                  <a:txBody>
                    <a:bodyPr/>
                    <a:lstStyle/>
                    <a:p>
                      <a:r>
                        <a:rPr lang="en-US" b="1" dirty="0" smtClean="0"/>
                        <a:t>Tony</a:t>
                      </a:r>
                      <a:endParaRPr lang="en-US" b="1" dirty="0"/>
                    </a:p>
                  </a:txBody>
                  <a:tcPr/>
                </a:tc>
                <a:tc>
                  <a:txBody>
                    <a:bodyPr/>
                    <a:lstStyle/>
                    <a:p>
                      <a:r>
                        <a:rPr lang="en-US" b="1" dirty="0" smtClean="0"/>
                        <a:t>9:05 – 9:30</a:t>
                      </a:r>
                      <a:endParaRPr lang="en-US" b="1" dirty="0"/>
                    </a:p>
                  </a:txBody>
                  <a:tcPr/>
                </a:tc>
              </a:tr>
              <a:tr h="370840">
                <a:tc>
                  <a:txBody>
                    <a:bodyPr/>
                    <a:lstStyle/>
                    <a:p>
                      <a:r>
                        <a:rPr lang="en-US" dirty="0" smtClean="0"/>
                        <a:t>GPU Core Model</a:t>
                      </a:r>
                      <a:endParaRPr lang="en-US" dirty="0"/>
                    </a:p>
                  </a:txBody>
                  <a:tcPr/>
                </a:tc>
                <a:tc>
                  <a:txBody>
                    <a:bodyPr/>
                    <a:lstStyle/>
                    <a:p>
                      <a:r>
                        <a:rPr lang="en-US" dirty="0" smtClean="0"/>
                        <a:t>Tony</a:t>
                      </a:r>
                      <a:endParaRPr lang="en-US" dirty="0"/>
                    </a:p>
                  </a:txBody>
                  <a:tcPr/>
                </a:tc>
                <a:tc>
                  <a:txBody>
                    <a:bodyPr/>
                    <a:lstStyle/>
                    <a:p>
                      <a:r>
                        <a:rPr lang="en-US" dirty="0" smtClean="0"/>
                        <a:t>9:30</a:t>
                      </a:r>
                      <a:r>
                        <a:rPr lang="en-US" baseline="0" dirty="0" smtClean="0"/>
                        <a:t> – 10:00</a:t>
                      </a:r>
                      <a:endParaRPr lang="en-US" dirty="0"/>
                    </a:p>
                  </a:txBody>
                  <a:tcPr/>
                </a:tc>
              </a:tr>
              <a:tr h="370840">
                <a:tc gridSpan="2">
                  <a:txBody>
                    <a:bodyPr/>
                    <a:lstStyle/>
                    <a:p>
                      <a:pPr algn="ctr"/>
                      <a:r>
                        <a:rPr lang="en-US" dirty="0" smtClean="0"/>
                        <a:t>Break</a:t>
                      </a:r>
                      <a:endParaRPr lang="en-US" dirty="0"/>
                    </a:p>
                  </a:txBody>
                  <a:tcPr>
                    <a:solidFill>
                      <a:schemeClr val="tx2">
                        <a:lumMod val="85000"/>
                      </a:schemeClr>
                    </a:solidFill>
                  </a:tcPr>
                </a:tc>
                <a:tc hMerge="1">
                  <a:txBody>
                    <a:bodyPr/>
                    <a:lstStyle/>
                    <a:p>
                      <a:endParaRPr lang="en-US" dirty="0"/>
                    </a:p>
                  </a:txBody>
                  <a:tcPr/>
                </a:tc>
                <a:tc>
                  <a:txBody>
                    <a:bodyPr/>
                    <a:lstStyle/>
                    <a:p>
                      <a:r>
                        <a:rPr lang="en-US" dirty="0" smtClean="0"/>
                        <a:t>10:00</a:t>
                      </a:r>
                      <a:r>
                        <a:rPr lang="en-US" baseline="0" dirty="0" smtClean="0"/>
                        <a:t> – </a:t>
                      </a:r>
                      <a:r>
                        <a:rPr lang="en-US" dirty="0" smtClean="0"/>
                        <a:t>10:30</a:t>
                      </a:r>
                      <a:endParaRPr lang="en-US" dirty="0"/>
                    </a:p>
                  </a:txBody>
                  <a:tcPr>
                    <a:solidFill>
                      <a:schemeClr val="tx2">
                        <a:lumMod val="85000"/>
                      </a:schemeClr>
                    </a:solidFill>
                  </a:tcPr>
                </a:tc>
              </a:tr>
              <a:tr h="370840">
                <a:tc>
                  <a:txBody>
                    <a:bodyPr/>
                    <a:lstStyle/>
                    <a:p>
                      <a:r>
                        <a:rPr lang="en-US" dirty="0" smtClean="0"/>
                        <a:t>Ruby</a:t>
                      </a:r>
                      <a:r>
                        <a:rPr lang="en-US" baseline="0" dirty="0" smtClean="0"/>
                        <a:t> Memory Contributions</a:t>
                      </a:r>
                      <a:endParaRPr lang="en-US" dirty="0"/>
                    </a:p>
                  </a:txBody>
                  <a:tcPr/>
                </a:tc>
                <a:tc>
                  <a:txBody>
                    <a:bodyPr/>
                    <a:lstStyle/>
                    <a:p>
                      <a:r>
                        <a:rPr lang="en-US" dirty="0" smtClean="0"/>
                        <a:t>Brad</a:t>
                      </a:r>
                      <a:endParaRPr lang="en-US" dirty="0"/>
                    </a:p>
                  </a:txBody>
                  <a:tcPr/>
                </a:tc>
                <a:tc>
                  <a:txBody>
                    <a:bodyPr/>
                    <a:lstStyle/>
                    <a:p>
                      <a:r>
                        <a:rPr lang="en-US" dirty="0" smtClean="0"/>
                        <a:t>10:30</a:t>
                      </a:r>
                      <a:r>
                        <a:rPr lang="en-US" baseline="0" dirty="0" smtClean="0"/>
                        <a:t> – </a:t>
                      </a:r>
                      <a:r>
                        <a:rPr lang="en-US" dirty="0" smtClean="0"/>
                        <a:t>11:00</a:t>
                      </a:r>
                      <a:endParaRPr lang="en-US" dirty="0"/>
                    </a:p>
                  </a:txBody>
                  <a:tcPr/>
                </a:tc>
              </a:tr>
              <a:tr h="370840">
                <a:tc>
                  <a:txBody>
                    <a:bodyPr/>
                    <a:lstStyle/>
                    <a:p>
                      <a:r>
                        <a:rPr lang="en-US" dirty="0" smtClean="0"/>
                        <a:t>Demo</a:t>
                      </a:r>
                      <a:endParaRPr lang="en-US" dirty="0"/>
                    </a:p>
                  </a:txBody>
                  <a:tcPr/>
                </a:tc>
                <a:tc>
                  <a:txBody>
                    <a:bodyPr/>
                    <a:lstStyle/>
                    <a:p>
                      <a:r>
                        <a:rPr lang="en-US" dirty="0" smtClean="0"/>
                        <a:t>Tony</a:t>
                      </a:r>
                      <a:endParaRPr lang="en-US" dirty="0"/>
                    </a:p>
                  </a:txBody>
                  <a:tcPr/>
                </a:tc>
                <a:tc>
                  <a:txBody>
                    <a:bodyPr/>
                    <a:lstStyle/>
                    <a:p>
                      <a:r>
                        <a:rPr lang="en-US" dirty="0" smtClean="0"/>
                        <a:t>11:00</a:t>
                      </a:r>
                      <a:r>
                        <a:rPr lang="en-US" baseline="0" dirty="0" smtClean="0"/>
                        <a:t> – 11:20</a:t>
                      </a:r>
                      <a:endParaRPr lang="en-US"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498183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cap="none" dirty="0" smtClean="0"/>
              <a:t>gem5</a:t>
            </a:r>
            <a:endParaRPr lang="en-US" cap="none" dirty="0"/>
          </a:p>
        </p:txBody>
      </p:sp>
      <p:sp>
        <p:nvSpPr>
          <p:cNvPr id="3" name="Content Placeholder 2"/>
          <p:cNvSpPr>
            <a:spLocks noGrp="1"/>
          </p:cNvSpPr>
          <p:nvPr>
            <p:ph idx="1"/>
          </p:nvPr>
        </p:nvSpPr>
        <p:spPr/>
        <p:txBody>
          <a:bodyPr/>
          <a:lstStyle/>
          <a:p>
            <a:r>
              <a:rPr lang="en-US" dirty="0" smtClean="0"/>
              <a:t>Open-source modular platform for system architecture research</a:t>
            </a:r>
          </a:p>
          <a:p>
            <a:pPr lvl="1"/>
            <a:r>
              <a:rPr lang="en-US" dirty="0" smtClean="0"/>
              <a:t>Integration of M5 (Univ. of Michigan) and GEMS (Univ. of Wisconsin)</a:t>
            </a:r>
          </a:p>
          <a:p>
            <a:pPr lvl="1"/>
            <a:r>
              <a:rPr lang="en-US" dirty="0" smtClean="0"/>
              <a:t>Actively used in academia and industry</a:t>
            </a:r>
          </a:p>
          <a:p>
            <a:r>
              <a:rPr lang="en-US" dirty="0" smtClean="0"/>
              <a:t>Discrete-event simulation platform with numerous models</a:t>
            </a:r>
          </a:p>
          <a:p>
            <a:pPr lvl="1"/>
            <a:r>
              <a:rPr lang="en-US" dirty="0" smtClean="0"/>
              <a:t>CPU models at various performance/accuracy trade-off points</a:t>
            </a:r>
          </a:p>
          <a:p>
            <a:pPr lvl="2"/>
            <a:r>
              <a:rPr lang="en-US" dirty="0" smtClean="0"/>
              <a:t>Multiple ISAs: x86, ARM, Alpha, Power, SPARC, MIPS</a:t>
            </a:r>
          </a:p>
          <a:p>
            <a:pPr lvl="1"/>
            <a:r>
              <a:rPr lang="en-US" dirty="0" smtClean="0"/>
              <a:t>Two memory system models</a:t>
            </a:r>
            <a:r>
              <a:rPr lang="en-US" dirty="0"/>
              <a:t>:</a:t>
            </a:r>
            <a:r>
              <a:rPr lang="en-US" dirty="0" smtClean="0"/>
              <a:t> Ruby and “classic” (M5)</a:t>
            </a:r>
          </a:p>
          <a:p>
            <a:pPr lvl="2"/>
            <a:r>
              <a:rPr lang="en-US" dirty="0" smtClean="0"/>
              <a:t>Including caches, DRAM controllers, interconnect, coherence protocols, etc.</a:t>
            </a:r>
          </a:p>
          <a:p>
            <a:pPr lvl="1"/>
            <a:r>
              <a:rPr lang="en-US" dirty="0" smtClean="0"/>
              <a:t>I/O devices: disk, </a:t>
            </a:r>
            <a:r>
              <a:rPr lang="en-US" dirty="0"/>
              <a:t>E</a:t>
            </a:r>
            <a:r>
              <a:rPr lang="en-US" dirty="0" smtClean="0"/>
              <a:t>thernet, video, etc.</a:t>
            </a:r>
          </a:p>
          <a:p>
            <a:pPr lvl="1"/>
            <a:r>
              <a:rPr lang="en-US" dirty="0" smtClean="0"/>
              <a:t>Full system or app-only </a:t>
            </a:r>
            <a:r>
              <a:rPr lang="en-US" dirty="0"/>
              <a:t>(</a:t>
            </a:r>
            <a:r>
              <a:rPr lang="en-US" dirty="0" smtClean="0"/>
              <a:t>system-call emulation)</a:t>
            </a:r>
          </a:p>
          <a:p>
            <a:r>
              <a:rPr lang="en-US" dirty="0" smtClean="0"/>
              <a:t>Cycle-level modeling (not “cycle accurate”)</a:t>
            </a:r>
          </a:p>
          <a:p>
            <a:pPr lvl="1"/>
            <a:r>
              <a:rPr lang="en-US" dirty="0" smtClean="0"/>
              <a:t>Accurate enough to capture first-order performance effects</a:t>
            </a:r>
          </a:p>
          <a:p>
            <a:pPr lvl="1"/>
            <a:r>
              <a:rPr lang="en-US" dirty="0" smtClean="0"/>
              <a:t>Flexible enough to allow prototyping new ideas reasonably quickly</a:t>
            </a:r>
          </a:p>
          <a:p>
            <a:r>
              <a:rPr lang="en-US" dirty="0" smtClean="0"/>
              <a:t>See http://www.gem5.org</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2" descr="http://gem5.org/wiki/skins/common/images/gem5.png"/>
          <p:cNvPicPr>
            <a:picLocks noChangeAspect="1" noChangeArrowheads="1"/>
          </p:cNvPicPr>
          <p:nvPr/>
        </p:nvPicPr>
        <p:blipFill>
          <a:blip r:embed="rId2" cstate="print"/>
          <a:srcRect/>
          <a:stretch>
            <a:fillRect/>
          </a:stretch>
        </p:blipFill>
        <p:spPr bwMode="auto">
          <a:xfrm>
            <a:off x="6915150" y="4459159"/>
            <a:ext cx="1859723" cy="1859724"/>
          </a:xfrm>
          <a:prstGeom prst="rect">
            <a:avLst/>
          </a:prstGeom>
          <a:noFill/>
        </p:spPr>
      </p:pic>
    </p:spTree>
    <p:extLst>
      <p:ext uri="{BB962C8B-B14F-4D97-AF65-F5344CB8AC3E}">
        <p14:creationId xmlns:p14="http://schemas.microsoft.com/office/powerpoint/2010/main" val="11665421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427034" y="4307283"/>
            <a:ext cx="3837740" cy="2189017"/>
          </a:xfrm>
          <a:prstGeom prst="roundRect">
            <a:avLst>
              <a:gd name="adj" fmla="val 0"/>
            </a:avLst>
          </a:prstGeom>
          <a:solidFill>
            <a:srgbClr val="FFFFFF"/>
          </a:solidFill>
          <a:ln>
            <a:solidFill>
              <a:srgbClr val="0070C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Rectangle 54"/>
          <p:cNvSpPr/>
          <p:nvPr/>
        </p:nvSpPr>
        <p:spPr bwMode="auto">
          <a:xfrm>
            <a:off x="4548608" y="4437303"/>
            <a:ext cx="3603764" cy="1419863"/>
          </a:xfrm>
          <a:prstGeom prst="rect">
            <a:avLst/>
          </a:prstGeom>
          <a:solidFill>
            <a:sysClr val="window" lastClr="FFFFFF"/>
          </a:solidFill>
          <a:ln w="25400" algn="ctr">
            <a:solidFill>
              <a:schemeClr val="tx1">
                <a:lumMod val="65000"/>
                <a:lumOff val="3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black"/>
              </a:solidFill>
              <a:effectLst/>
              <a:uLnTx/>
              <a:uFillTx/>
              <a:latin typeface="Arial"/>
              <a:cs typeface="+mn-cs"/>
            </a:endParaRPr>
          </a:p>
          <a:p>
            <a:pPr marL="1588" marR="0" lvl="0" indent="-1588" algn="ctr" defTabSz="913183" eaLnBrk="1" fontAlgn="auto" latinLnBrk="0" hangingPunct="1">
              <a:lnSpc>
                <a:spcPct val="100000"/>
              </a:lnSpc>
              <a:spcBef>
                <a:spcPts val="0"/>
              </a:spcBef>
              <a:spcAft>
                <a:spcPts val="0"/>
              </a:spcAft>
              <a:buClrTx/>
              <a:buSzTx/>
              <a:buFontTx/>
              <a:buNone/>
              <a:tabLst/>
              <a:defRPr/>
            </a:pPr>
            <a:endParaRPr lang="en-US" sz="1100" b="1" kern="0" dirty="0">
              <a:solidFill>
                <a:prstClr val="black"/>
              </a:solidFill>
              <a:latin typeface="Arial"/>
              <a:cs typeface="+mn-cs"/>
            </a:endParaRPr>
          </a:p>
          <a:p>
            <a:pPr marL="1588" marR="0" lvl="0" indent="-1588" algn="ctr" defTabSz="913183"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black"/>
              </a:solidFill>
              <a:effectLst/>
              <a:uLnTx/>
              <a:uFillTx/>
              <a:latin typeface="Arial"/>
              <a:cs typeface="+mn-cs"/>
            </a:endParaRPr>
          </a:p>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APU extensions</a:t>
            </a:r>
            <a:endParaRPr kumimoji="0" lang="en-US" sz="1100" b="1" i="0" u="none" strike="noStrike" kern="0" cap="none" spc="0" normalizeH="0" baseline="0" noProof="0" dirty="0" smtClean="0">
              <a:ln>
                <a:noFill/>
              </a:ln>
              <a:solidFill>
                <a:prstClr val="black"/>
              </a:solidFill>
              <a:effectLst/>
              <a:uLnTx/>
              <a:uFillTx/>
              <a:latin typeface="Arial"/>
            </a:endParaRPr>
          </a:p>
        </p:txBody>
      </p:sp>
      <p:sp>
        <p:nvSpPr>
          <p:cNvPr id="2" name="Title 1"/>
          <p:cNvSpPr>
            <a:spLocks noGrp="1"/>
          </p:cNvSpPr>
          <p:nvPr>
            <p:ph type="title"/>
          </p:nvPr>
        </p:nvSpPr>
        <p:spPr/>
        <p:txBody>
          <a:bodyPr/>
          <a:lstStyle/>
          <a:p>
            <a:r>
              <a:rPr lang="en-US" dirty="0" smtClean="0"/>
              <a:t>High-level compilation FLOW</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Content Placeholder 4"/>
          <p:cNvSpPr>
            <a:spLocks noGrp="1"/>
          </p:cNvSpPr>
          <p:nvPr>
            <p:ph idx="1"/>
          </p:nvPr>
        </p:nvSpPr>
        <p:spPr>
          <a:xfrm>
            <a:off x="274387" y="1381123"/>
            <a:ext cx="3665207" cy="4937760"/>
          </a:xfrm>
        </p:spPr>
        <p:txBody>
          <a:bodyPr/>
          <a:lstStyle/>
          <a:p>
            <a:r>
              <a:rPr lang="en-US" dirty="0"/>
              <a:t>CPU handles x86 </a:t>
            </a:r>
            <a:r>
              <a:rPr lang="en-US" dirty="0" smtClean="0"/>
              <a:t>host binary </a:t>
            </a:r>
          </a:p>
          <a:p>
            <a:r>
              <a:rPr lang="en-US" dirty="0" smtClean="0">
                <a:solidFill>
                  <a:schemeClr val="bg2"/>
                </a:solidFill>
              </a:rPr>
              <a:t>HSA 1.0F OpenCL compilation flow generates kernels</a:t>
            </a:r>
          </a:p>
          <a:p>
            <a:pPr lvl="1"/>
            <a:r>
              <a:rPr lang="en-US" dirty="0" smtClean="0">
                <a:solidFill>
                  <a:schemeClr val="bg2"/>
                </a:solidFill>
              </a:rPr>
              <a:t>CL Offline Compiler (CLOC)</a:t>
            </a:r>
          </a:p>
          <a:p>
            <a:pPr lvl="1"/>
            <a:r>
              <a:rPr lang="en-US" dirty="0" smtClean="0">
                <a:solidFill>
                  <a:schemeClr val="bg2"/>
                </a:solidFill>
              </a:rPr>
              <a:t>‘F’ stands for final</a:t>
            </a:r>
          </a:p>
          <a:p>
            <a:pPr lvl="1"/>
            <a:r>
              <a:rPr lang="en-US" dirty="0" smtClean="0">
                <a:solidFill>
                  <a:schemeClr val="bg2"/>
                </a:solidFill>
              </a:rPr>
              <a:t>Combination of 4 different tools</a:t>
            </a:r>
          </a:p>
          <a:p>
            <a:pPr lvl="1"/>
            <a:r>
              <a:rPr lang="en-US" dirty="0">
                <a:solidFill>
                  <a:schemeClr val="bg2"/>
                </a:solidFill>
              </a:rPr>
              <a:t>A</a:t>
            </a:r>
            <a:r>
              <a:rPr lang="en-US" dirty="0" smtClean="0">
                <a:solidFill>
                  <a:schemeClr val="bg2"/>
                </a:solidFill>
              </a:rPr>
              <a:t>vailable on </a:t>
            </a:r>
            <a:r>
              <a:rPr lang="en-US" dirty="0">
                <a:solidFill>
                  <a:schemeClr val="bg2"/>
                </a:solidFill>
              </a:rPr>
              <a:t>G</a:t>
            </a:r>
            <a:r>
              <a:rPr lang="en-US" dirty="0" smtClean="0">
                <a:solidFill>
                  <a:schemeClr val="bg2"/>
                </a:solidFill>
              </a:rPr>
              <a:t>itHub</a:t>
            </a:r>
          </a:p>
          <a:p>
            <a:r>
              <a:rPr lang="en-US" dirty="0" smtClean="0"/>
              <a:t>System call emulation simulation</a:t>
            </a:r>
            <a:endParaRPr lang="en-US" dirty="0"/>
          </a:p>
          <a:p>
            <a:pPr lvl="1"/>
            <a:r>
              <a:rPr lang="en-US" dirty="0"/>
              <a:t>No OS or device driver </a:t>
            </a:r>
          </a:p>
          <a:p>
            <a:pPr lvl="1"/>
            <a:r>
              <a:rPr lang="en-US" dirty="0" smtClean="0">
                <a:solidFill>
                  <a:schemeClr val="bg2"/>
                </a:solidFill>
              </a:rPr>
              <a:t>Execution-driven evaluation</a:t>
            </a:r>
          </a:p>
          <a:p>
            <a:pPr marL="342900" lvl="2" indent="-342900">
              <a:spcBef>
                <a:spcPts val="800"/>
              </a:spcBef>
              <a:buFont typeface="Wingdings 3" pitchFamily="18" charset="2"/>
              <a:buChar char=""/>
            </a:pPr>
            <a:r>
              <a:rPr lang="en-US" sz="2000" dirty="0" smtClean="0"/>
              <a:t>GPU microarchitecture model directly executes HSAIL instructions</a:t>
            </a:r>
            <a:endParaRPr lang="en-US" sz="2000" dirty="0"/>
          </a:p>
          <a:p>
            <a:endParaRPr lang="en-US" sz="2200" dirty="0">
              <a:solidFill>
                <a:schemeClr val="bg2"/>
              </a:solidFill>
            </a:endParaRPr>
          </a:p>
          <a:p>
            <a:pPr marL="366712" lvl="2" indent="0">
              <a:spcBef>
                <a:spcPts val="800"/>
              </a:spcBef>
              <a:buNone/>
            </a:pPr>
            <a:endParaRPr lang="en-US" sz="1800" dirty="0" smtClean="0"/>
          </a:p>
        </p:txBody>
      </p:sp>
      <p:sp>
        <p:nvSpPr>
          <p:cNvPr id="38" name="Rectangle 37"/>
          <p:cNvSpPr/>
          <p:nvPr/>
        </p:nvSpPr>
        <p:spPr bwMode="auto">
          <a:xfrm>
            <a:off x="4548608" y="2251495"/>
            <a:ext cx="3606042" cy="1579531"/>
          </a:xfrm>
          <a:prstGeom prst="rect">
            <a:avLst/>
          </a:prstGeom>
          <a:noFill/>
          <a:ln w="25400" algn="ctr">
            <a:solidFill>
              <a:schemeClr val="accent2">
                <a:lumMod val="75000"/>
              </a:schemeClr>
            </a:solidFill>
            <a:round/>
            <a:headEnd/>
            <a:tailEnd/>
          </a:ln>
          <a:effectLst>
            <a:outerShdw blurRad="50800" dist="38100" dir="2700000" algn="tl"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prstClr val="black"/>
              </a:solidFill>
              <a:effectLst/>
              <a:uLnTx/>
              <a:uFillTx/>
              <a:latin typeface="Aria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558" y="5951127"/>
            <a:ext cx="1060197" cy="42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5882491" y="2450844"/>
            <a:ext cx="2105195" cy="413657"/>
          </a:xfrm>
          <a:prstGeom prst="rect">
            <a:avLst/>
          </a:prstGeom>
          <a:solidFill>
            <a:srgbClr val="767DC5"/>
          </a:solidFill>
          <a:ln w="25400" algn="ctr">
            <a:solidFill>
              <a:srgbClr val="767DC5">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lang="en-US" sz="1100" b="1" kern="0" noProof="0" dirty="0" smtClean="0">
                <a:solidFill>
                  <a:prstClr val="white"/>
                </a:solidFill>
                <a:latin typeface="Arial"/>
              </a:rPr>
              <a:t>HSA 1.0F OpenCL</a:t>
            </a:r>
            <a:r>
              <a:rPr lang="en-US" sz="1100" b="1" kern="0" dirty="0">
                <a:solidFill>
                  <a:prstClr val="white"/>
                </a:solidFill>
                <a:latin typeface="Arial"/>
              </a:rPr>
              <a:t> </a:t>
            </a:r>
            <a:r>
              <a:rPr lang="en-US" sz="1100" b="1" kern="0" dirty="0" smtClean="0">
                <a:solidFill>
                  <a:prstClr val="white"/>
                </a:solidFill>
                <a:latin typeface="Arial"/>
              </a:rPr>
              <a:t>Compilation Flow</a:t>
            </a:r>
            <a:endParaRPr kumimoji="0" lang="en-US" sz="1100" b="1" i="0" u="none" strike="noStrike" kern="0" cap="none" spc="0" normalizeH="0" baseline="0" noProof="0" dirty="0" smtClean="0">
              <a:ln>
                <a:noFill/>
              </a:ln>
              <a:solidFill>
                <a:prstClr val="white"/>
              </a:solidFill>
              <a:effectLst/>
              <a:uLnTx/>
              <a:uFillTx/>
              <a:latin typeface="Arial"/>
            </a:endParaRPr>
          </a:p>
        </p:txBody>
      </p:sp>
      <p:sp>
        <p:nvSpPr>
          <p:cNvPr id="11" name="Rectangle 10"/>
          <p:cNvSpPr/>
          <p:nvPr/>
        </p:nvSpPr>
        <p:spPr bwMode="auto">
          <a:xfrm>
            <a:off x="4905393" y="3088213"/>
            <a:ext cx="1129085" cy="570725"/>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x86 host binary</a:t>
            </a:r>
            <a:endParaRPr kumimoji="0" lang="en-US" sz="1100" b="1" i="0" u="none" strike="noStrike" kern="0" cap="none" spc="0" normalizeH="0" baseline="0" noProof="0" dirty="0" smtClean="0">
              <a:ln>
                <a:noFill/>
              </a:ln>
              <a:solidFill>
                <a:prstClr val="black"/>
              </a:solidFill>
              <a:effectLst/>
              <a:uLnTx/>
              <a:uFillTx/>
              <a:latin typeface="Arial"/>
            </a:endParaRPr>
          </a:p>
        </p:txBody>
      </p:sp>
      <p:sp>
        <p:nvSpPr>
          <p:cNvPr id="12" name="Rectangle 11"/>
          <p:cNvSpPr/>
          <p:nvPr/>
        </p:nvSpPr>
        <p:spPr bwMode="auto">
          <a:xfrm>
            <a:off x="6303657" y="3088213"/>
            <a:ext cx="1262204" cy="570726"/>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GPU kernel</a:t>
            </a:r>
            <a:r>
              <a:rPr kumimoji="0" lang="en-US" sz="1100" b="1" i="0" u="none" strike="noStrike" kern="0" cap="none" spc="0" normalizeH="0" noProof="0" dirty="0" smtClean="0">
                <a:ln>
                  <a:noFill/>
                </a:ln>
                <a:solidFill>
                  <a:prstClr val="black"/>
                </a:solidFill>
                <a:effectLst/>
                <a:uLnTx/>
                <a:uFillTx/>
                <a:latin typeface="Arial"/>
                <a:cs typeface="+mn-cs"/>
              </a:rPr>
              <a:t> binary objects</a:t>
            </a:r>
            <a:endParaRPr kumimoji="0" lang="en-US" sz="1100" b="1" i="0" u="none" strike="noStrike" kern="0" cap="none" spc="0" normalizeH="0" baseline="0" noProof="0" dirty="0" smtClean="0">
              <a:ln>
                <a:noFill/>
              </a:ln>
              <a:solidFill>
                <a:prstClr val="black"/>
              </a:solidFill>
              <a:effectLst/>
              <a:uLnTx/>
              <a:uFillTx/>
              <a:latin typeface="Arial"/>
              <a:cs typeface="+mn-cs"/>
            </a:endParaRPr>
          </a:p>
        </p:txBody>
      </p:sp>
      <p:sp>
        <p:nvSpPr>
          <p:cNvPr id="13" name="Rectangle 12"/>
          <p:cNvSpPr/>
          <p:nvPr/>
        </p:nvSpPr>
        <p:spPr bwMode="auto">
          <a:xfrm>
            <a:off x="4908679" y="4612925"/>
            <a:ext cx="1111303" cy="559837"/>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91440" tIns="45714" rIns="9144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cs typeface="+mn-cs"/>
              </a:rPr>
              <a:t>Emulated</a:t>
            </a:r>
          </a:p>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smtClean="0">
                <a:ln>
                  <a:noFill/>
                </a:ln>
                <a:solidFill>
                  <a:prstClr val="white"/>
                </a:solidFill>
                <a:effectLst/>
                <a:uLnTx/>
                <a:uFillTx/>
                <a:latin typeface="Arial"/>
                <a:cs typeface="+mn-cs"/>
              </a:rPr>
              <a:t>OpenCL</a:t>
            </a:r>
            <a:r>
              <a:rPr lang="en-US" sz="1100" b="1" kern="0" dirty="0" smtClean="0">
                <a:solidFill>
                  <a:prstClr val="white"/>
                </a:solidFill>
                <a:latin typeface="Arial"/>
                <a:cs typeface="+mn-cs"/>
              </a:rPr>
              <a:t>, </a:t>
            </a:r>
            <a:r>
              <a:rPr kumimoji="0" lang="en-US" sz="1100" b="1" i="0" u="none" strike="noStrike" kern="0" cap="none" spc="0" normalizeH="0" baseline="0" noProof="0" dirty="0" smtClean="0">
                <a:ln>
                  <a:noFill/>
                </a:ln>
                <a:solidFill>
                  <a:prstClr val="white"/>
                </a:solidFill>
                <a:effectLst/>
                <a:uLnTx/>
                <a:uFillTx/>
                <a:latin typeface="Arial"/>
                <a:cs typeface="+mn-cs"/>
              </a:rPr>
              <a:t>OS, driver ops.</a:t>
            </a:r>
          </a:p>
        </p:txBody>
      </p:sp>
      <p:cxnSp>
        <p:nvCxnSpPr>
          <p:cNvPr id="16" name="Straight Arrow Connector 15"/>
          <p:cNvCxnSpPr>
            <a:stCxn id="10" idx="2"/>
            <a:endCxn id="12" idx="0"/>
          </p:cNvCxnSpPr>
          <p:nvPr/>
        </p:nvCxnSpPr>
        <p:spPr>
          <a:xfrm flipH="1">
            <a:off x="6934759" y="2864501"/>
            <a:ext cx="330" cy="223712"/>
          </a:xfrm>
          <a:prstGeom prst="straightConnector1">
            <a:avLst/>
          </a:prstGeom>
          <a:noFill/>
          <a:ln w="9525" cap="flat" cmpd="sng" algn="ctr">
            <a:solidFill>
              <a:sysClr val="windowText" lastClr="000000"/>
            </a:solidFill>
            <a:prstDash val="solid"/>
            <a:tailEnd type="arrow"/>
          </a:ln>
          <a:effectLst/>
        </p:spPr>
      </p:cxnSp>
      <p:cxnSp>
        <p:nvCxnSpPr>
          <p:cNvPr id="25" name="Straight Arrow Connector 24"/>
          <p:cNvCxnSpPr>
            <a:stCxn id="11" idx="2"/>
            <a:endCxn id="13" idx="0"/>
          </p:cNvCxnSpPr>
          <p:nvPr/>
        </p:nvCxnSpPr>
        <p:spPr>
          <a:xfrm flipH="1">
            <a:off x="5464331" y="3658938"/>
            <a:ext cx="5605" cy="953987"/>
          </a:xfrm>
          <a:prstGeom prst="straightConnector1">
            <a:avLst/>
          </a:prstGeom>
          <a:noFill/>
          <a:ln w="9525" cap="flat" cmpd="sng" algn="ctr">
            <a:solidFill>
              <a:sysClr val="windowText" lastClr="000000"/>
            </a:solidFill>
            <a:prstDash val="solid"/>
            <a:tailEnd type="arrow"/>
          </a:ln>
          <a:effectLst/>
        </p:spPr>
      </p:cxnSp>
      <p:cxnSp>
        <p:nvCxnSpPr>
          <p:cNvPr id="26" name="Straight Arrow Connector 25"/>
          <p:cNvCxnSpPr>
            <a:stCxn id="12" idx="2"/>
            <a:endCxn id="31" idx="0"/>
          </p:cNvCxnSpPr>
          <p:nvPr/>
        </p:nvCxnSpPr>
        <p:spPr>
          <a:xfrm>
            <a:off x="6934759" y="3658939"/>
            <a:ext cx="4081" cy="961250"/>
          </a:xfrm>
          <a:prstGeom prst="straightConnector1">
            <a:avLst/>
          </a:prstGeom>
          <a:noFill/>
          <a:ln w="9525" cap="flat" cmpd="sng" algn="ctr">
            <a:solidFill>
              <a:sysClr val="windowText" lastClr="000000"/>
            </a:solidFill>
            <a:prstDash val="solid"/>
            <a:tailEnd type="arrow"/>
          </a:ln>
          <a:effectLst/>
        </p:spPr>
      </p:cxnSp>
      <p:sp>
        <p:nvSpPr>
          <p:cNvPr id="31" name="Rectangle 30"/>
          <p:cNvSpPr/>
          <p:nvPr/>
        </p:nvSpPr>
        <p:spPr bwMode="auto">
          <a:xfrm>
            <a:off x="6140362" y="4620189"/>
            <a:ext cx="1596956" cy="365578"/>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 </a:t>
            </a:r>
            <a:r>
              <a:rPr lang="en-US" sz="1100" b="1" kern="0" dirty="0" smtClean="0">
                <a:solidFill>
                  <a:prstClr val="white"/>
                </a:solidFill>
                <a:latin typeface="Arial"/>
              </a:rPr>
              <a:t>HSAIL</a:t>
            </a:r>
            <a:r>
              <a:rPr lang="en-US" sz="1100" b="1" kern="0" dirty="0">
                <a:solidFill>
                  <a:prstClr val="white"/>
                </a:solidFill>
                <a:latin typeface="Arial"/>
              </a:rPr>
              <a:t> </a:t>
            </a:r>
            <a:r>
              <a:rPr lang="en-US" sz="1100" b="1" kern="0" dirty="0" smtClean="0">
                <a:solidFill>
                  <a:prstClr val="white"/>
                </a:solidFill>
                <a:latin typeface="Arial"/>
              </a:rPr>
              <a:t>BRIG </a:t>
            </a:r>
            <a:r>
              <a:rPr kumimoji="0" lang="en-US" sz="1100" b="1" i="0" u="none" strike="noStrike" kern="0" cap="none" spc="0" normalizeH="0" baseline="0" noProof="0" dirty="0" smtClean="0">
                <a:ln>
                  <a:noFill/>
                </a:ln>
                <a:solidFill>
                  <a:prstClr val="white"/>
                </a:solidFill>
                <a:effectLst/>
                <a:uLnTx/>
                <a:uFillTx/>
                <a:latin typeface="Arial"/>
              </a:rPr>
              <a:t>loader</a:t>
            </a:r>
          </a:p>
        </p:txBody>
      </p:sp>
      <p:sp>
        <p:nvSpPr>
          <p:cNvPr id="33" name="Rectangle 32"/>
          <p:cNvSpPr/>
          <p:nvPr/>
        </p:nvSpPr>
        <p:spPr bwMode="auto">
          <a:xfrm>
            <a:off x="5190086" y="2441810"/>
            <a:ext cx="549073" cy="413657"/>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rPr>
              <a:t>GCC</a:t>
            </a:r>
          </a:p>
        </p:txBody>
      </p:sp>
      <p:cxnSp>
        <p:nvCxnSpPr>
          <p:cNvPr id="35" name="Straight Arrow Connector 34"/>
          <p:cNvCxnSpPr>
            <a:stCxn id="33" idx="2"/>
            <a:endCxn id="11" idx="0"/>
          </p:cNvCxnSpPr>
          <p:nvPr/>
        </p:nvCxnSpPr>
        <p:spPr>
          <a:xfrm>
            <a:off x="5464623" y="2855467"/>
            <a:ext cx="5313" cy="232746"/>
          </a:xfrm>
          <a:prstGeom prst="straightConnector1">
            <a:avLst/>
          </a:prstGeom>
          <a:noFill/>
          <a:ln w="9525" cap="flat" cmpd="sng" algn="ctr">
            <a:solidFill>
              <a:sysClr val="windowText" lastClr="000000"/>
            </a:solidFill>
            <a:prstDash val="solid"/>
            <a:tailEnd type="arrow"/>
          </a:ln>
          <a:effectLst/>
        </p:spPr>
      </p:cxnSp>
      <p:cxnSp>
        <p:nvCxnSpPr>
          <p:cNvPr id="39" name="Straight Arrow Connector 38"/>
          <p:cNvCxnSpPr>
            <a:endCxn id="33" idx="0"/>
          </p:cNvCxnSpPr>
          <p:nvPr/>
        </p:nvCxnSpPr>
        <p:spPr>
          <a:xfrm>
            <a:off x="5464331" y="1331018"/>
            <a:ext cx="292" cy="111079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endCxn id="10" idx="0"/>
          </p:cNvCxnSpPr>
          <p:nvPr/>
        </p:nvCxnSpPr>
        <p:spPr>
          <a:xfrm>
            <a:off x="6934759" y="1682588"/>
            <a:ext cx="330" cy="768256"/>
          </a:xfrm>
          <a:prstGeom prst="straightConnector1">
            <a:avLst/>
          </a:prstGeom>
          <a:noFill/>
          <a:ln w="9525" cap="flat" cmpd="sng" algn="ctr">
            <a:solidFill>
              <a:sysClr val="windowText" lastClr="000000"/>
            </a:solidFill>
            <a:prstDash val="solid"/>
            <a:tailEnd type="arrow"/>
          </a:ln>
          <a:effectLst/>
        </p:spPr>
      </p:cxnSp>
      <p:sp>
        <p:nvSpPr>
          <p:cNvPr id="9" name="Rectangle 8"/>
          <p:cNvSpPr/>
          <p:nvPr/>
        </p:nvSpPr>
        <p:spPr bwMode="auto">
          <a:xfrm>
            <a:off x="4548608" y="1325712"/>
            <a:ext cx="3606042" cy="358988"/>
          </a:xfrm>
          <a:prstGeom prst="rect">
            <a:avLst/>
          </a:prstGeom>
          <a:solidFill>
            <a:sysClr val="window" lastClr="FFFFFF"/>
          </a:solidFill>
          <a:ln w="25400" algn="ctr">
            <a:solidFill>
              <a:schemeClr val="tx1">
                <a:lumMod val="65000"/>
                <a:lumOff val="35000"/>
              </a:schemeClr>
            </a:solidFill>
            <a:round/>
            <a:headEnd/>
            <a:tailEnd/>
          </a:ln>
          <a:effectLst>
            <a:outerShdw blurRad="50800" dist="38100" dir="2700000" algn="tl"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B</a:t>
            </a:r>
            <a:r>
              <a:rPr kumimoji="0" lang="en-US" sz="1100" b="1" i="0" u="none" strike="noStrike" kern="0" cap="none" spc="0" normalizeH="0" baseline="0" noProof="0" dirty="0" smtClean="0">
                <a:ln>
                  <a:noFill/>
                </a:ln>
                <a:solidFill>
                  <a:prstClr val="black"/>
                </a:solidFill>
                <a:effectLst/>
                <a:uLnTx/>
                <a:uFillTx/>
                <a:latin typeface="Arial"/>
              </a:rPr>
              <a:t>enchmarks</a:t>
            </a:r>
          </a:p>
        </p:txBody>
      </p:sp>
    </p:spTree>
    <p:extLst>
      <p:ext uri="{BB962C8B-B14F-4D97-AF65-F5344CB8AC3E}">
        <p14:creationId xmlns:p14="http://schemas.microsoft.com/office/powerpoint/2010/main" val="27638172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HSA 1.0F Compilation flow</a:t>
            </a:r>
            <a:endParaRPr lang="en-US" dirty="0"/>
          </a:p>
        </p:txBody>
      </p:sp>
      <p:sp>
        <p:nvSpPr>
          <p:cNvPr id="4" name="Text Placeholder 3"/>
          <p:cNvSpPr>
            <a:spLocks noGrp="1"/>
          </p:cNvSpPr>
          <p:nvPr>
            <p:ph type="body" sz="quarter" idx="10"/>
          </p:nvPr>
        </p:nvSpPr>
        <p:spPr/>
        <p:txBody>
          <a:bodyPr/>
          <a:lstStyle/>
          <a:p>
            <a:r>
              <a:rPr lang="en-US" dirty="0" smtClean="0"/>
              <a:t>Example </a:t>
            </a:r>
            <a:r>
              <a:rPr lang="en-US" dirty="0" err="1" smtClean="0"/>
              <a:t>makefile</a:t>
            </a:r>
            <a:r>
              <a:rPr lang="en-US" dirty="0" smtClean="0"/>
              <a:t> commands</a:t>
            </a:r>
            <a:endParaRPr lang="en-US" dirty="0"/>
          </a:p>
        </p:txBody>
      </p:sp>
      <p:sp>
        <p:nvSpPr>
          <p:cNvPr id="5" name="TextBox 4"/>
          <p:cNvSpPr txBox="1"/>
          <p:nvPr/>
        </p:nvSpPr>
        <p:spPr>
          <a:xfrm>
            <a:off x="38532" y="1229411"/>
            <a:ext cx="6329297" cy="2785378"/>
          </a:xfrm>
          <a:prstGeom prst="rect">
            <a:avLst/>
          </a:prstGeom>
        </p:spPr>
        <p:txBody>
          <a:bodyPr wrap="none" rtlCol="0" anchor="ctr" anchorCtr="0">
            <a:spAutoFit/>
          </a:bodyPr>
          <a:lstStyle/>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dirty="0" smtClean="0">
                <a:latin typeface="+mj-lt"/>
                <a:ea typeface="MS PGothic" pitchFamily="34" charset="-128"/>
                <a:cs typeface="+mn-cs"/>
              </a:rPr>
              <a:t># Step 1: frontend CL compiler converts CL to LLVM </a:t>
            </a:r>
            <a:r>
              <a:rPr lang="en-US" sz="1300" dirty="0" err="1" smtClean="0">
                <a:latin typeface="+mj-lt"/>
                <a:ea typeface="MS PGothic" pitchFamily="34" charset="-128"/>
                <a:cs typeface="+mn-cs"/>
              </a:rPr>
              <a:t>bytecode</a:t>
            </a:r>
            <a:endParaRPr lang="en-US" sz="1300" dirty="0" smtClean="0">
              <a:latin typeface="+mj-lt"/>
              <a:ea typeface="MS PGothic" pitchFamily="34" charset="-128"/>
              <a:cs typeface="+mn-cs"/>
            </a:endParaRP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b="1" dirty="0" smtClean="0">
                <a:latin typeface="+mj-lt"/>
                <a:ea typeface="MS PGothic" pitchFamily="34" charset="-128"/>
                <a:cs typeface="+mn-cs"/>
              </a:rPr>
              <a:t>c</a:t>
            </a:r>
            <a:r>
              <a:rPr lang="en-US" sz="1300" b="1" noProof="0" dirty="0" smtClean="0">
                <a:latin typeface="+mj-lt"/>
                <a:ea typeface="MS PGothic" pitchFamily="34" charset="-128"/>
                <a:cs typeface="+mn-cs"/>
              </a:rPr>
              <a:t>lc2 --enable-</a:t>
            </a:r>
            <a:r>
              <a:rPr lang="en-US" sz="1300" b="1" noProof="0" dirty="0" err="1" smtClean="0">
                <a:latin typeface="+mj-lt"/>
                <a:ea typeface="MS PGothic" pitchFamily="34" charset="-128"/>
                <a:cs typeface="+mn-cs"/>
              </a:rPr>
              <a:t>hsail</a:t>
            </a:r>
            <a:r>
              <a:rPr lang="en-US" sz="1300" b="1" noProof="0" dirty="0" smtClean="0">
                <a:latin typeface="+mj-lt"/>
                <a:ea typeface="MS PGothic" pitchFamily="34" charset="-128"/>
                <a:cs typeface="+mn-cs"/>
              </a:rPr>
              <a:t>-extensions --cl-</a:t>
            </a:r>
            <a:r>
              <a:rPr lang="en-US" sz="1300" b="1" noProof="0" dirty="0" err="1" smtClean="0">
                <a:latin typeface="+mj-lt"/>
                <a:ea typeface="MS PGothic" pitchFamily="34" charset="-128"/>
                <a:cs typeface="+mn-cs"/>
              </a:rPr>
              <a:t>std</a:t>
            </a:r>
            <a:r>
              <a:rPr lang="en-US" sz="1300" b="1" dirty="0" smtClean="0">
                <a:latin typeface="+mj-lt"/>
                <a:ea typeface="MS PGothic" pitchFamily="34" charset="-128"/>
                <a:cs typeface="+mn-cs"/>
              </a:rPr>
              <a:t>=CL2.0 my_kernel.cl -o </a:t>
            </a:r>
            <a:r>
              <a:rPr lang="en-US" sz="1300" b="1" dirty="0" err="1" smtClean="0">
                <a:latin typeface="+mj-lt"/>
                <a:ea typeface="MS PGothic" pitchFamily="34" charset="-128"/>
                <a:cs typeface="+mn-cs"/>
              </a:rPr>
              <a:t>my_kernel.fe.bc</a:t>
            </a:r>
            <a:endParaRPr lang="en-US" sz="1300" dirty="0" smtClean="0">
              <a:latin typeface="+mj-lt"/>
              <a:ea typeface="MS PGothic" pitchFamily="34" charset="-128"/>
              <a:cs typeface="+mn-cs"/>
            </a:endParaRP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kumimoji="0" lang="en-US" sz="130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kumimoji="0" lang="en-US" sz="1300" i="0" u="none" strike="noStrike" kern="1200" cap="none" spc="0" normalizeH="0" noProof="0" dirty="0" smtClean="0">
                <a:ln>
                  <a:noFill/>
                </a:ln>
                <a:solidFill>
                  <a:schemeClr val="tx1"/>
                </a:solidFill>
                <a:effectLst/>
                <a:uLnTx/>
                <a:uFillTx/>
                <a:latin typeface="+mj-lt"/>
                <a:ea typeface="MS PGothic" pitchFamily="34" charset="-128"/>
                <a:cs typeface="+mn-cs"/>
              </a:rPr>
              <a:t> Step 2: link HSAIL </a:t>
            </a:r>
            <a:r>
              <a:rPr kumimoji="0" lang="en-US" sz="1300" i="0" u="none" strike="noStrike" kern="1200" cap="none" spc="0" normalizeH="0" noProof="0" dirty="0" err="1" smtClean="0">
                <a:ln>
                  <a:noFill/>
                </a:ln>
                <a:solidFill>
                  <a:schemeClr val="tx1"/>
                </a:solidFill>
                <a:effectLst/>
                <a:uLnTx/>
                <a:uFillTx/>
                <a:latin typeface="+mj-lt"/>
                <a:ea typeface="MS PGothic" pitchFamily="34" charset="-128"/>
                <a:cs typeface="+mn-cs"/>
              </a:rPr>
              <a:t>builtins</a:t>
            </a:r>
            <a:r>
              <a:rPr kumimoji="0" lang="en-US" sz="1300" i="0" u="none" strike="noStrike" kern="1200" cap="none" spc="0" normalizeH="0" noProof="0" dirty="0" smtClean="0">
                <a:ln>
                  <a:noFill/>
                </a:ln>
                <a:solidFill>
                  <a:schemeClr val="tx1"/>
                </a:solidFill>
                <a:effectLst/>
                <a:uLnTx/>
                <a:uFillTx/>
                <a:latin typeface="+mj-lt"/>
                <a:ea typeface="MS PGothic" pitchFamily="34" charset="-128"/>
                <a:cs typeface="+mn-cs"/>
              </a:rPr>
              <a:t> (available with compiler) with </a:t>
            </a:r>
            <a:r>
              <a:rPr kumimoji="0" lang="en-US" sz="1300" i="0" u="none" strike="noStrike" kern="1200" cap="none" spc="0" normalizeH="0" noProof="0" dirty="0" err="1" smtClean="0">
                <a:ln>
                  <a:noFill/>
                </a:ln>
                <a:solidFill>
                  <a:schemeClr val="tx1"/>
                </a:solidFill>
                <a:effectLst/>
                <a:uLnTx/>
                <a:uFillTx/>
                <a:latin typeface="+mj-lt"/>
                <a:ea typeface="MS PGothic" pitchFamily="34" charset="-128"/>
                <a:cs typeface="+mn-cs"/>
              </a:rPr>
              <a:t>bytecode</a:t>
            </a:r>
            <a:endParaRPr kumimoji="0" lang="en-US" sz="1300" i="0" u="none" strike="noStrike" kern="1200" cap="none" spc="0" normalizeH="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b="1" noProof="0" dirty="0" err="1" smtClean="0">
                <a:latin typeface="+mj-lt"/>
                <a:ea typeface="MS PGothic" pitchFamily="34" charset="-128"/>
                <a:cs typeface="+mn-cs"/>
              </a:rPr>
              <a:t>llvm</a:t>
            </a:r>
            <a:r>
              <a:rPr lang="en-US" sz="1300" b="1" noProof="0" dirty="0" smtClean="0">
                <a:latin typeface="+mj-lt"/>
                <a:ea typeface="MS PGothic" pitchFamily="34" charset="-128"/>
                <a:cs typeface="+mn-cs"/>
              </a:rPr>
              <a:t>-link </a:t>
            </a:r>
            <a:r>
              <a:rPr lang="en-US" sz="1300" b="1" noProof="0" dirty="0" err="1" smtClean="0">
                <a:latin typeface="+mj-lt"/>
                <a:ea typeface="MS PGothic" pitchFamily="34" charset="-128"/>
                <a:cs typeface="+mn-cs"/>
              </a:rPr>
              <a:t>my_kernel.fe.bc</a:t>
            </a:r>
            <a:r>
              <a:rPr lang="en-US" sz="1300" b="1" noProof="0" dirty="0" smtClean="0">
                <a:latin typeface="+mj-lt"/>
                <a:ea typeface="MS PGothic" pitchFamily="34" charset="-128"/>
                <a:cs typeface="+mn-cs"/>
              </a:rPr>
              <a:t> –l </a:t>
            </a:r>
            <a:r>
              <a:rPr lang="en-US" sz="1300" b="1" noProof="0" dirty="0" err="1" smtClean="0">
                <a:latin typeface="+mj-lt"/>
                <a:ea typeface="MS PGothic" pitchFamily="34" charset="-128"/>
                <a:cs typeface="+mn-cs"/>
              </a:rPr>
              <a:t>builtins-hsail.bc</a:t>
            </a:r>
            <a:r>
              <a:rPr lang="en-US" sz="1300" b="1" noProof="0" dirty="0" smtClean="0">
                <a:latin typeface="+mj-lt"/>
                <a:ea typeface="MS PGothic" pitchFamily="34" charset="-128"/>
                <a:cs typeface="+mn-cs"/>
              </a:rPr>
              <a:t> –o </a:t>
            </a:r>
            <a:r>
              <a:rPr lang="en-US" sz="1300" b="1" noProof="0" dirty="0" err="1" smtClean="0">
                <a:latin typeface="+mj-lt"/>
                <a:ea typeface="MS PGothic" pitchFamily="34" charset="-128"/>
                <a:cs typeface="+mn-cs"/>
              </a:rPr>
              <a:t>my_kernel.linked.bc</a:t>
            </a:r>
            <a:endParaRPr lang="en-US" sz="1300" b="1" noProof="0" dirty="0" smtClean="0">
              <a:latin typeface="+mj-lt"/>
              <a:ea typeface="MS PGothic" pitchFamily="34" charset="-128"/>
              <a:cs typeface="+mn-cs"/>
            </a:endParaRP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kumimoji="0" lang="en-US" sz="1300" i="0" u="none" strike="noStrike" kern="1200" cap="none" spc="0" normalizeH="0" baseline="0" dirty="0" smtClean="0">
                <a:ln>
                  <a:noFill/>
                </a:ln>
                <a:solidFill>
                  <a:schemeClr val="tx1"/>
                </a:solidFill>
                <a:effectLst/>
                <a:uLnTx/>
                <a:uFillTx/>
                <a:latin typeface="+mj-lt"/>
                <a:ea typeface="MS PGothic" pitchFamily="34" charset="-128"/>
                <a:cs typeface="+mn-cs"/>
              </a:rPr>
              <a:t># Step 3: optimize </a:t>
            </a:r>
            <a:r>
              <a:rPr kumimoji="0" lang="en-US" sz="1300" i="0" u="none" strike="noStrike" kern="1200" cap="none" spc="0" normalizeH="0" baseline="0" dirty="0" err="1" smtClean="0">
                <a:ln>
                  <a:noFill/>
                </a:ln>
                <a:solidFill>
                  <a:schemeClr val="tx1"/>
                </a:solidFill>
                <a:effectLst/>
                <a:uLnTx/>
                <a:uFillTx/>
                <a:latin typeface="+mj-lt"/>
                <a:ea typeface="MS PGothic" pitchFamily="34" charset="-128"/>
                <a:cs typeface="+mn-cs"/>
              </a:rPr>
              <a:t>bytecode</a:t>
            </a:r>
            <a:r>
              <a:rPr kumimoji="0" lang="en-US" sz="1300" i="0" u="none" strike="noStrike" kern="1200" cap="none" spc="0" normalizeH="0" baseline="0" dirty="0" smtClean="0">
                <a:ln>
                  <a:noFill/>
                </a:ln>
                <a:solidFill>
                  <a:schemeClr val="tx1"/>
                </a:solidFill>
                <a:effectLst/>
                <a:uLnTx/>
                <a:uFillTx/>
                <a:latin typeface="+mj-lt"/>
                <a:ea typeface="MS PGothic" pitchFamily="34" charset="-128"/>
                <a:cs typeface="+mn-cs"/>
              </a:rPr>
              <a:t> for GPU</a:t>
            </a: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b="1" noProof="0" dirty="0" smtClean="0">
                <a:latin typeface="+mj-lt"/>
                <a:ea typeface="MS PGothic" pitchFamily="34" charset="-128"/>
                <a:cs typeface="+mn-cs"/>
              </a:rPr>
              <a:t>opt -O3 -</a:t>
            </a:r>
            <a:r>
              <a:rPr lang="en-US" sz="1300" b="1" noProof="0" dirty="0" err="1" smtClean="0">
                <a:latin typeface="+mj-lt"/>
                <a:ea typeface="MS PGothic" pitchFamily="34" charset="-128"/>
                <a:cs typeface="+mn-cs"/>
              </a:rPr>
              <a:t>gpu</a:t>
            </a:r>
            <a:r>
              <a:rPr lang="en-US" sz="1300" b="1" noProof="0" dirty="0" smtClean="0">
                <a:latin typeface="+mj-lt"/>
                <a:ea typeface="MS PGothic" pitchFamily="34" charset="-128"/>
                <a:cs typeface="+mn-cs"/>
              </a:rPr>
              <a:t> -whole -verify </a:t>
            </a:r>
            <a:r>
              <a:rPr lang="en-US" sz="1300" b="1" noProof="0" dirty="0" err="1" smtClean="0">
                <a:latin typeface="+mj-lt"/>
                <a:ea typeface="MS PGothic" pitchFamily="34" charset="-128"/>
                <a:cs typeface="+mn-cs"/>
              </a:rPr>
              <a:t>my_kernel.linked.bc</a:t>
            </a:r>
            <a:r>
              <a:rPr lang="en-US" sz="1300" b="1" noProof="0" dirty="0" smtClean="0">
                <a:latin typeface="+mj-lt"/>
                <a:ea typeface="MS PGothic" pitchFamily="34" charset="-128"/>
                <a:cs typeface="+mn-cs"/>
              </a:rPr>
              <a:t> -o </a:t>
            </a:r>
            <a:r>
              <a:rPr lang="en-US" sz="1300" b="1" noProof="0" dirty="0" err="1" smtClean="0">
                <a:latin typeface="+mj-lt"/>
                <a:ea typeface="MS PGothic" pitchFamily="34" charset="-128"/>
                <a:cs typeface="+mn-cs"/>
              </a:rPr>
              <a:t>my_kernel.opt.bc</a:t>
            </a:r>
            <a:endParaRPr lang="en-US" sz="1300" b="1" noProof="0" dirty="0" smtClean="0">
              <a:latin typeface="+mj-lt"/>
              <a:ea typeface="MS PGothic" pitchFamily="34" charset="-128"/>
              <a:cs typeface="+mn-cs"/>
            </a:endParaRP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noProof="0" dirty="0" smtClean="0">
                <a:latin typeface="+mj-lt"/>
                <a:ea typeface="MS PGothic" pitchFamily="34" charset="-128"/>
                <a:cs typeface="+mn-cs"/>
              </a:rPr>
              <a:t># Step 4: compile optimized </a:t>
            </a:r>
            <a:r>
              <a:rPr lang="en-US" sz="1300" noProof="0" dirty="0" err="1" smtClean="0">
                <a:latin typeface="+mj-lt"/>
                <a:ea typeface="MS PGothic" pitchFamily="34" charset="-128"/>
                <a:cs typeface="+mn-cs"/>
              </a:rPr>
              <a:t>bytecode</a:t>
            </a:r>
            <a:r>
              <a:rPr lang="en-US" sz="1300" noProof="0" dirty="0" smtClean="0">
                <a:latin typeface="+mj-lt"/>
                <a:ea typeface="MS PGothic" pitchFamily="34" charset="-128"/>
                <a:cs typeface="+mn-cs"/>
              </a:rPr>
              <a:t> to HSAIL</a:t>
            </a: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kumimoji="0" lang="en-US" sz="1300" b="1" i="0" u="none" strike="noStrike" kern="1200" cap="none" spc="0" normalizeH="0" baseline="0" dirty="0" err="1" smtClean="0">
                <a:ln>
                  <a:noFill/>
                </a:ln>
                <a:solidFill>
                  <a:schemeClr val="tx1"/>
                </a:solidFill>
                <a:effectLst/>
                <a:uLnTx/>
                <a:uFillTx/>
                <a:latin typeface="+mj-lt"/>
                <a:ea typeface="MS PGothic" pitchFamily="34" charset="-128"/>
                <a:cs typeface="+mn-cs"/>
              </a:rPr>
              <a:t>llc</a:t>
            </a:r>
            <a:r>
              <a:rPr kumimoji="0" lang="en-US" sz="1300" b="1" i="0" u="none" strike="noStrike" kern="1200" cap="none" spc="0" normalizeH="0" dirty="0" smtClean="0">
                <a:ln>
                  <a:noFill/>
                </a:ln>
                <a:solidFill>
                  <a:schemeClr val="tx1"/>
                </a:solidFill>
                <a:effectLst/>
                <a:uLnTx/>
                <a:uFillTx/>
                <a:latin typeface="+mj-lt"/>
                <a:ea typeface="MS PGothic" pitchFamily="34" charset="-128"/>
                <a:cs typeface="+mn-cs"/>
              </a:rPr>
              <a:t> -</a:t>
            </a:r>
            <a:r>
              <a:rPr kumimoji="0" lang="en-US" sz="1300" b="1" i="0" u="none" strike="noStrike" kern="1200" cap="none" spc="0" normalizeH="0" dirty="0" err="1" smtClean="0">
                <a:ln>
                  <a:noFill/>
                </a:ln>
                <a:solidFill>
                  <a:schemeClr val="tx1"/>
                </a:solidFill>
                <a:effectLst/>
                <a:uLnTx/>
                <a:uFillTx/>
                <a:latin typeface="+mj-lt"/>
                <a:ea typeface="MS PGothic" pitchFamily="34" charset="-128"/>
                <a:cs typeface="+mn-cs"/>
              </a:rPr>
              <a:t>filetype</a:t>
            </a:r>
            <a:r>
              <a:rPr kumimoji="0" lang="en-US" sz="1300" b="1" i="0" u="none" strike="noStrike" kern="1200" cap="none" spc="0" normalizeH="0" dirty="0" smtClean="0">
                <a:ln>
                  <a:noFill/>
                </a:ln>
                <a:solidFill>
                  <a:schemeClr val="tx1"/>
                </a:solidFill>
                <a:effectLst/>
                <a:uLnTx/>
                <a:uFillTx/>
                <a:latin typeface="+mj-lt"/>
                <a:ea typeface="MS PGothic" pitchFamily="34" charset="-128"/>
                <a:cs typeface="+mn-cs"/>
              </a:rPr>
              <a:t>=</a:t>
            </a:r>
            <a:r>
              <a:rPr kumimoji="0" lang="en-US" sz="1300" b="1" i="0" u="none" strike="noStrike" kern="1200" cap="none" spc="0" normalizeH="0" dirty="0" err="1" smtClean="0">
                <a:ln>
                  <a:noFill/>
                </a:ln>
                <a:solidFill>
                  <a:schemeClr val="tx1"/>
                </a:solidFill>
                <a:effectLst/>
                <a:uLnTx/>
                <a:uFillTx/>
                <a:latin typeface="+mj-lt"/>
                <a:ea typeface="MS PGothic" pitchFamily="34" charset="-128"/>
                <a:cs typeface="+mn-cs"/>
              </a:rPr>
              <a:t>obj</a:t>
            </a:r>
            <a:r>
              <a:rPr kumimoji="0" lang="en-US" sz="1300" b="1" i="0" u="none" strike="noStrike" kern="1200" cap="none" spc="0" normalizeH="0" dirty="0" smtClean="0">
                <a:ln>
                  <a:noFill/>
                </a:ln>
                <a:solidFill>
                  <a:schemeClr val="tx1"/>
                </a:solidFill>
                <a:effectLst/>
                <a:uLnTx/>
                <a:uFillTx/>
                <a:latin typeface="+mj-lt"/>
                <a:ea typeface="MS PGothic" pitchFamily="34" charset="-128"/>
                <a:cs typeface="+mn-cs"/>
              </a:rPr>
              <a:t> -</a:t>
            </a:r>
            <a:r>
              <a:rPr kumimoji="0" lang="en-US" sz="1300" b="1" i="0" u="none" strike="noStrike" kern="1200" cap="none" spc="0" normalizeH="0" dirty="0" err="1" smtClean="0">
                <a:ln>
                  <a:noFill/>
                </a:ln>
                <a:solidFill>
                  <a:schemeClr val="tx1"/>
                </a:solidFill>
                <a:effectLst/>
                <a:uLnTx/>
                <a:uFillTx/>
                <a:latin typeface="+mj-lt"/>
                <a:ea typeface="MS PGothic" pitchFamily="34" charset="-128"/>
                <a:cs typeface="+mn-cs"/>
              </a:rPr>
              <a:t>hsail</a:t>
            </a:r>
            <a:r>
              <a:rPr kumimoji="0" lang="en-US" sz="1300" b="1" i="0" u="none" strike="noStrike" kern="1200" cap="none" spc="0" normalizeH="0" dirty="0" smtClean="0">
                <a:ln>
                  <a:noFill/>
                </a:ln>
                <a:solidFill>
                  <a:schemeClr val="tx1"/>
                </a:solidFill>
                <a:effectLst/>
                <a:uLnTx/>
                <a:uFillTx/>
                <a:latin typeface="+mj-lt"/>
                <a:ea typeface="MS PGothic" pitchFamily="34" charset="-128"/>
                <a:cs typeface="+mn-cs"/>
              </a:rPr>
              <a:t>-enable-</a:t>
            </a:r>
            <a:r>
              <a:rPr kumimoji="0" lang="en-US" sz="1300" b="1" i="0" u="none" strike="noStrike" kern="1200" cap="none" spc="0" normalizeH="0" dirty="0" err="1" smtClean="0">
                <a:ln>
                  <a:noFill/>
                </a:ln>
                <a:solidFill>
                  <a:schemeClr val="tx1"/>
                </a:solidFill>
                <a:effectLst/>
                <a:uLnTx/>
                <a:uFillTx/>
                <a:latin typeface="+mj-lt"/>
                <a:ea typeface="MS PGothic" pitchFamily="34" charset="-128"/>
                <a:cs typeface="+mn-cs"/>
              </a:rPr>
              <a:t>gcn</a:t>
            </a:r>
            <a:r>
              <a:rPr kumimoji="0" lang="en-US" sz="1300" b="1" i="0" u="none" strike="noStrike" kern="1200" cap="none" spc="0" normalizeH="0" dirty="0" smtClean="0">
                <a:ln>
                  <a:noFill/>
                </a:ln>
                <a:solidFill>
                  <a:schemeClr val="tx1"/>
                </a:solidFill>
                <a:effectLst/>
                <a:uLnTx/>
                <a:uFillTx/>
                <a:latin typeface="+mj-lt"/>
                <a:ea typeface="MS PGothic" pitchFamily="34" charset="-128"/>
                <a:cs typeface="+mn-cs"/>
              </a:rPr>
              <a:t>=0 -march=hsail</a:t>
            </a:r>
            <a:r>
              <a:rPr lang="en-US" sz="1300" b="1" dirty="0" smtClean="0">
                <a:latin typeface="+mj-lt"/>
                <a:ea typeface="MS PGothic" pitchFamily="34" charset="-128"/>
                <a:cs typeface="+mn-cs"/>
              </a:rPr>
              <a:t>-64 </a:t>
            </a:r>
            <a:r>
              <a:rPr lang="en-US" sz="1300" b="1" dirty="0" err="1" smtClean="0">
                <a:latin typeface="+mj-lt"/>
                <a:ea typeface="MS PGothic" pitchFamily="34" charset="-128"/>
                <a:cs typeface="+mn-cs"/>
              </a:rPr>
              <a:t>my_kernel.opt.bc</a:t>
            </a:r>
            <a:r>
              <a:rPr lang="en-US" sz="1300" b="1" dirty="0" smtClean="0">
                <a:latin typeface="+mj-lt"/>
                <a:ea typeface="MS PGothic" pitchFamily="34" charset="-128"/>
                <a:cs typeface="+mn-cs"/>
              </a:rPr>
              <a:t> -o my_kernel.asm</a:t>
            </a: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lang="en-US" sz="1300" dirty="0" smtClean="0">
                <a:latin typeface="+mj-lt"/>
                <a:ea typeface="MS PGothic" pitchFamily="34" charset="-128"/>
                <a:cs typeface="+mn-cs"/>
              </a:rPr>
              <a:t># Step 5 (optional): disassemble BRIG-HSAIL binary into human readable disassembly</a:t>
            </a:r>
          </a:p>
          <a:p>
            <a:pPr marL="0" marR="0" indent="0" algn="l" defTabSz="914400" rtl="0" eaLnBrk="1" fontAlgn="auto" latinLnBrk="0" hangingPunct="1">
              <a:spcBef>
                <a:spcPts val="300"/>
              </a:spcBef>
              <a:spcAft>
                <a:spcPts val="300"/>
              </a:spcAft>
              <a:buClr>
                <a:srgbClr val="FFFFFF"/>
              </a:buClr>
              <a:buSzTx/>
              <a:buFont typeface="Wingdings 3" pitchFamily="18" charset="2"/>
              <a:buNone/>
              <a:tabLst/>
            </a:pPr>
            <a:r>
              <a:rPr kumimoji="0" lang="en-US" sz="1300" b="1" i="0" u="none" strike="noStrike" kern="1200" cap="none" spc="0" normalizeH="0" baseline="0" noProof="0" dirty="0" err="1" smtClean="0">
                <a:ln>
                  <a:noFill/>
                </a:ln>
                <a:solidFill>
                  <a:schemeClr val="tx1"/>
                </a:solidFill>
                <a:effectLst/>
                <a:uLnTx/>
                <a:uFillTx/>
                <a:latin typeface="+mj-lt"/>
                <a:ea typeface="MS PGothic" pitchFamily="34" charset="-128"/>
                <a:cs typeface="+mn-cs"/>
              </a:rPr>
              <a:t>hsailasm</a:t>
            </a:r>
            <a:r>
              <a:rPr kumimoji="0" lang="en-US" sz="1300" b="1" i="0" u="none" strike="noStrike" kern="1200" cap="none" spc="0" normalizeH="0" noProof="0" dirty="0" smtClean="0">
                <a:ln>
                  <a:noFill/>
                </a:ln>
                <a:solidFill>
                  <a:schemeClr val="tx1"/>
                </a:solidFill>
                <a:effectLst/>
                <a:uLnTx/>
                <a:uFillTx/>
                <a:latin typeface="+mj-lt"/>
                <a:ea typeface="MS PGothic" pitchFamily="34" charset="-128"/>
                <a:cs typeface="+mn-cs"/>
              </a:rPr>
              <a:t> -</a:t>
            </a:r>
            <a:r>
              <a:rPr lang="en-US" sz="1300" b="1" dirty="0" smtClean="0">
                <a:latin typeface="+mj-lt"/>
                <a:ea typeface="MS PGothic" pitchFamily="34" charset="-128"/>
                <a:cs typeface="+mn-cs"/>
              </a:rPr>
              <a:t>disassemble my_kernel.asm -o </a:t>
            </a:r>
            <a:r>
              <a:rPr lang="en-US" sz="1300" b="1" dirty="0" err="1" smtClean="0">
                <a:latin typeface="+mj-lt"/>
                <a:ea typeface="MS PGothic" pitchFamily="34" charset="-128"/>
                <a:cs typeface="+mn-cs"/>
              </a:rPr>
              <a:t>my_kernel.dasm</a:t>
            </a:r>
            <a:endParaRPr kumimoji="0" lang="en-US" sz="13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41" name="Group 40"/>
          <p:cNvGrpSpPr/>
          <p:nvPr/>
        </p:nvGrpSpPr>
        <p:grpSpPr>
          <a:xfrm>
            <a:off x="6317030" y="450307"/>
            <a:ext cx="2724036" cy="4868139"/>
            <a:chOff x="6115164" y="1483992"/>
            <a:chExt cx="2724036" cy="4868139"/>
          </a:xfrm>
        </p:grpSpPr>
        <p:grpSp>
          <p:nvGrpSpPr>
            <p:cNvPr id="32" name="Group 31"/>
            <p:cNvGrpSpPr/>
            <p:nvPr/>
          </p:nvGrpSpPr>
          <p:grpSpPr>
            <a:xfrm>
              <a:off x="6115164" y="1483992"/>
              <a:ext cx="1325702" cy="3745604"/>
              <a:chOff x="6360769" y="1304854"/>
              <a:chExt cx="1325702" cy="3745604"/>
            </a:xfrm>
          </p:grpSpPr>
          <p:grpSp>
            <p:nvGrpSpPr>
              <p:cNvPr id="17" name="Group 16"/>
              <p:cNvGrpSpPr/>
              <p:nvPr/>
            </p:nvGrpSpPr>
            <p:grpSpPr>
              <a:xfrm>
                <a:off x="6360769" y="2427389"/>
                <a:ext cx="1325702" cy="2623069"/>
                <a:chOff x="6287729" y="1737262"/>
                <a:chExt cx="1325702" cy="2623069"/>
              </a:xfrm>
            </p:grpSpPr>
            <p:sp>
              <p:nvSpPr>
                <p:cNvPr id="7" name="Rounded Rectangle 6"/>
                <p:cNvSpPr/>
                <p:nvPr/>
              </p:nvSpPr>
              <p:spPr>
                <a:xfrm>
                  <a:off x="6287729" y="1737262"/>
                  <a:ext cx="1325702" cy="499666"/>
                </a:xfrm>
                <a:prstGeom prst="roundRect">
                  <a:avLst/>
                </a:prstGeom>
                <a:solidFill>
                  <a:schemeClr val="accent3"/>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CL compiler</a:t>
                  </a:r>
                  <a:endParaRPr lang="en-US" sz="2000" dirty="0">
                    <a:solidFill>
                      <a:schemeClr val="tx2"/>
                    </a:solidFill>
                  </a:endParaRPr>
                </a:p>
              </p:txBody>
            </p:sp>
            <p:sp>
              <p:nvSpPr>
                <p:cNvPr id="9" name="Rounded Rectangle 8"/>
                <p:cNvSpPr/>
                <p:nvPr/>
              </p:nvSpPr>
              <p:spPr>
                <a:xfrm>
                  <a:off x="6287729" y="2445063"/>
                  <a:ext cx="1325702" cy="499666"/>
                </a:xfrm>
                <a:prstGeom prst="roundRect">
                  <a:avLst/>
                </a:prstGeom>
                <a:solidFill>
                  <a:schemeClr val="accent3"/>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LLVM Linker</a:t>
                  </a:r>
                  <a:endParaRPr lang="en-US" sz="1600" dirty="0">
                    <a:solidFill>
                      <a:schemeClr val="tx2"/>
                    </a:solidFill>
                  </a:endParaRPr>
                </a:p>
              </p:txBody>
            </p:sp>
            <p:sp>
              <p:nvSpPr>
                <p:cNvPr id="10" name="Rounded Rectangle 9"/>
                <p:cNvSpPr/>
                <p:nvPr/>
              </p:nvSpPr>
              <p:spPr>
                <a:xfrm>
                  <a:off x="6287729" y="3152864"/>
                  <a:ext cx="1325702" cy="499666"/>
                </a:xfrm>
                <a:prstGeom prst="roundRect">
                  <a:avLst/>
                </a:prstGeom>
                <a:solidFill>
                  <a:schemeClr val="accent3"/>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Optimizer</a:t>
                  </a:r>
                  <a:endParaRPr lang="en-US" sz="3200" dirty="0">
                    <a:solidFill>
                      <a:schemeClr val="tx2"/>
                    </a:solidFill>
                  </a:endParaRPr>
                </a:p>
              </p:txBody>
            </p:sp>
            <p:sp>
              <p:nvSpPr>
                <p:cNvPr id="11" name="Rounded Rectangle 10"/>
                <p:cNvSpPr/>
                <p:nvPr/>
              </p:nvSpPr>
              <p:spPr>
                <a:xfrm>
                  <a:off x="6287729" y="3860665"/>
                  <a:ext cx="1325702" cy="499666"/>
                </a:xfrm>
                <a:prstGeom prst="roundRect">
                  <a:avLst/>
                </a:prstGeom>
                <a:solidFill>
                  <a:schemeClr val="accent3"/>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2"/>
                      </a:solidFill>
                    </a:rPr>
                    <a:t>Low-level Compiler</a:t>
                  </a:r>
                  <a:endParaRPr lang="en-US" sz="1600" dirty="0">
                    <a:solidFill>
                      <a:schemeClr val="tx2"/>
                    </a:solidFill>
                  </a:endParaRPr>
                </a:p>
              </p:txBody>
            </p:sp>
            <p:cxnSp>
              <p:nvCxnSpPr>
                <p:cNvPr id="14" name="Straight Arrow Connector 13"/>
                <p:cNvCxnSpPr>
                  <a:stCxn id="7" idx="2"/>
                  <a:endCxn id="9" idx="0"/>
                </p:cNvCxnSpPr>
                <p:nvPr/>
              </p:nvCxnSpPr>
              <p:spPr>
                <a:xfrm>
                  <a:off x="6950580" y="2236928"/>
                  <a:ext cx="0" cy="208135"/>
                </a:xfrm>
                <a:prstGeom prst="straightConnector1">
                  <a:avLst/>
                </a:prstGeom>
                <a:ln w="158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50580" y="2944729"/>
                  <a:ext cx="0" cy="208135"/>
                </a:xfrm>
                <a:prstGeom prst="straightConnector1">
                  <a:avLst/>
                </a:prstGeom>
                <a:ln w="158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50580" y="3652530"/>
                  <a:ext cx="0" cy="208135"/>
                </a:xfrm>
                <a:prstGeom prst="straightConnector1">
                  <a:avLst/>
                </a:prstGeom>
                <a:ln w="158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19" name="Folded Corner 18"/>
              <p:cNvSpPr/>
              <p:nvPr/>
            </p:nvSpPr>
            <p:spPr>
              <a:xfrm>
                <a:off x="6566420" y="1304854"/>
                <a:ext cx="914400" cy="914400"/>
              </a:xfrm>
              <a:prstGeom prst="foldedCorner">
                <a:avLst/>
              </a:prstGeom>
              <a:solidFill>
                <a:schemeClr val="accent2"/>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2"/>
                    </a:solidFill>
                  </a:rPr>
                  <a:t>CL Kernels</a:t>
                </a:r>
                <a:endParaRPr lang="en-US" dirty="0">
                  <a:solidFill>
                    <a:schemeClr val="tx2"/>
                  </a:solidFill>
                </a:endParaRPr>
              </a:p>
            </p:txBody>
          </p:sp>
          <p:cxnSp>
            <p:nvCxnSpPr>
              <p:cNvPr id="20" name="Straight Arrow Connector 19"/>
              <p:cNvCxnSpPr/>
              <p:nvPr/>
            </p:nvCxnSpPr>
            <p:spPr>
              <a:xfrm>
                <a:off x="7023620" y="2219254"/>
                <a:ext cx="0" cy="208135"/>
              </a:xfrm>
              <a:prstGeom prst="straightConnector1">
                <a:avLst/>
              </a:prstGeom>
              <a:ln w="158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31" name="Folded Corner 30"/>
            <p:cNvSpPr/>
            <p:nvPr/>
          </p:nvSpPr>
          <p:spPr>
            <a:xfrm>
              <a:off x="7859644" y="3265176"/>
              <a:ext cx="979556" cy="597969"/>
            </a:xfrm>
            <a:prstGeom prst="foldedCorner">
              <a:avLst/>
            </a:prstGeom>
            <a:solidFill>
              <a:schemeClr val="accent2"/>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2"/>
                  </a:solidFill>
                </a:rPr>
                <a:t>HSAIL-</a:t>
              </a:r>
              <a:r>
                <a:rPr lang="en-US" dirty="0" err="1" smtClean="0">
                  <a:solidFill>
                    <a:schemeClr val="tx2"/>
                  </a:solidFill>
                </a:rPr>
                <a:t>builtins</a:t>
              </a:r>
              <a:endParaRPr lang="en-US" dirty="0">
                <a:solidFill>
                  <a:schemeClr val="tx2"/>
                </a:solidFill>
              </a:endParaRPr>
            </a:p>
          </p:txBody>
        </p:sp>
        <p:cxnSp>
          <p:nvCxnSpPr>
            <p:cNvPr id="33" name="Straight Arrow Connector 32"/>
            <p:cNvCxnSpPr>
              <a:stCxn id="31" idx="1"/>
              <a:endCxn id="9" idx="3"/>
            </p:cNvCxnSpPr>
            <p:nvPr/>
          </p:nvCxnSpPr>
          <p:spPr>
            <a:xfrm flipH="1">
              <a:off x="7440866" y="3564161"/>
              <a:ext cx="41877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olded Corner 38"/>
            <p:cNvSpPr/>
            <p:nvPr/>
          </p:nvSpPr>
          <p:spPr>
            <a:xfrm>
              <a:off x="6320815" y="5437731"/>
              <a:ext cx="914400" cy="914400"/>
            </a:xfrm>
            <a:prstGeom prst="foldedCorner">
              <a:avLst/>
            </a:prstGeom>
            <a:solidFill>
              <a:schemeClr val="accent2"/>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2"/>
                  </a:solidFill>
                </a:rPr>
                <a:t>BRIG HSAIL binary</a:t>
              </a:r>
              <a:endParaRPr lang="en-US" dirty="0">
                <a:solidFill>
                  <a:schemeClr val="tx2"/>
                </a:solidFill>
              </a:endParaRPr>
            </a:p>
          </p:txBody>
        </p:sp>
        <p:cxnSp>
          <p:nvCxnSpPr>
            <p:cNvPr id="40" name="Straight Arrow Connector 39"/>
            <p:cNvCxnSpPr/>
            <p:nvPr/>
          </p:nvCxnSpPr>
          <p:spPr>
            <a:xfrm>
              <a:off x="6778015" y="5229596"/>
              <a:ext cx="0" cy="208135"/>
            </a:xfrm>
            <a:prstGeom prst="straightConnector1">
              <a:avLst/>
            </a:prstGeom>
            <a:ln w="158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66768" y="5065929"/>
            <a:ext cx="5379421" cy="834074"/>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Compiler </a:t>
            </a:r>
            <a:r>
              <a:rPr kumimoji="0" lang="en-US" sz="24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toolchain</a:t>
            </a: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 available at:</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https://github.com/HSAFoundation/CLOC</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2" name="Rectangle 21"/>
          <p:cNvSpPr/>
          <p:nvPr/>
        </p:nvSpPr>
        <p:spPr bwMode="auto">
          <a:xfrm>
            <a:off x="6589486" y="5900003"/>
            <a:ext cx="1931865" cy="329531"/>
          </a:xfrm>
          <a:prstGeom prst="rect">
            <a:avLst/>
          </a:prstGeom>
          <a:solidFill>
            <a:srgbClr val="767DC5"/>
          </a:solidFill>
          <a:ln w="25400" algn="ctr">
            <a:solidFill>
              <a:srgbClr val="767DC5">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lang="en-US" sz="1100" b="1" kern="0" noProof="0" dirty="0" smtClean="0">
                <a:solidFill>
                  <a:prstClr val="white"/>
                </a:solidFill>
                <a:latin typeface="Arial"/>
              </a:rPr>
              <a:t>HSA 1.0F OpenCL</a:t>
            </a:r>
            <a:r>
              <a:rPr lang="en-US" sz="1100" b="1" kern="0" dirty="0">
                <a:solidFill>
                  <a:prstClr val="white"/>
                </a:solidFill>
                <a:latin typeface="Arial"/>
              </a:rPr>
              <a:t> </a:t>
            </a:r>
            <a:r>
              <a:rPr lang="en-US" sz="1100" b="1" kern="0" dirty="0" smtClean="0">
                <a:solidFill>
                  <a:prstClr val="white"/>
                </a:solidFill>
                <a:latin typeface="Arial"/>
              </a:rPr>
              <a:t>Compilation Flow</a:t>
            </a:r>
            <a:endParaRPr kumimoji="0" lang="en-US" sz="1100" b="1" i="0" u="none" strike="noStrike" kern="0" cap="none" spc="0" normalizeH="0" baseline="0" noProof="0" dirty="0" smtClean="0">
              <a:ln>
                <a:noFill/>
              </a:ln>
              <a:solidFill>
                <a:prstClr val="white"/>
              </a:solidFill>
              <a:effectLst/>
              <a:uLnTx/>
              <a:uFillTx/>
              <a:latin typeface="Arial"/>
            </a:endParaRPr>
          </a:p>
        </p:txBody>
      </p:sp>
      <p:cxnSp>
        <p:nvCxnSpPr>
          <p:cNvPr id="23" name="Straight Connector 22"/>
          <p:cNvCxnSpPr>
            <a:stCxn id="22" idx="1"/>
            <a:endCxn id="11" idx="1"/>
          </p:cNvCxnSpPr>
          <p:nvPr/>
        </p:nvCxnSpPr>
        <p:spPr>
          <a:xfrm flipH="1" flipV="1">
            <a:off x="6317030" y="3946078"/>
            <a:ext cx="272456" cy="2118691"/>
          </a:xfrm>
          <a:prstGeom prst="line">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3"/>
            <a:endCxn id="31" idx="3"/>
          </p:cNvCxnSpPr>
          <p:nvPr/>
        </p:nvCxnSpPr>
        <p:spPr>
          <a:xfrm flipV="1">
            <a:off x="8521351" y="2530476"/>
            <a:ext cx="519715" cy="3534293"/>
          </a:xfrm>
          <a:prstGeom prst="line">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3804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scope</a:t>
            </a:r>
            <a:endParaRPr lang="en-US" dirty="0"/>
          </a:p>
        </p:txBody>
      </p:sp>
      <p:sp>
        <p:nvSpPr>
          <p:cNvPr id="3" name="Content Placeholder 2"/>
          <p:cNvSpPr>
            <a:spLocks noGrp="1"/>
          </p:cNvSpPr>
          <p:nvPr>
            <p:ph idx="1"/>
          </p:nvPr>
        </p:nvSpPr>
        <p:spPr>
          <a:xfrm>
            <a:off x="274388" y="1381123"/>
            <a:ext cx="5698044" cy="4937760"/>
          </a:xfrm>
        </p:spPr>
        <p:txBody>
          <a:bodyPr/>
          <a:lstStyle/>
          <a:p>
            <a:r>
              <a:rPr lang="en-US" dirty="0" smtClean="0"/>
              <a:t>Objectives</a:t>
            </a:r>
          </a:p>
          <a:p>
            <a:pPr lvl="1"/>
            <a:r>
              <a:rPr lang="en-US" dirty="0" smtClean="0"/>
              <a:t>Introduce the Heterogeneous System Architecture (HSA) and AMD’s GCN GPUs</a:t>
            </a:r>
          </a:p>
          <a:p>
            <a:pPr lvl="1"/>
            <a:r>
              <a:rPr lang="en-US" dirty="0" smtClean="0"/>
              <a:t>Describe the gem5-based APU simulator</a:t>
            </a:r>
          </a:p>
          <a:p>
            <a:r>
              <a:rPr lang="en-US" dirty="0" smtClean="0"/>
              <a:t>Scope </a:t>
            </a:r>
          </a:p>
          <a:p>
            <a:pPr lvl="1"/>
            <a:r>
              <a:rPr lang="en-US" dirty="0" smtClean="0"/>
              <a:t>Emphasis </a:t>
            </a:r>
            <a:r>
              <a:rPr lang="en-US" dirty="0"/>
              <a:t>on </a:t>
            </a:r>
            <a:r>
              <a:rPr lang="en-US" dirty="0" smtClean="0"/>
              <a:t>the GPU </a:t>
            </a:r>
            <a:r>
              <a:rPr lang="en-US" dirty="0"/>
              <a:t>side of the </a:t>
            </a:r>
            <a:r>
              <a:rPr lang="en-US" dirty="0" smtClean="0"/>
              <a:t>simulator</a:t>
            </a:r>
          </a:p>
          <a:p>
            <a:pPr lvl="2"/>
            <a:r>
              <a:rPr lang="en-US" dirty="0" smtClean="0"/>
              <a:t>APU (CPU+GPU) model, not discrete GPU</a:t>
            </a:r>
          </a:p>
          <a:p>
            <a:pPr lvl="1"/>
            <a:r>
              <a:rPr lang="en-US" dirty="0" smtClean="0"/>
              <a:t>Limitations and comparison to other GPU simulators</a:t>
            </a:r>
            <a:endParaRPr lang="en-US" dirty="0"/>
          </a:p>
          <a:p>
            <a:r>
              <a:rPr lang="en-US" dirty="0" smtClean="0"/>
              <a:t>Why are we releasing our code?</a:t>
            </a:r>
          </a:p>
          <a:p>
            <a:pPr lvl="1"/>
            <a:r>
              <a:rPr lang="en-US" dirty="0"/>
              <a:t>Encourage </a:t>
            </a:r>
            <a:r>
              <a:rPr lang="en-US" dirty="0" smtClean="0"/>
              <a:t>HSA-relevant (and AMD-relevant) research</a:t>
            </a:r>
            <a:endParaRPr lang="en-US" dirty="0"/>
          </a:p>
          <a:p>
            <a:pPr lvl="1"/>
            <a:r>
              <a:rPr lang="en-US" dirty="0" smtClean="0"/>
              <a:t>Improve academic collaborations</a:t>
            </a:r>
          </a:p>
          <a:p>
            <a:pPr lvl="2"/>
            <a:r>
              <a:rPr lang="en-US" dirty="0"/>
              <a:t>Enable intern candidates to get experience before arriving</a:t>
            </a:r>
          </a:p>
          <a:p>
            <a:pPr lvl="2"/>
            <a:r>
              <a:rPr lang="en-US" dirty="0" smtClean="0"/>
              <a:t>Enable interns to take their experience back to school</a:t>
            </a:r>
          </a:p>
          <a:p>
            <a:r>
              <a:rPr lang="en-US" dirty="0" smtClean="0"/>
              <a:t>Acknowledgement</a:t>
            </a:r>
          </a:p>
          <a:p>
            <a:pPr lvl="1"/>
            <a:r>
              <a:rPr lang="en-US" dirty="0" smtClean="0"/>
              <a:t>AMD Research’s gem5 Team</a:t>
            </a:r>
          </a:p>
        </p:txBody>
      </p:sp>
      <p:sp>
        <p:nvSpPr>
          <p:cNvPr id="4" name="Text Placeholder 3"/>
          <p:cNvSpPr>
            <a:spLocks noGrp="1"/>
          </p:cNvSpPr>
          <p:nvPr>
            <p:ph type="body" sz="quarter" idx="10"/>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3199498818"/>
              </p:ext>
            </p:extLst>
          </p:nvPr>
        </p:nvGraphicFramePr>
        <p:xfrm>
          <a:off x="3808071" y="1038224"/>
          <a:ext cx="6007261" cy="3232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069012" y="2612491"/>
            <a:ext cx="886336" cy="877292"/>
          </a:xfrm>
          <a:prstGeom prst="rect">
            <a:avLst/>
          </a:prstGeom>
        </p:spPr>
      </p:pic>
    </p:spTree>
    <p:extLst>
      <p:ext uri="{BB962C8B-B14F-4D97-AF65-F5344CB8AC3E}">
        <p14:creationId xmlns:p14="http://schemas.microsoft.com/office/powerpoint/2010/main" val="20329305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Emulated Cl Runtime</a:t>
            </a:r>
            <a:endParaRPr lang="en-US" dirty="0"/>
          </a:p>
        </p:txBody>
      </p:sp>
      <p:sp>
        <p:nvSpPr>
          <p:cNvPr id="3" name="Content Placeholder 2"/>
          <p:cNvSpPr>
            <a:spLocks noGrp="1"/>
          </p:cNvSpPr>
          <p:nvPr>
            <p:ph idx="1"/>
          </p:nvPr>
        </p:nvSpPr>
        <p:spPr/>
        <p:txBody>
          <a:bodyPr/>
          <a:lstStyle/>
          <a:p>
            <a:r>
              <a:rPr lang="en-US" dirty="0" smtClean="0"/>
              <a:t>Our implementation of </a:t>
            </a:r>
            <a:r>
              <a:rPr lang="en-US" dirty="0" err="1" smtClean="0"/>
              <a:t>OpenCL</a:t>
            </a:r>
            <a:r>
              <a:rPr lang="en-US" dirty="0" smtClean="0"/>
              <a:t> 2.0 runtime API</a:t>
            </a:r>
          </a:p>
          <a:p>
            <a:pPr lvl="1"/>
            <a:r>
              <a:rPr lang="en-US" dirty="0" smtClean="0"/>
              <a:t>Simplifies </a:t>
            </a:r>
            <a:r>
              <a:rPr lang="en-US" dirty="0" err="1" smtClean="0"/>
              <a:t>OpenCL</a:t>
            </a:r>
            <a:r>
              <a:rPr lang="en-US" dirty="0" smtClean="0"/>
              <a:t> runtime for use with simulator</a:t>
            </a:r>
          </a:p>
          <a:p>
            <a:pPr lvl="1"/>
            <a:r>
              <a:rPr lang="en-US" dirty="0" smtClean="0"/>
              <a:t>No OS kernel driver in SE mode, all driver calls captured by emulated driver</a:t>
            </a:r>
          </a:p>
          <a:p>
            <a:pPr lvl="2"/>
            <a:r>
              <a:rPr lang="en-US" dirty="0">
                <a:latin typeface="Calibri Light" panose="020F0302020204030204" pitchFamily="34" charset="0"/>
              </a:rPr>
              <a:t>o</a:t>
            </a:r>
            <a:r>
              <a:rPr lang="en-US" dirty="0" smtClean="0">
                <a:latin typeface="Calibri Light" panose="020F0302020204030204" pitchFamily="34" charset="0"/>
              </a:rPr>
              <a:t>pen()</a:t>
            </a:r>
            <a:endParaRPr lang="en-US" dirty="0"/>
          </a:p>
          <a:p>
            <a:pPr lvl="3"/>
            <a:r>
              <a:rPr lang="en-US" sz="1400" dirty="0"/>
              <a:t>S</a:t>
            </a:r>
            <a:r>
              <a:rPr lang="en-US" sz="1400" dirty="0" smtClean="0"/>
              <a:t>tandard Unix system call for opening a device</a:t>
            </a:r>
          </a:p>
          <a:p>
            <a:pPr lvl="3"/>
            <a:r>
              <a:rPr lang="en-US" sz="1400" dirty="0" smtClean="0"/>
              <a:t>Returns file descriptor for open device</a:t>
            </a:r>
          </a:p>
          <a:p>
            <a:pPr lvl="2"/>
            <a:r>
              <a:rPr lang="en-US" dirty="0" err="1">
                <a:latin typeface="Calibri Light" panose="020F0302020204030204" pitchFamily="34" charset="0"/>
              </a:rPr>
              <a:t>i</a:t>
            </a:r>
            <a:r>
              <a:rPr lang="en-US" dirty="0" err="1" smtClean="0">
                <a:latin typeface="Calibri Light" panose="020F0302020204030204" pitchFamily="34" charset="0"/>
              </a:rPr>
              <a:t>octl</a:t>
            </a:r>
            <a:r>
              <a:rPr lang="en-US" dirty="0" smtClean="0">
                <a:latin typeface="Calibri Light" panose="020F0302020204030204" pitchFamily="34" charset="0"/>
              </a:rPr>
              <a:t>()</a:t>
            </a:r>
          </a:p>
          <a:p>
            <a:pPr lvl="3"/>
            <a:r>
              <a:rPr lang="en-US" sz="1400" dirty="0" smtClean="0"/>
              <a:t>(I/O control) standard Unix system call for sending commands to a device</a:t>
            </a:r>
          </a:p>
          <a:p>
            <a:pPr lvl="3"/>
            <a:r>
              <a:rPr lang="en-US" sz="1400" dirty="0" smtClean="0"/>
              <a:t>Sends device-specific request codes, which are provided by the driver</a:t>
            </a:r>
          </a:p>
          <a:p>
            <a:pPr lvl="1"/>
            <a:r>
              <a:rPr lang="en-US" dirty="0" smtClean="0"/>
              <a:t>Emulates kernel launch API, memory allocation, etc.</a:t>
            </a:r>
          </a:p>
          <a:p>
            <a:pPr lvl="1"/>
            <a:r>
              <a:rPr lang="en-US" dirty="0" smtClean="0"/>
              <a:t>Maintains in-memory HSA tasks and launch “doorbell” – visible to GPU HW</a:t>
            </a:r>
          </a:p>
          <a:p>
            <a:pPr lvl="1"/>
            <a:r>
              <a:rPr lang="en-US" dirty="0" smtClean="0"/>
              <a:t>HSAIL is directly executed, no need to build/compile kernel through </a:t>
            </a:r>
            <a:r>
              <a:rPr lang="en-US" dirty="0" err="1" smtClean="0"/>
              <a:t>OpenCL</a:t>
            </a:r>
            <a:endParaRPr lang="en-US" dirty="0" smtClean="0"/>
          </a:p>
          <a:p>
            <a:r>
              <a:rPr lang="en-US" dirty="0" smtClean="0"/>
              <a:t>Available at: </a:t>
            </a:r>
            <a:r>
              <a:rPr lang="en-US" dirty="0" smtClean="0">
                <a:solidFill>
                  <a:srgbClr val="FF0000"/>
                </a:solidFill>
              </a:rPr>
              <a:t>http://gem5.org/GPU_Models</a:t>
            </a:r>
          </a:p>
          <a:p>
            <a:endParaRPr lang="en-US" dirty="0" smtClean="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289929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6656618" y="903875"/>
            <a:ext cx="1371600" cy="570726"/>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GPU kernel</a:t>
            </a:r>
            <a:r>
              <a:rPr kumimoji="0" lang="en-US" sz="1100" b="1" i="0" u="none" strike="noStrike" kern="0" cap="none" spc="0" normalizeH="0" noProof="0" dirty="0" smtClean="0">
                <a:ln>
                  <a:noFill/>
                </a:ln>
                <a:solidFill>
                  <a:prstClr val="black"/>
                </a:solidFill>
                <a:effectLst/>
                <a:uLnTx/>
                <a:uFillTx/>
                <a:latin typeface="Arial"/>
                <a:cs typeface="+mn-cs"/>
              </a:rPr>
              <a:t> binary objects</a:t>
            </a:r>
            <a:endParaRPr kumimoji="0" lang="en-US" sz="1100" b="1" i="0" u="none" strike="noStrike" kern="0" cap="none" spc="0" normalizeH="0" baseline="0" noProof="0" dirty="0" smtClean="0">
              <a:ln>
                <a:noFill/>
              </a:ln>
              <a:solidFill>
                <a:prstClr val="black"/>
              </a:solidFill>
              <a:effectLst/>
              <a:uLnTx/>
              <a:uFillTx/>
              <a:latin typeface="Arial"/>
              <a:cs typeface="+mn-cs"/>
            </a:endParaRPr>
          </a:p>
        </p:txBody>
      </p:sp>
      <p:sp>
        <p:nvSpPr>
          <p:cNvPr id="44" name="Rectangle 43"/>
          <p:cNvSpPr/>
          <p:nvPr/>
        </p:nvSpPr>
        <p:spPr bwMode="auto">
          <a:xfrm>
            <a:off x="6562017" y="995532"/>
            <a:ext cx="1371600" cy="570726"/>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GPU kernel</a:t>
            </a:r>
            <a:r>
              <a:rPr kumimoji="0" lang="en-US" sz="1100" b="1" i="0" u="none" strike="noStrike" kern="0" cap="none" spc="0" normalizeH="0" noProof="0" dirty="0" smtClean="0">
                <a:ln>
                  <a:noFill/>
                </a:ln>
                <a:solidFill>
                  <a:prstClr val="black"/>
                </a:solidFill>
                <a:effectLst/>
                <a:uLnTx/>
                <a:uFillTx/>
                <a:latin typeface="Arial"/>
                <a:cs typeface="+mn-cs"/>
              </a:rPr>
              <a:t> binary objects</a:t>
            </a:r>
            <a:endParaRPr kumimoji="0" lang="en-US" sz="1100" b="1" i="0" u="none" strike="noStrike" kern="0" cap="none" spc="0" normalizeH="0" baseline="0" noProof="0" dirty="0" smtClean="0">
              <a:ln>
                <a:noFill/>
              </a:ln>
              <a:solidFill>
                <a:prstClr val="black"/>
              </a:solidFill>
              <a:effectLst/>
              <a:uLnTx/>
              <a:uFillTx/>
              <a:latin typeface="Arial"/>
              <a:cs typeface="+mn-cs"/>
            </a:endParaRPr>
          </a:p>
        </p:txBody>
      </p:sp>
      <p:sp>
        <p:nvSpPr>
          <p:cNvPr id="2" name="Title 1"/>
          <p:cNvSpPr>
            <a:spLocks noGrp="1"/>
          </p:cNvSpPr>
          <p:nvPr>
            <p:ph type="title"/>
          </p:nvPr>
        </p:nvSpPr>
        <p:spPr/>
        <p:txBody>
          <a:bodyPr/>
          <a:lstStyle/>
          <a:p>
            <a:r>
              <a:rPr lang="en-US" dirty="0" smtClean="0"/>
              <a:t>High-Level APU Simulation FLOW</a:t>
            </a:r>
            <a:endParaRPr lang="en-US" dirty="0"/>
          </a:p>
        </p:txBody>
      </p:sp>
      <p:sp>
        <p:nvSpPr>
          <p:cNvPr id="3" name="Content Placeholder 2"/>
          <p:cNvSpPr>
            <a:spLocks noGrp="1"/>
          </p:cNvSpPr>
          <p:nvPr>
            <p:ph idx="1"/>
          </p:nvPr>
        </p:nvSpPr>
        <p:spPr>
          <a:xfrm>
            <a:off x="274388" y="1381123"/>
            <a:ext cx="4043087" cy="5029200"/>
          </a:xfrm>
        </p:spPr>
        <p:txBody>
          <a:bodyPr>
            <a:normAutofit/>
          </a:bodyPr>
          <a:lstStyle/>
          <a:p>
            <a:r>
              <a:rPr lang="en-US" b="1" dirty="0" smtClean="0">
                <a:solidFill>
                  <a:srgbClr val="00B050"/>
                </a:solidFill>
              </a:rPr>
              <a:t>AMD added components</a:t>
            </a:r>
          </a:p>
          <a:p>
            <a:pPr lvl="1"/>
            <a:r>
              <a:rPr lang="en-US" dirty="0"/>
              <a:t>S</a:t>
            </a:r>
            <a:r>
              <a:rPr lang="en-US" sz="1800" dirty="0" smtClean="0"/>
              <a:t>upports </a:t>
            </a:r>
            <a:r>
              <a:rPr lang="en-US" dirty="0" smtClean="0"/>
              <a:t>simultaneous execution of </a:t>
            </a:r>
            <a:r>
              <a:rPr lang="en-US" sz="1800" dirty="0" smtClean="0"/>
              <a:t>multiple </a:t>
            </a:r>
            <a:r>
              <a:rPr lang="en-US" sz="1800" dirty="0"/>
              <a:t>kernels </a:t>
            </a:r>
          </a:p>
          <a:p>
            <a:r>
              <a:rPr lang="en-US" dirty="0" smtClean="0">
                <a:solidFill>
                  <a:schemeClr val="bg2"/>
                </a:solidFill>
              </a:rPr>
              <a:t>Details</a:t>
            </a:r>
          </a:p>
          <a:p>
            <a:pPr lvl="1"/>
            <a:r>
              <a:rPr lang="en-US" dirty="0" smtClean="0">
                <a:solidFill>
                  <a:schemeClr val="bg2"/>
                </a:solidFill>
              </a:rPr>
              <a:t>GCN GPU model</a:t>
            </a:r>
          </a:p>
          <a:p>
            <a:pPr lvl="1"/>
            <a:r>
              <a:rPr lang="en-US" dirty="0" smtClean="0">
                <a:solidFill>
                  <a:schemeClr val="bg2"/>
                </a:solidFill>
              </a:rPr>
              <a:t>Flexible memory system</a:t>
            </a:r>
          </a:p>
          <a:p>
            <a:r>
              <a:rPr lang="en-US" sz="1800" dirty="0" smtClean="0"/>
              <a:t>CPU-GPU Communication</a:t>
            </a:r>
          </a:p>
          <a:p>
            <a:pPr lvl="1"/>
            <a:r>
              <a:rPr lang="en-US" sz="1600" dirty="0" smtClean="0"/>
              <a:t>via coherent shared </a:t>
            </a:r>
            <a:r>
              <a:rPr lang="en-US" sz="1600" dirty="0"/>
              <a:t>virtual </a:t>
            </a:r>
            <a:r>
              <a:rPr lang="en-US" sz="1600" dirty="0" smtClean="0"/>
              <a:t>memory</a:t>
            </a:r>
          </a:p>
          <a:p>
            <a:endParaRPr lang="en-US" sz="1800" dirty="0"/>
          </a:p>
          <a:p>
            <a:endParaRPr lang="en-US" sz="1800" dirty="0" smtClean="0">
              <a:solidFill>
                <a:schemeClr val="bg2"/>
              </a:solidFill>
            </a:endParaRPr>
          </a:p>
        </p:txBody>
      </p:sp>
      <p:sp>
        <p:nvSpPr>
          <p:cNvPr id="4" name="Text Placeholder 3"/>
          <p:cNvSpPr>
            <a:spLocks noGrp="1"/>
          </p:cNvSpPr>
          <p:nvPr>
            <p:ph type="body" sz="quarter" idx="10"/>
          </p:nvPr>
        </p:nvSpPr>
        <p:spPr/>
        <p:txBody>
          <a:bodyPr/>
          <a:lstStyle/>
          <a:p>
            <a:r>
              <a:rPr lang="en-US" dirty="0" smtClean="0"/>
              <a:t>Application Execution</a:t>
            </a:r>
            <a:endParaRPr lang="en-US" dirty="0"/>
          </a:p>
        </p:txBody>
      </p:sp>
      <p:grpSp>
        <p:nvGrpSpPr>
          <p:cNvPr id="28" name="Group 27"/>
          <p:cNvGrpSpPr/>
          <p:nvPr/>
        </p:nvGrpSpPr>
        <p:grpSpPr>
          <a:xfrm>
            <a:off x="4505094" y="2114549"/>
            <a:ext cx="3925228" cy="4431297"/>
            <a:chOff x="4556268" y="3030053"/>
            <a:chExt cx="3925228" cy="4244688"/>
          </a:xfrm>
        </p:grpSpPr>
        <p:sp>
          <p:nvSpPr>
            <p:cNvPr id="88" name="Rectangle 87"/>
            <p:cNvSpPr/>
            <p:nvPr/>
          </p:nvSpPr>
          <p:spPr bwMode="auto">
            <a:xfrm>
              <a:off x="4556268" y="3030053"/>
              <a:ext cx="3925228" cy="4244688"/>
            </a:xfrm>
            <a:prstGeom prst="rect">
              <a:avLst/>
            </a:prstGeom>
            <a:solidFill>
              <a:schemeClr val="bg1"/>
            </a:solidFill>
            <a:ln w="25400" algn="ctr">
              <a:solidFill>
                <a:srgbClr val="0070C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fontAlgn="auto">
                <a:spcBef>
                  <a:spcPts val="0"/>
                </a:spcBef>
                <a:spcAft>
                  <a:spcPts val="0"/>
                </a:spcAft>
                <a:defRPr/>
              </a:pPr>
              <a:endParaRPr lang="en-US" b="1" kern="0" dirty="0">
                <a:solidFill>
                  <a:prstClr val="black"/>
                </a:solidFill>
                <a:latin typeface="Arial"/>
              </a:endParaRPr>
            </a:p>
            <a:p>
              <a:pPr marL="1588" marR="0" lvl="0" indent="-1588" algn="ctr" defTabSz="913183"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Arial"/>
              </a:endParaRPr>
            </a:p>
          </p:txBody>
        </p:sp>
        <p:pic>
          <p:nvPicPr>
            <p:cNvPr id="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50" y="6733445"/>
              <a:ext cx="1060197" cy="42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Cloud 88"/>
            <p:cNvSpPr/>
            <p:nvPr/>
          </p:nvSpPr>
          <p:spPr bwMode="auto">
            <a:xfrm>
              <a:off x="5168570" y="5042111"/>
              <a:ext cx="2411754" cy="1252363"/>
            </a:xfrm>
            <a:prstGeom prst="cloud">
              <a:avLst/>
            </a:prstGeom>
            <a:solidFill>
              <a:srgbClr val="0860A8">
                <a:lumMod val="40000"/>
                <a:lumOff val="60000"/>
              </a:srgbClr>
            </a:solidFill>
            <a:ln w="25400" algn="ctr">
              <a:solidFill>
                <a:srgbClr val="0860A8">
                  <a:lumMod val="60000"/>
                  <a:lumOff val="4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Arial"/>
                <a:cs typeface="+mn-cs"/>
              </a:endParaRPr>
            </a:p>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a:cs typeface="+mn-cs"/>
                </a:rPr>
                <a:t>Ruby</a:t>
              </a:r>
            </a:p>
          </p:txBody>
        </p:sp>
        <p:sp>
          <p:nvSpPr>
            <p:cNvPr id="92" name="Rectangle 91"/>
            <p:cNvSpPr/>
            <p:nvPr/>
          </p:nvSpPr>
          <p:spPr bwMode="auto">
            <a:xfrm>
              <a:off x="6861755" y="4268771"/>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3" name="Rectangle 92"/>
            <p:cNvSpPr/>
            <p:nvPr/>
          </p:nvSpPr>
          <p:spPr bwMode="auto">
            <a:xfrm>
              <a:off x="6812252" y="4310754"/>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4" name="Rectangle 93"/>
            <p:cNvSpPr/>
            <p:nvPr/>
          </p:nvSpPr>
          <p:spPr bwMode="auto">
            <a:xfrm>
              <a:off x="6765597" y="4363631"/>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5" name="Rectangle 94"/>
            <p:cNvSpPr/>
            <p:nvPr/>
          </p:nvSpPr>
          <p:spPr bwMode="auto">
            <a:xfrm>
              <a:off x="6728273" y="4410286"/>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6" name="Rectangle 95"/>
            <p:cNvSpPr/>
            <p:nvPr/>
          </p:nvSpPr>
          <p:spPr bwMode="auto">
            <a:xfrm>
              <a:off x="6669177" y="4457328"/>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7" name="Rectangle 96"/>
            <p:cNvSpPr/>
            <p:nvPr/>
          </p:nvSpPr>
          <p:spPr bwMode="auto">
            <a:xfrm>
              <a:off x="6613191" y="4500478"/>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8" name="Rectangle 97"/>
            <p:cNvSpPr/>
            <p:nvPr/>
          </p:nvSpPr>
          <p:spPr bwMode="auto">
            <a:xfrm>
              <a:off x="6557211" y="4545574"/>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X86 CPU </a:t>
              </a:r>
            </a:p>
          </p:txBody>
        </p:sp>
        <p:sp>
          <p:nvSpPr>
            <p:cNvPr id="99" name="Rectangle 98"/>
            <p:cNvSpPr/>
            <p:nvPr/>
          </p:nvSpPr>
          <p:spPr bwMode="auto">
            <a:xfrm>
              <a:off x="6513668" y="4593779"/>
              <a:ext cx="1162681" cy="2923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CU</a:t>
              </a:r>
            </a:p>
          </p:txBody>
        </p:sp>
        <p:cxnSp>
          <p:nvCxnSpPr>
            <p:cNvPr id="102" name="Straight Arrow Connector 101"/>
            <p:cNvCxnSpPr>
              <a:stCxn id="104" idx="2"/>
            </p:cNvCxnSpPr>
            <p:nvPr/>
          </p:nvCxnSpPr>
          <p:spPr>
            <a:xfrm>
              <a:off x="5651241" y="4895862"/>
              <a:ext cx="43466" cy="263413"/>
            </a:xfrm>
            <a:prstGeom prst="straightConnector1">
              <a:avLst/>
            </a:prstGeom>
            <a:noFill/>
            <a:ln w="9525" cap="flat" cmpd="sng" algn="ctr">
              <a:solidFill>
                <a:sysClr val="windowText" lastClr="000000"/>
              </a:solidFill>
              <a:prstDash val="solid"/>
              <a:tailEnd type="arrow"/>
            </a:ln>
            <a:effectLst/>
          </p:spPr>
        </p:cxnSp>
        <p:cxnSp>
          <p:nvCxnSpPr>
            <p:cNvPr id="103" name="Straight Arrow Connector 102"/>
            <p:cNvCxnSpPr>
              <a:stCxn id="99" idx="2"/>
              <a:endCxn id="111" idx="0"/>
            </p:cNvCxnSpPr>
            <p:nvPr/>
          </p:nvCxnSpPr>
          <p:spPr>
            <a:xfrm flipH="1">
              <a:off x="6843577" y="4886135"/>
              <a:ext cx="251432" cy="300271"/>
            </a:xfrm>
            <a:prstGeom prst="straightConnector1">
              <a:avLst/>
            </a:prstGeom>
            <a:noFill/>
            <a:ln w="9525" cap="flat" cmpd="sng" algn="ctr">
              <a:solidFill>
                <a:sysClr val="windowText" lastClr="000000"/>
              </a:solidFill>
              <a:prstDash val="solid"/>
              <a:tailEnd type="arrow"/>
            </a:ln>
            <a:effectLst/>
          </p:spPr>
        </p:cxnSp>
        <p:sp>
          <p:nvSpPr>
            <p:cNvPr id="104" name="Rectangle 103"/>
            <p:cNvSpPr/>
            <p:nvPr/>
          </p:nvSpPr>
          <p:spPr bwMode="auto">
            <a:xfrm>
              <a:off x="5418702" y="4603505"/>
              <a:ext cx="465078" cy="292356"/>
            </a:xfrm>
            <a:prstGeom prst="rect">
              <a:avLst/>
            </a:prstGeom>
            <a:solidFill>
              <a:srgbClr val="0860A8">
                <a:lumMod val="40000"/>
                <a:lumOff val="60000"/>
              </a:srgbClr>
            </a:solidFill>
            <a:ln w="25400" algn="ctr">
              <a:solidFill>
                <a:srgbClr val="0860A8">
                  <a:lumMod val="60000"/>
                  <a:lumOff val="40000"/>
                </a:srgbClr>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CPU </a:t>
              </a:r>
            </a:p>
          </p:txBody>
        </p:sp>
        <p:cxnSp>
          <p:nvCxnSpPr>
            <p:cNvPr id="105" name="Straight Arrow Connector 104"/>
            <p:cNvCxnSpPr>
              <a:stCxn id="87" idx="2"/>
              <a:endCxn id="104" idx="0"/>
            </p:cNvCxnSpPr>
            <p:nvPr/>
          </p:nvCxnSpPr>
          <p:spPr>
            <a:xfrm flipH="1">
              <a:off x="5651241" y="3765198"/>
              <a:ext cx="633" cy="838308"/>
            </a:xfrm>
            <a:prstGeom prst="straightConnector1">
              <a:avLst/>
            </a:prstGeom>
            <a:noFill/>
            <a:ln w="9525" cap="flat" cmpd="sng" algn="ctr">
              <a:solidFill>
                <a:sysClr val="windowText" lastClr="000000"/>
              </a:solidFill>
              <a:prstDash val="solid"/>
              <a:tailEnd type="arrow"/>
            </a:ln>
            <a:effectLst/>
          </p:spPr>
        </p:cxnSp>
        <p:cxnSp>
          <p:nvCxnSpPr>
            <p:cNvPr id="107" name="Straight Arrow Connector 106"/>
            <p:cNvCxnSpPr>
              <a:stCxn id="106" idx="2"/>
            </p:cNvCxnSpPr>
            <p:nvPr/>
          </p:nvCxnSpPr>
          <p:spPr>
            <a:xfrm flipH="1">
              <a:off x="7212660" y="3731887"/>
              <a:ext cx="14492" cy="875893"/>
            </a:xfrm>
            <a:prstGeom prst="straightConnector1">
              <a:avLst/>
            </a:prstGeom>
            <a:noFill/>
            <a:ln w="9525" cap="flat" cmpd="sng" algn="ctr">
              <a:solidFill>
                <a:sysClr val="windowText" lastClr="000000"/>
              </a:solidFill>
              <a:prstDash val="solid"/>
              <a:tailEnd type="arrow"/>
            </a:ln>
            <a:effectLst/>
          </p:spPr>
        </p:cxnSp>
        <p:sp>
          <p:nvSpPr>
            <p:cNvPr id="111" name="Rectangle 110"/>
            <p:cNvSpPr/>
            <p:nvPr/>
          </p:nvSpPr>
          <p:spPr bwMode="auto">
            <a:xfrm>
              <a:off x="6377540" y="5186406"/>
              <a:ext cx="932074" cy="404918"/>
            </a:xfrm>
            <a:prstGeom prst="rect">
              <a:avLst/>
            </a:prstGeom>
            <a:solidFill>
              <a:srgbClr val="009966"/>
            </a:solidFill>
            <a:ln w="25400" algn="ctr">
              <a:solidFill>
                <a:srgbClr val="009966">
                  <a:lumMod val="50000"/>
                </a:srgbClr>
              </a:solidFill>
              <a:round/>
              <a:headEnd/>
              <a:tailEnd/>
            </a:ln>
            <a:effectLst/>
          </p:spPr>
          <p:txBody>
            <a:bodyPr lIns="0" tIns="0" rIns="0" bIns="0"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GPU Cache</a:t>
              </a:r>
            </a:p>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Hierarchy</a:t>
              </a:r>
            </a:p>
          </p:txBody>
        </p:sp>
        <p:sp>
          <p:nvSpPr>
            <p:cNvPr id="106" name="Rectangle 105"/>
            <p:cNvSpPr/>
            <p:nvPr/>
          </p:nvSpPr>
          <p:spPr bwMode="auto">
            <a:xfrm>
              <a:off x="6541352" y="3348631"/>
              <a:ext cx="1371600" cy="383256"/>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a:rPr>
                <a:t>HSAIL</a:t>
              </a:r>
              <a:r>
                <a:rPr kumimoji="0" lang="en-US" sz="1100" b="1" i="0" u="none" strike="noStrike" kern="0" cap="none" spc="0" normalizeH="0" noProof="0" dirty="0" smtClean="0">
                  <a:ln>
                    <a:noFill/>
                  </a:ln>
                  <a:solidFill>
                    <a:prstClr val="white"/>
                  </a:solidFill>
                  <a:effectLst/>
                  <a:uLnTx/>
                  <a:uFillTx/>
                  <a:latin typeface="Arial"/>
                </a:rPr>
                <a:t> BRIG</a:t>
              </a:r>
              <a:br>
                <a:rPr kumimoji="0" lang="en-US" sz="1100" b="1" i="0" u="none" strike="noStrike" kern="0" cap="none" spc="0" normalizeH="0" noProof="0" dirty="0" smtClean="0">
                  <a:ln>
                    <a:noFill/>
                  </a:ln>
                  <a:solidFill>
                    <a:prstClr val="white"/>
                  </a:solidFill>
                  <a:effectLst/>
                  <a:uLnTx/>
                  <a:uFillTx/>
                  <a:latin typeface="Arial"/>
                </a:rPr>
              </a:br>
              <a:r>
                <a:rPr kumimoji="0" lang="en-US" sz="1100" b="1" i="0" u="none" strike="noStrike" kern="0" cap="none" spc="0" normalizeH="0" noProof="0" dirty="0" smtClean="0">
                  <a:ln>
                    <a:noFill/>
                  </a:ln>
                  <a:solidFill>
                    <a:prstClr val="white"/>
                  </a:solidFill>
                  <a:effectLst/>
                  <a:uLnTx/>
                  <a:uFillTx/>
                  <a:latin typeface="Arial"/>
                </a:rPr>
                <a:t>loader</a:t>
              </a:r>
              <a:endParaRPr kumimoji="0" lang="en-US" sz="1100" b="1" i="0" u="none" strike="noStrike" kern="0" cap="none" spc="0" normalizeH="0" baseline="0" noProof="0" dirty="0" smtClean="0">
                <a:ln>
                  <a:noFill/>
                </a:ln>
                <a:solidFill>
                  <a:prstClr val="white"/>
                </a:solidFill>
                <a:effectLst/>
                <a:uLnTx/>
                <a:uFillTx/>
                <a:latin typeface="Arial"/>
              </a:endParaRPr>
            </a:p>
          </p:txBody>
        </p:sp>
        <p:sp>
          <p:nvSpPr>
            <p:cNvPr id="87" name="Rectangle 86"/>
            <p:cNvSpPr/>
            <p:nvPr/>
          </p:nvSpPr>
          <p:spPr bwMode="auto">
            <a:xfrm>
              <a:off x="5080374" y="3205361"/>
              <a:ext cx="1143000" cy="559837"/>
            </a:xfrm>
            <a:prstGeom prst="rect">
              <a:avLst/>
            </a:prstGeom>
            <a:solidFill>
              <a:srgbClr val="009966"/>
            </a:solidFill>
            <a:ln w="25400" algn="ctr">
              <a:solidFill>
                <a:srgbClr val="009966">
                  <a:lumMod val="50000"/>
                </a:srgbClr>
              </a:solidFill>
              <a:round/>
              <a:headEnd/>
              <a:tailEnd/>
            </a:ln>
            <a:effectLst>
              <a:outerShdw blurRad="50800" dist="38100" dir="5400000" algn="t" rotWithShape="0">
                <a:prstClr val="black">
                  <a:alpha val="40000"/>
                </a:prstClr>
              </a:outerShdw>
            </a:effectLst>
          </p:spPr>
          <p:txBody>
            <a:bodyPr lIns="91440" tIns="45714" rIns="9144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Arial"/>
                </a:rPr>
                <a:t>Emulated</a:t>
              </a:r>
            </a:p>
            <a:p>
              <a:pPr marL="1588" marR="0" lvl="0" indent="-1588" algn="ctr" defTabSz="913183" eaLnBrk="1" fontAlgn="auto" latinLnBrk="0" hangingPunct="1">
                <a:lnSpc>
                  <a:spcPct val="100000"/>
                </a:lnSpc>
                <a:spcBef>
                  <a:spcPts val="0"/>
                </a:spcBef>
                <a:spcAft>
                  <a:spcPts val="0"/>
                </a:spcAft>
                <a:buClrTx/>
                <a:buSzTx/>
                <a:buFontTx/>
                <a:buNone/>
                <a:tabLst/>
                <a:defRPr/>
              </a:pPr>
              <a:r>
                <a:rPr lang="en-US" sz="1100" b="1" kern="0" dirty="0" err="1">
                  <a:solidFill>
                    <a:prstClr val="white"/>
                  </a:solidFill>
                  <a:latin typeface="Arial"/>
                </a:rPr>
                <a:t>OpenCL</a:t>
              </a:r>
              <a:r>
                <a:rPr lang="en-US" sz="1100" b="1" kern="0" dirty="0">
                  <a:solidFill>
                    <a:prstClr val="white"/>
                  </a:solidFill>
                  <a:latin typeface="Arial"/>
                </a:rPr>
                <a:t>, OS, driver ops.</a:t>
              </a:r>
            </a:p>
          </p:txBody>
        </p:sp>
      </p:grpSp>
      <p:cxnSp>
        <p:nvCxnSpPr>
          <p:cNvPr id="49" name="Straight Arrow Connector 48"/>
          <p:cNvCxnSpPr>
            <a:stCxn id="33" idx="2"/>
            <a:endCxn id="87" idx="0"/>
          </p:cNvCxnSpPr>
          <p:nvPr/>
        </p:nvCxnSpPr>
        <p:spPr>
          <a:xfrm>
            <a:off x="5600699" y="1640260"/>
            <a:ext cx="1" cy="657304"/>
          </a:xfrm>
          <a:prstGeom prst="straightConnector1">
            <a:avLst/>
          </a:prstGeom>
          <a:noFill/>
          <a:ln w="9525" cap="flat" cmpd="sng" algn="ctr">
            <a:solidFill>
              <a:sysClr val="windowText" lastClr="000000"/>
            </a:solidFill>
            <a:prstDash val="solid"/>
            <a:tailEnd type="arrow"/>
          </a:ln>
          <a:effectLst/>
        </p:spPr>
      </p:cxnSp>
      <p:sp>
        <p:nvSpPr>
          <p:cNvPr id="33" name="Rectangle 32"/>
          <p:cNvSpPr/>
          <p:nvPr/>
        </p:nvSpPr>
        <p:spPr bwMode="auto">
          <a:xfrm>
            <a:off x="5029199" y="1069535"/>
            <a:ext cx="1143000" cy="570725"/>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x86 host binary</a:t>
            </a:r>
            <a:endParaRPr kumimoji="0" lang="en-US" sz="1100" b="1" i="0" u="none" strike="noStrike" kern="0" cap="none" spc="0" normalizeH="0" baseline="0" noProof="0" dirty="0" smtClean="0">
              <a:ln>
                <a:noFill/>
              </a:ln>
              <a:solidFill>
                <a:prstClr val="black"/>
              </a:solidFill>
              <a:effectLst/>
              <a:uLnTx/>
              <a:uFillTx/>
              <a:latin typeface="Arial"/>
            </a:endParaRPr>
          </a:p>
        </p:txBody>
      </p:sp>
      <p:sp>
        <p:nvSpPr>
          <p:cNvPr id="34" name="Rectangle 33"/>
          <p:cNvSpPr/>
          <p:nvPr/>
        </p:nvSpPr>
        <p:spPr bwMode="auto">
          <a:xfrm>
            <a:off x="6492240" y="1069535"/>
            <a:ext cx="1371600" cy="570726"/>
          </a:xfrm>
          <a:prstGeom prst="rect">
            <a:avLst/>
          </a:prstGeom>
          <a:solidFill>
            <a:sysClr val="window" lastClr="FFFFFF"/>
          </a:solidFill>
          <a:ln w="25400" algn="ctr">
            <a:solidFill>
              <a:sysClr val="windowText" lastClr="000000"/>
            </a:solidFill>
            <a:round/>
            <a:headEnd/>
            <a:tailEnd/>
          </a:ln>
          <a:effectLst>
            <a:outerShdw blurRad="50800" dist="38100" dir="5400000" algn="t" rotWithShape="0">
              <a:prstClr val="black">
                <a:alpha val="40000"/>
              </a:prstClr>
            </a:outerShdw>
          </a:effectLst>
        </p:spPr>
        <p:txBody>
          <a:bodyPr lIns="0" tIns="45714" rIns="0" bIns="45714" rtlCol="0"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black"/>
                </a:solidFill>
                <a:effectLst/>
                <a:uLnTx/>
                <a:uFillTx/>
                <a:latin typeface="Arial"/>
                <a:cs typeface="+mn-cs"/>
              </a:rPr>
              <a:t>GPU kernel</a:t>
            </a:r>
            <a:r>
              <a:rPr kumimoji="0" lang="en-US" sz="1100" b="1" i="0" u="none" strike="noStrike" kern="0" cap="none" spc="0" normalizeH="0" noProof="0" dirty="0" smtClean="0">
                <a:ln>
                  <a:noFill/>
                </a:ln>
                <a:solidFill>
                  <a:prstClr val="black"/>
                </a:solidFill>
                <a:effectLst/>
                <a:uLnTx/>
                <a:uFillTx/>
                <a:latin typeface="Arial"/>
                <a:cs typeface="+mn-cs"/>
              </a:rPr>
              <a:t>s</a:t>
            </a:r>
            <a:endParaRPr kumimoji="0" lang="en-US" sz="1100" b="1" i="0" u="none" strike="noStrike" kern="0" cap="none" spc="0" normalizeH="0" baseline="0" noProof="0" dirty="0" smtClean="0">
              <a:ln>
                <a:noFill/>
              </a:ln>
              <a:solidFill>
                <a:prstClr val="black"/>
              </a:solidFill>
              <a:effectLst/>
              <a:uLnTx/>
              <a:uFillTx/>
              <a:latin typeface="Arial"/>
              <a:cs typeface="+mn-cs"/>
            </a:endParaRPr>
          </a:p>
        </p:txBody>
      </p:sp>
      <p:cxnSp>
        <p:nvCxnSpPr>
          <p:cNvPr id="39" name="Straight Arrow Connector 38"/>
          <p:cNvCxnSpPr>
            <a:stCxn id="34" idx="2"/>
            <a:endCxn id="106" idx="0"/>
          </p:cNvCxnSpPr>
          <p:nvPr/>
        </p:nvCxnSpPr>
        <p:spPr>
          <a:xfrm flipH="1">
            <a:off x="7175978" y="1640261"/>
            <a:ext cx="2062" cy="806872"/>
          </a:xfrm>
          <a:prstGeom prst="straightConnector1">
            <a:avLst/>
          </a:prstGeom>
          <a:noFill/>
          <a:ln w="9525" cap="flat" cmpd="sng" algn="ctr">
            <a:solidFill>
              <a:sysClr val="windowText" lastClr="000000"/>
            </a:solidFill>
            <a:prstDash val="solid"/>
            <a:tailEnd type="arrow"/>
          </a:ln>
          <a:effectLst/>
        </p:spPr>
      </p:cxnSp>
    </p:spTree>
    <p:extLst>
      <p:ext uri="{BB962C8B-B14F-4D97-AF65-F5344CB8AC3E}">
        <p14:creationId xmlns:p14="http://schemas.microsoft.com/office/powerpoint/2010/main" val="731706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view of Kernel launch</a:t>
            </a:r>
            <a:endParaRPr lang="en-US" dirty="0"/>
          </a:p>
        </p:txBody>
      </p:sp>
      <p:sp>
        <p:nvSpPr>
          <p:cNvPr id="4" name="Text Placeholder 3"/>
          <p:cNvSpPr>
            <a:spLocks noGrp="1"/>
          </p:cNvSpPr>
          <p:nvPr>
            <p:ph type="body" sz="quarter" idx="10"/>
          </p:nvPr>
        </p:nvSpPr>
        <p:spPr/>
        <p:txBody>
          <a:bodyPr/>
          <a:lstStyle/>
          <a:p>
            <a:endParaRPr lang="en-US" dirty="0"/>
          </a:p>
        </p:txBody>
      </p:sp>
      <p:grpSp>
        <p:nvGrpSpPr>
          <p:cNvPr id="35" name="Group 34"/>
          <p:cNvGrpSpPr/>
          <p:nvPr/>
        </p:nvGrpSpPr>
        <p:grpSpPr>
          <a:xfrm>
            <a:off x="1877915" y="1240669"/>
            <a:ext cx="5284878" cy="4369101"/>
            <a:chOff x="1564743" y="1727739"/>
            <a:chExt cx="6027269" cy="4369101"/>
          </a:xfrm>
          <a:effectLst>
            <a:outerShdw blurRad="50800" dist="38100" dir="2700000" algn="tl" rotWithShape="0">
              <a:prstClr val="black">
                <a:alpha val="40000"/>
              </a:prstClr>
            </a:outerShdw>
          </a:effectLst>
        </p:grpSpPr>
        <p:grpSp>
          <p:nvGrpSpPr>
            <p:cNvPr id="13" name="Group 12"/>
            <p:cNvGrpSpPr/>
            <p:nvPr/>
          </p:nvGrpSpPr>
          <p:grpSpPr>
            <a:xfrm>
              <a:off x="1564743" y="1727739"/>
              <a:ext cx="6027269" cy="4369101"/>
              <a:chOff x="2493658" y="1684872"/>
              <a:chExt cx="6027269" cy="4369101"/>
            </a:xfrm>
          </p:grpSpPr>
          <p:sp>
            <p:nvSpPr>
              <p:cNvPr id="17" name="Rounded Rectangle 16"/>
              <p:cNvSpPr/>
              <p:nvPr/>
            </p:nvSpPr>
            <p:spPr>
              <a:xfrm rot="5400000">
                <a:off x="5262118" y="-1059115"/>
                <a:ext cx="490353" cy="6027264"/>
              </a:xfrm>
              <a:prstGeom prst="roundRect">
                <a:avLst/>
              </a:prstGeom>
              <a:solidFill>
                <a:schemeClr val="accent4">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600" dirty="0">
                  <a:solidFill>
                    <a:schemeClr val="tx2"/>
                  </a:solidFill>
                </a:endParaRPr>
              </a:p>
            </p:txBody>
          </p:sp>
          <p:grpSp>
            <p:nvGrpSpPr>
              <p:cNvPr id="16" name="Group 15"/>
              <p:cNvGrpSpPr/>
              <p:nvPr/>
            </p:nvGrpSpPr>
            <p:grpSpPr>
              <a:xfrm>
                <a:off x="2493658" y="1684872"/>
                <a:ext cx="6027267" cy="4369101"/>
                <a:chOff x="835124" y="1380169"/>
                <a:chExt cx="7390298" cy="5538941"/>
              </a:xfrm>
            </p:grpSpPr>
            <p:sp>
              <p:nvSpPr>
                <p:cNvPr id="6" name="Rounded Rectangle 5"/>
                <p:cNvSpPr/>
                <p:nvPr/>
              </p:nvSpPr>
              <p:spPr>
                <a:xfrm>
                  <a:off x="835128" y="3699698"/>
                  <a:ext cx="7390294" cy="3219412"/>
                </a:xfrm>
                <a:prstGeom prst="roundRect">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200" dirty="0">
                    <a:solidFill>
                      <a:schemeClr val="tx2"/>
                    </a:solidFill>
                  </a:endParaRPr>
                </a:p>
              </p:txBody>
            </p:sp>
            <p:sp>
              <p:nvSpPr>
                <p:cNvPr id="7" name="TextBox 6"/>
                <p:cNvSpPr txBox="1"/>
                <p:nvPr/>
              </p:nvSpPr>
              <p:spPr>
                <a:xfrm>
                  <a:off x="6010366" y="3696432"/>
                  <a:ext cx="747356" cy="327755"/>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gem5</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 name="TextBox 7"/>
                <p:cNvSpPr txBox="1"/>
                <p:nvPr/>
              </p:nvSpPr>
              <p:spPr>
                <a:xfrm>
                  <a:off x="3892996" y="1380169"/>
                  <a:ext cx="1245263" cy="327755"/>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Application</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Rounded Rectangle 8"/>
                <p:cNvSpPr/>
                <p:nvPr/>
              </p:nvSpPr>
              <p:spPr>
                <a:xfrm rot="5400000">
                  <a:off x="4219446" y="-903614"/>
                  <a:ext cx="621647" cy="7390292"/>
                </a:xfrm>
                <a:prstGeom prst="roundRect">
                  <a:avLst/>
                </a:prstGeom>
                <a:solidFill>
                  <a:schemeClr val="accent1">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600" dirty="0">
                    <a:solidFill>
                      <a:schemeClr val="tx2"/>
                    </a:solidFill>
                  </a:endParaRPr>
                </a:p>
              </p:txBody>
            </p:sp>
            <p:sp>
              <p:nvSpPr>
                <p:cNvPr id="10" name="TextBox 9"/>
                <p:cNvSpPr txBox="1"/>
                <p:nvPr/>
              </p:nvSpPr>
              <p:spPr>
                <a:xfrm>
                  <a:off x="3248744" y="2458371"/>
                  <a:ext cx="2563066" cy="327755"/>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Emulated</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200" b="0" i="0" u="none" strike="noStrike" kern="1200" cap="none" spc="0" normalizeH="0" noProof="0" dirty="0" err="1" smtClean="0">
                      <a:ln>
                        <a:noFill/>
                      </a:ln>
                      <a:solidFill>
                        <a:schemeClr val="tx1"/>
                      </a:solidFill>
                      <a:effectLst/>
                      <a:uLnTx/>
                      <a:uFillTx/>
                      <a:latin typeface="+mj-lt"/>
                      <a:ea typeface="MS PGothic" pitchFamily="34" charset="-128"/>
                      <a:cs typeface="+mn-cs"/>
                    </a:rPr>
                    <a:t>OpenCL</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runtime</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8" name="Rounded Rectangle 17"/>
              <p:cNvSpPr/>
              <p:nvPr/>
            </p:nvSpPr>
            <p:spPr>
              <a:xfrm rot="5400000">
                <a:off x="5017374" y="2801516"/>
                <a:ext cx="979832" cy="2114233"/>
              </a:xfrm>
              <a:prstGeom prst="roundRect">
                <a:avLst/>
              </a:prstGeom>
              <a:solidFill>
                <a:schemeClr val="tx2">
                  <a:lumMod val="75000"/>
                  <a:alpha val="7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600" dirty="0">
                  <a:solidFill>
                    <a:schemeClr val="tx2"/>
                  </a:solidFill>
                </a:endParaRPr>
              </a:p>
            </p:txBody>
          </p:sp>
        </p:grpSp>
        <p:sp>
          <p:nvSpPr>
            <p:cNvPr id="19" name="TextBox 18"/>
            <p:cNvSpPr txBox="1"/>
            <p:nvPr/>
          </p:nvSpPr>
          <p:spPr>
            <a:xfrm>
              <a:off x="3897966" y="3619468"/>
              <a:ext cx="1360828"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Emulated Driver</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1" name="Straight Arrow Connector 20"/>
            <p:cNvCxnSpPr>
              <a:stCxn id="9" idx="3"/>
              <a:endCxn id="18" idx="1"/>
            </p:cNvCxnSpPr>
            <p:nvPr/>
          </p:nvCxnSpPr>
          <p:spPr>
            <a:xfrm>
              <a:off x="4578374" y="3086195"/>
              <a:ext cx="1" cy="325389"/>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a:endCxn id="10" idx="0"/>
            </p:cNvCxnSpPr>
            <p:nvPr/>
          </p:nvCxnSpPr>
          <p:spPr>
            <a:xfrm>
              <a:off x="4578380" y="2242561"/>
              <a:ext cx="0" cy="335661"/>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853009" y="2649005"/>
            <a:ext cx="909223" cy="237757"/>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open()/</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ioctl</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Rectangle 42"/>
          <p:cNvSpPr/>
          <p:nvPr/>
        </p:nvSpPr>
        <p:spPr>
          <a:xfrm>
            <a:off x="2091076" y="4523998"/>
            <a:ext cx="1428596" cy="776115"/>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4" name="TextBox 43"/>
          <p:cNvSpPr txBox="1"/>
          <p:nvPr/>
        </p:nvSpPr>
        <p:spPr>
          <a:xfrm>
            <a:off x="2033020" y="4503026"/>
            <a:ext cx="1146468" cy="352404"/>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800" dirty="0" err="1" smtClean="0">
                <a:latin typeface="+mj-lt"/>
                <a:ea typeface="MS PGothic" pitchFamily="34" charset="-128"/>
                <a:cs typeface="+mn-cs"/>
              </a:rPr>
              <a:t>HsaQueueEntry</a:t>
            </a:r>
            <a:r>
              <a:rPr lang="en-US" sz="800" dirty="0" smtClean="0">
                <a:latin typeface="+mj-lt"/>
                <a:ea typeface="MS PGothic" pitchFamily="34" charset="-128"/>
                <a:cs typeface="+mn-cs"/>
              </a:rPr>
              <a:t> </a:t>
            </a:r>
            <a:r>
              <a:rPr lang="en-US" sz="800" dirty="0" err="1" smtClean="0">
                <a:latin typeface="+mj-lt"/>
                <a:ea typeface="MS PGothic" pitchFamily="34" charset="-128"/>
                <a:cs typeface="+mn-cs"/>
              </a:rPr>
              <a:t>Addr</a:t>
            </a:r>
            <a:r>
              <a:rPr lang="en-US" sz="800" dirty="0" smtClean="0">
                <a:latin typeface="+mj-lt"/>
                <a:ea typeface="MS PGothic" pitchFamily="34" charset="-128"/>
                <a:cs typeface="+mn-cs"/>
              </a:rPr>
              <a:t> A</a:t>
            </a:r>
          </a:p>
          <a:p>
            <a:pPr marL="0" marR="0" indent="0" algn="l"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800" b="0" i="0" u="none" strike="noStrike" kern="1200" cap="none" spc="0" normalizeH="0" baseline="0" noProof="0" dirty="0" smtClean="0">
                <a:ln>
                  <a:noFill/>
                </a:ln>
                <a:solidFill>
                  <a:schemeClr val="tx1"/>
                </a:solidFill>
                <a:effectLst/>
                <a:uLnTx/>
                <a:uFillTx/>
                <a:latin typeface="+mj-lt"/>
                <a:ea typeface="MS PGothic" pitchFamily="34" charset="-128"/>
                <a:cs typeface="+mn-cs"/>
              </a:rPr>
              <a:t>Doorbell </a:t>
            </a:r>
            <a:r>
              <a:rPr lang="en-US" sz="800" dirty="0" err="1" smtClean="0">
                <a:latin typeface="+mj-lt"/>
                <a:ea typeface="MS PGothic" pitchFamily="34" charset="-128"/>
                <a:cs typeface="+mn-cs"/>
              </a:rPr>
              <a:t>Addr</a:t>
            </a:r>
            <a:r>
              <a:rPr lang="en-US" sz="800" dirty="0" smtClean="0">
                <a:latin typeface="+mj-lt"/>
                <a:ea typeface="MS PGothic" pitchFamily="34" charset="-128"/>
                <a:cs typeface="+mn-cs"/>
              </a:rPr>
              <a:t> B</a:t>
            </a:r>
            <a:endParaRPr kumimoji="0" lang="en-US" sz="8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6" name="TextBox 45"/>
          <p:cNvSpPr txBox="1"/>
          <p:nvPr/>
        </p:nvSpPr>
        <p:spPr>
          <a:xfrm>
            <a:off x="2140357" y="5085923"/>
            <a:ext cx="1213922"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Simulated Mem.</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9" name="TextBox 48"/>
          <p:cNvSpPr txBox="1"/>
          <p:nvPr/>
        </p:nvSpPr>
        <p:spPr>
          <a:xfrm>
            <a:off x="7627250" y="1381048"/>
            <a:ext cx="1567550"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Run on simulated CPU</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1" name="Straight Arrow Connector 50"/>
          <p:cNvCxnSpPr>
            <a:stCxn id="49" idx="1"/>
            <a:endCxn id="17" idx="0"/>
          </p:cNvCxnSpPr>
          <p:nvPr/>
        </p:nvCxnSpPr>
        <p:spPr>
          <a:xfrm flipH="1">
            <a:off x="7162793" y="1510314"/>
            <a:ext cx="464457"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9" idx="1"/>
            <a:endCxn id="9" idx="0"/>
          </p:cNvCxnSpPr>
          <p:nvPr/>
        </p:nvCxnSpPr>
        <p:spPr>
          <a:xfrm rot="10800000" flipV="1">
            <a:off x="7162788" y="1510313"/>
            <a:ext cx="464463" cy="843635"/>
          </a:xfrm>
          <a:prstGeom prst="bentConnector3">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5568018" y="3390930"/>
            <a:ext cx="1494971" cy="2034585"/>
          </a:xfrm>
          <a:prstGeom prst="round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grpSp>
        <p:nvGrpSpPr>
          <p:cNvPr id="64" name="Group 63"/>
          <p:cNvGrpSpPr/>
          <p:nvPr/>
        </p:nvGrpSpPr>
        <p:grpSpPr>
          <a:xfrm>
            <a:off x="5741419" y="3453691"/>
            <a:ext cx="1133654" cy="714518"/>
            <a:chOff x="7202418" y="5624284"/>
            <a:chExt cx="1133654" cy="714518"/>
          </a:xfrm>
          <a:effectLst>
            <a:outerShdw blurRad="50800" dist="38100" dir="2700000" algn="tl" rotWithShape="0">
              <a:prstClr val="black">
                <a:alpha val="40000"/>
              </a:prstClr>
            </a:outerShdw>
          </a:effectLst>
        </p:grpSpPr>
        <p:sp>
          <p:nvSpPr>
            <p:cNvPr id="54" name="Rectangle 53"/>
            <p:cNvSpPr/>
            <p:nvPr/>
          </p:nvSpPr>
          <p:spPr>
            <a:xfrm>
              <a:off x="7516525" y="5624284"/>
              <a:ext cx="819547" cy="391125"/>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56" name="Rectangle 55"/>
            <p:cNvSpPr/>
            <p:nvPr/>
          </p:nvSpPr>
          <p:spPr>
            <a:xfrm>
              <a:off x="7349699" y="5795817"/>
              <a:ext cx="819547" cy="391125"/>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57" name="Rectangle 56"/>
            <p:cNvSpPr/>
            <p:nvPr/>
          </p:nvSpPr>
          <p:spPr>
            <a:xfrm>
              <a:off x="7300496" y="5848955"/>
              <a:ext cx="819547" cy="391125"/>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58" name="Rectangle 57"/>
            <p:cNvSpPr/>
            <p:nvPr/>
          </p:nvSpPr>
          <p:spPr>
            <a:xfrm>
              <a:off x="7250838" y="5899618"/>
              <a:ext cx="819547" cy="391125"/>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59" name="Rectangle 58"/>
            <p:cNvSpPr/>
            <p:nvPr/>
          </p:nvSpPr>
          <p:spPr>
            <a:xfrm>
              <a:off x="7202418" y="5947677"/>
              <a:ext cx="819547" cy="391125"/>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grpSp>
          <p:nvGrpSpPr>
            <p:cNvPr id="63" name="Group 62"/>
            <p:cNvGrpSpPr/>
            <p:nvPr/>
          </p:nvGrpSpPr>
          <p:grpSpPr>
            <a:xfrm>
              <a:off x="7362945" y="5643040"/>
              <a:ext cx="132657" cy="135749"/>
              <a:chOff x="7156699" y="5309284"/>
              <a:chExt cx="132657" cy="135749"/>
            </a:xfrm>
          </p:grpSpPr>
          <p:sp>
            <p:nvSpPr>
              <p:cNvPr id="60" name="Flowchart: Connector 59"/>
              <p:cNvSpPr/>
              <p:nvPr/>
            </p:nvSpPr>
            <p:spPr>
              <a:xfrm>
                <a:off x="7156699" y="5399314"/>
                <a:ext cx="45719" cy="45719"/>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61" name="Flowchart: Connector 60"/>
              <p:cNvSpPr/>
              <p:nvPr/>
            </p:nvSpPr>
            <p:spPr>
              <a:xfrm>
                <a:off x="7201101" y="5353595"/>
                <a:ext cx="45719" cy="45719"/>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62" name="Flowchart: Connector 61"/>
              <p:cNvSpPr/>
              <p:nvPr/>
            </p:nvSpPr>
            <p:spPr>
              <a:xfrm>
                <a:off x="7243637" y="5309284"/>
                <a:ext cx="45719" cy="45719"/>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grpSp>
      </p:grpSp>
      <p:sp>
        <p:nvSpPr>
          <p:cNvPr id="47" name="Rectangle 46"/>
          <p:cNvSpPr/>
          <p:nvPr/>
        </p:nvSpPr>
        <p:spPr>
          <a:xfrm>
            <a:off x="5806862" y="4805892"/>
            <a:ext cx="1018722" cy="300602"/>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70" name="TextBox 69"/>
          <p:cNvSpPr txBox="1"/>
          <p:nvPr/>
        </p:nvSpPr>
        <p:spPr>
          <a:xfrm>
            <a:off x="5937832" y="3845153"/>
            <a:ext cx="426720" cy="258532"/>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CUs</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1" name="TextBox 70"/>
          <p:cNvSpPr txBox="1"/>
          <p:nvPr/>
        </p:nvSpPr>
        <p:spPr>
          <a:xfrm>
            <a:off x="5934540" y="4805892"/>
            <a:ext cx="744114" cy="230832"/>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Dispatcher</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5" name="Rectangle 74"/>
          <p:cNvSpPr/>
          <p:nvPr/>
        </p:nvSpPr>
        <p:spPr>
          <a:xfrm>
            <a:off x="3655386" y="3555983"/>
            <a:ext cx="828685" cy="264607"/>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6" name="TextBox 75"/>
          <p:cNvSpPr txBox="1"/>
          <p:nvPr/>
        </p:nvSpPr>
        <p:spPr>
          <a:xfrm>
            <a:off x="3644914" y="3570004"/>
            <a:ext cx="828681" cy="2308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BRIG</a:t>
            </a:r>
            <a:r>
              <a:rPr kumimoji="0" lang="en-US" sz="1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Loader</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7" name="TextBox 76"/>
          <p:cNvSpPr txBox="1"/>
          <p:nvPr/>
        </p:nvSpPr>
        <p:spPr>
          <a:xfrm>
            <a:off x="4853009" y="5801127"/>
            <a:ext cx="2604559"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noProof="0" dirty="0" smtClean="0">
                <a:latin typeface="+mj-lt"/>
                <a:ea typeface="MS PGothic" pitchFamily="34" charset="-128"/>
                <a:cs typeface="+mn-cs"/>
              </a:rPr>
              <a:t>kernels.asm (BRIG HSAIL kernel binary)</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9" name="Elbow Connector 78"/>
          <p:cNvCxnSpPr>
            <a:stCxn id="77" idx="1"/>
            <a:endCxn id="75" idx="2"/>
          </p:cNvCxnSpPr>
          <p:nvPr/>
        </p:nvCxnSpPr>
        <p:spPr>
          <a:xfrm rot="10800000">
            <a:off x="4069729" y="3820591"/>
            <a:ext cx="783280" cy="2109803"/>
          </a:xfrm>
          <a:prstGeom prst="bentConnector2">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1743" y="5159632"/>
            <a:ext cx="619080"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Shader</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3" name="Rectangle 92"/>
          <p:cNvSpPr/>
          <p:nvPr/>
        </p:nvSpPr>
        <p:spPr>
          <a:xfrm>
            <a:off x="4551063" y="3547963"/>
            <a:ext cx="828685" cy="264607"/>
          </a:xfrm>
          <a:prstGeom prst="rect">
            <a:avLst/>
          </a:prstGeom>
          <a:solidFill>
            <a:schemeClr val="accent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4" name="TextBox 93"/>
          <p:cNvSpPr txBox="1"/>
          <p:nvPr/>
        </p:nvSpPr>
        <p:spPr>
          <a:xfrm>
            <a:off x="4558883" y="3542968"/>
            <a:ext cx="813043"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HSA Kernels</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5" name="TextBox 94"/>
          <p:cNvSpPr txBox="1"/>
          <p:nvPr/>
        </p:nvSpPr>
        <p:spPr>
          <a:xfrm>
            <a:off x="2858305" y="1807155"/>
            <a:ext cx="1625766"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clEnqueueNDRangeKernel</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6" name="Rectangle 95"/>
          <p:cNvSpPr/>
          <p:nvPr/>
        </p:nvSpPr>
        <p:spPr>
          <a:xfrm>
            <a:off x="5845260" y="4203461"/>
            <a:ext cx="613302" cy="196942"/>
          </a:xfrm>
          <a:prstGeom prst="rect">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97" name="TextBox 96"/>
          <p:cNvSpPr txBox="1"/>
          <p:nvPr/>
        </p:nvSpPr>
        <p:spPr>
          <a:xfrm>
            <a:off x="5828861" y="4179392"/>
            <a:ext cx="625492" cy="230832"/>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Decoder</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99" name="Elbow Connector 98"/>
          <p:cNvCxnSpPr>
            <a:endCxn id="96" idx="2"/>
          </p:cNvCxnSpPr>
          <p:nvPr/>
        </p:nvCxnSpPr>
        <p:spPr>
          <a:xfrm>
            <a:off x="4510757" y="3712869"/>
            <a:ext cx="1641154" cy="687534"/>
          </a:xfrm>
          <a:prstGeom prst="bentConnector4">
            <a:avLst>
              <a:gd name="adj1" fmla="val 4397"/>
              <a:gd name="adj2" fmla="val 14697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96" idx="0"/>
            <a:endCxn id="93" idx="2"/>
          </p:cNvCxnSpPr>
          <p:nvPr/>
        </p:nvCxnSpPr>
        <p:spPr>
          <a:xfrm rot="16200000" flipV="1">
            <a:off x="5363214" y="3414763"/>
            <a:ext cx="390891" cy="1186505"/>
          </a:xfrm>
          <a:prstGeom prst="bentConnector3">
            <a:avLst>
              <a:gd name="adj1" fmla="val 50000"/>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523475" y="4357027"/>
            <a:ext cx="1013568" cy="369332"/>
          </a:xfrm>
          <a:prstGeom prst="rect">
            <a:avLst/>
          </a:prstGeom>
        </p:spPr>
        <p:txBody>
          <a:bodyPr wrap="square" rtlCol="0" anchor="ctr" anchorCtr="0">
            <a:spAutoFit/>
          </a:bodyPr>
          <a:lstStyle/>
          <a:p>
            <a:pPr marL="0" marR="0" indent="0" algn="just"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Instructions are pre-decoded…</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2" name="TextBox 111"/>
          <p:cNvSpPr txBox="1"/>
          <p:nvPr/>
        </p:nvSpPr>
        <p:spPr>
          <a:xfrm>
            <a:off x="4573427" y="3976500"/>
            <a:ext cx="1050318" cy="369332"/>
          </a:xfrm>
          <a:prstGeom prst="rect">
            <a:avLst/>
          </a:prstGeom>
        </p:spPr>
        <p:txBody>
          <a:bodyPr wrap="square" rtlCol="0" anchor="ctr" anchorCtr="0">
            <a:spAutoFit/>
          </a:bodyPr>
          <a:lstStyle/>
          <a:p>
            <a:pPr marL="0" marR="0" indent="0" algn="just"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smtClean="0">
                <a:latin typeface="+mj-lt"/>
                <a:ea typeface="MS PGothic" pitchFamily="34" charset="-128"/>
                <a:cs typeface="+mn-cs"/>
              </a:rPr>
              <a:t>… then stored in kernel object</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0" name="TextBox 119"/>
          <p:cNvSpPr txBox="1"/>
          <p:nvPr/>
        </p:nvSpPr>
        <p:spPr>
          <a:xfrm>
            <a:off x="5298" y="2636063"/>
            <a:ext cx="2303332" cy="446276"/>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memcpy</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HsaQueueEntry</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kumimoji="0" lang="en-US" sz="1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000" b="0" i="0" u="none" strike="noStrike" kern="1200" cap="none" spc="0" normalizeH="0" noProof="0" dirty="0" err="1" smtClean="0">
                <a:ln>
                  <a:noFill/>
                </a:ln>
                <a:solidFill>
                  <a:schemeClr val="tx1"/>
                </a:solidFill>
                <a:effectLst/>
                <a:uLnTx/>
                <a:uFillTx/>
                <a:latin typeface="+mj-lt"/>
                <a:ea typeface="MS PGothic" pitchFamily="34" charset="-128"/>
                <a:cs typeface="+mn-cs"/>
              </a:rPr>
              <a:t>KernelObject</a:t>
            </a:r>
            <a:r>
              <a:rPr lang="en-US" sz="1000" dirty="0" smtClean="0">
                <a:latin typeface="+mj-lt"/>
                <a:ea typeface="MS PGothic" pitchFamily="34" charset="-128"/>
                <a:cs typeface="+mn-cs"/>
              </a:rPr>
              <a:t>);</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*Doorbell</a:t>
            </a:r>
            <a:r>
              <a:rPr kumimoji="0" lang="en-US" sz="1000" b="0" i="0" u="none" strike="noStrike" kern="1200" cap="none" spc="0" normalizeH="0" noProof="0" dirty="0" smtClean="0">
                <a:ln>
                  <a:noFill/>
                </a:ln>
                <a:solidFill>
                  <a:schemeClr val="tx1"/>
                </a:solidFill>
                <a:effectLst/>
                <a:uLnTx/>
                <a:uFillTx/>
                <a:latin typeface="+mj-lt"/>
                <a:ea typeface="MS PGothic" pitchFamily="34" charset="-128"/>
                <a:cs typeface="+mn-cs"/>
              </a:rPr>
              <a:t> = 0; // MEM[</a:t>
            </a:r>
            <a:r>
              <a:rPr kumimoji="0" lang="en-US" sz="1000" b="0" i="0" u="none" strike="noStrike" kern="1200" cap="none" spc="0" normalizeH="0" noProof="0" dirty="0" err="1" smtClean="0">
                <a:ln>
                  <a:noFill/>
                </a:ln>
                <a:solidFill>
                  <a:schemeClr val="tx1"/>
                </a:solidFill>
                <a:effectLst/>
                <a:uLnTx/>
                <a:uFillTx/>
                <a:latin typeface="+mj-lt"/>
                <a:ea typeface="MS PGothic" pitchFamily="34" charset="-128"/>
                <a:cs typeface="+mn-cs"/>
              </a:rPr>
              <a:t>Addr</a:t>
            </a:r>
            <a:r>
              <a:rPr kumimoji="0" lang="en-US" sz="1000" b="0" i="0" u="none" strike="noStrike" kern="1200" cap="none" spc="0" normalizeH="0" noProof="0" dirty="0" smtClean="0">
                <a:ln>
                  <a:noFill/>
                </a:ln>
                <a:solidFill>
                  <a:schemeClr val="tx1"/>
                </a:solidFill>
                <a:effectLst/>
                <a:uLnTx/>
                <a:uFillTx/>
                <a:latin typeface="+mj-lt"/>
                <a:ea typeface="MS PGothic" pitchFamily="34" charset="-128"/>
                <a:cs typeface="+mn-cs"/>
              </a:rPr>
              <a:t> B] = 0;</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22" name="Elbow Connector 121"/>
          <p:cNvCxnSpPr>
            <a:stCxn id="95" idx="1"/>
            <a:endCxn id="120" idx="0"/>
          </p:cNvCxnSpPr>
          <p:nvPr/>
        </p:nvCxnSpPr>
        <p:spPr>
          <a:xfrm rot="10800000" flipV="1">
            <a:off x="1156965" y="1922571"/>
            <a:ext cx="1701341" cy="713492"/>
          </a:xfrm>
          <a:prstGeom prst="bentConnector2">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8" idx="3"/>
            <a:endCxn id="47" idx="1"/>
          </p:cNvCxnSpPr>
          <p:nvPr/>
        </p:nvCxnSpPr>
        <p:spPr>
          <a:xfrm rot="16200000" flipH="1">
            <a:off x="4637684" y="3787014"/>
            <a:ext cx="1051847" cy="1286510"/>
          </a:xfrm>
          <a:prstGeom prst="bentConnector2">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393804" y="4971838"/>
            <a:ext cx="920445"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write(</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Addr</a:t>
            </a:r>
            <a:r>
              <a:rPr kumimoji="0" lang="en-US" sz="1000" b="0" i="0" u="none" strike="noStrike" kern="1200" cap="none" spc="0" normalizeH="0" noProof="0" dirty="0" smtClean="0">
                <a:ln>
                  <a:noFill/>
                </a:ln>
                <a:solidFill>
                  <a:schemeClr val="tx1"/>
                </a:solidFill>
                <a:effectLst/>
                <a:uLnTx/>
                <a:uFillTx/>
                <a:latin typeface="+mj-lt"/>
                <a:ea typeface="MS PGothic" pitchFamily="34" charset="-128"/>
                <a:cs typeface="+mn-cs"/>
              </a:rPr>
              <a:t> B</a:t>
            </a: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7" name="TextBox 126"/>
          <p:cNvSpPr txBox="1"/>
          <p:nvPr/>
        </p:nvSpPr>
        <p:spPr>
          <a:xfrm>
            <a:off x="4593639" y="4754869"/>
            <a:ext cx="912429"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Launch kernel</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660624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7" grpId="0"/>
      <p:bldP spid="77" grpId="1"/>
      <p:bldP spid="95" grpId="0"/>
      <p:bldP spid="108" grpId="0"/>
      <p:bldP spid="108" grpId="1"/>
      <p:bldP spid="112" grpId="0"/>
      <p:bldP spid="112" grpId="1"/>
      <p:bldP spid="120" grpId="0"/>
      <p:bldP spid="126" grpId="0"/>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View of kernel launch</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ounded Rectangle 6"/>
          <p:cNvSpPr/>
          <p:nvPr/>
        </p:nvSpPr>
        <p:spPr>
          <a:xfrm>
            <a:off x="5029089" y="1615828"/>
            <a:ext cx="3902785" cy="4036863"/>
          </a:xfrm>
          <a:prstGeom prst="round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5836604" y="1170060"/>
            <a:ext cx="1489895" cy="3139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Dispatcher</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TextBox 8"/>
          <p:cNvSpPr txBox="1"/>
          <p:nvPr/>
        </p:nvSpPr>
        <p:spPr>
          <a:xfrm>
            <a:off x="266768" y="1099481"/>
            <a:ext cx="4175246" cy="4148828"/>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 Doorbell mapped</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to GPU I/O space</a:t>
            </a:r>
            <a:endPar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volatile uint32_t *</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dispatcherDoorbell</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 (uint32_t*)0x10000000;</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mj-lt"/>
                <a:ea typeface="MS PGothic" pitchFamily="34" charset="-128"/>
                <a:cs typeface="+mn-cs"/>
              </a:rPr>
              <a:t>// Task mapped to GPU I/O space</a:t>
            </a:r>
            <a:endPar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baseline="0" dirty="0" err="1" smtClean="0">
                <a:latin typeface="+mj-lt"/>
                <a:ea typeface="MS PGothic" pitchFamily="34" charset="-128"/>
                <a:cs typeface="+mn-cs"/>
              </a:rPr>
              <a:t>HsaQueueEntry</a:t>
            </a:r>
            <a:r>
              <a:rPr lang="en-US" sz="1200" baseline="0" dirty="0" smtClean="0">
                <a:latin typeface="+mj-lt"/>
                <a:ea typeface="MS PGothic" pitchFamily="34" charset="-128"/>
                <a:cs typeface="+mn-cs"/>
              </a:rPr>
              <a:t> *</a:t>
            </a:r>
            <a:r>
              <a:rPr lang="en-US" sz="1200" baseline="0" dirty="0" err="1" smtClean="0">
                <a:latin typeface="+mj-lt"/>
                <a:ea typeface="MS PGothic" pitchFamily="34" charset="-128"/>
                <a:cs typeface="+mn-cs"/>
              </a:rPr>
              <a:t>hsaTaskPtr</a:t>
            </a:r>
            <a:r>
              <a:rPr lang="en-US" sz="1200" dirty="0" smtClean="0">
                <a:latin typeface="+mj-lt"/>
                <a:ea typeface="MS PGothic" pitchFamily="34" charset="-128"/>
                <a:cs typeface="+mn-cs"/>
              </a:rPr>
              <a:t> = (</a:t>
            </a:r>
            <a:r>
              <a:rPr lang="en-US" sz="1200" dirty="0" err="1" smtClean="0">
                <a:latin typeface="+mj-lt"/>
                <a:ea typeface="MS PGothic" pitchFamily="34" charset="-128"/>
                <a:cs typeface="+mn-cs"/>
              </a:rPr>
              <a:t>HsaQueueEntry</a:t>
            </a:r>
            <a:r>
              <a:rPr lang="en-US" sz="1200" dirty="0" smtClean="0">
                <a:latin typeface="+mj-lt"/>
                <a:ea typeface="MS PGothic" pitchFamily="34" charset="-128"/>
                <a:cs typeface="+mn-cs"/>
              </a:rPr>
              <a:t>*)0x10000008;</a:t>
            </a:r>
            <a:endPar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clEnqueueNDRangeKernel</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lang="en-US" sz="1200" dirty="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lang="en-US" sz="1200" dirty="0" smtClean="0">
                <a:latin typeface="+mj-lt"/>
                <a:ea typeface="MS PGothic" pitchFamily="34" charset="-128"/>
                <a:cs typeface="+mn-cs"/>
              </a:rPr>
              <a:t>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mj-lt"/>
                <a:ea typeface="MS PGothic" pitchFamily="34" charset="-128"/>
                <a:cs typeface="+mn-cs"/>
              </a:rPr>
              <a:t>        /* Reads/writes to these data </a:t>
            </a:r>
            <a:r>
              <a:rPr lang="en-US" sz="1200" dirty="0" err="1" smtClean="0">
                <a:latin typeface="+mj-lt"/>
                <a:ea typeface="MS PGothic" pitchFamily="34" charset="-128"/>
                <a:cs typeface="+mn-cs"/>
              </a:rPr>
              <a:t>stuctures</a:t>
            </a:r>
            <a:r>
              <a:rPr lang="en-US" sz="1200" dirty="0" smtClean="0">
                <a:latin typeface="+mj-lt"/>
                <a:ea typeface="MS PGothic" pitchFamily="34" charset="-128"/>
                <a:cs typeface="+mn-cs"/>
              </a:rPr>
              <a:t> will trigger</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a:latin typeface="+mj-lt"/>
                <a:ea typeface="MS PGothic" pitchFamily="34" charset="-128"/>
                <a:cs typeface="+mn-cs"/>
              </a:rPr>
              <a:t> </a:t>
            </a:r>
            <a:r>
              <a:rPr lang="en-US" sz="1200" dirty="0" smtClean="0">
                <a:latin typeface="+mj-lt"/>
                <a:ea typeface="MS PGothic" pitchFamily="34" charset="-128"/>
                <a:cs typeface="+mn-cs"/>
              </a:rPr>
              <a:t>            I/O reads/writes to dispatcher. Copies newly</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a:latin typeface="+mj-lt"/>
                <a:ea typeface="MS PGothic" pitchFamily="34" charset="-128"/>
                <a:cs typeface="+mn-cs"/>
              </a:rPr>
              <a:t> </a:t>
            </a:r>
            <a:r>
              <a:rPr lang="en-US" sz="1200" dirty="0" smtClean="0">
                <a:latin typeface="+mj-lt"/>
                <a:ea typeface="MS PGothic" pitchFamily="34" charset="-128"/>
                <a:cs typeface="+mn-cs"/>
              </a:rPr>
              <a:t>            created kernel to GPU.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memcpy</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lang="en-US" sz="1200" noProof="0" dirty="0" err="1" smtClean="0">
                <a:latin typeface="+mj-lt"/>
                <a:ea typeface="MS PGothic" pitchFamily="34" charset="-128"/>
                <a:cs typeface="+mn-cs"/>
              </a:rPr>
              <a:t>hsaTaskPtr</a:t>
            </a:r>
            <a:r>
              <a:rPr lang="en-US" sz="1200" noProof="0" dirty="0" smtClean="0">
                <a:latin typeface="+mj-lt"/>
                <a:ea typeface="MS PGothic" pitchFamily="34" charset="-128"/>
                <a:cs typeface="+mn-cs"/>
              </a:rPr>
              <a:t>,</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 &amp;</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curHsaTask</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sizeof</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HsaQueueEntry</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lang="en-US" sz="1200" dirty="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mj-lt"/>
                <a:ea typeface="MS PGothic" pitchFamily="34" charset="-128"/>
                <a:cs typeface="+mn-cs"/>
              </a:rPr>
              <a:t>        // </a:t>
            </a:r>
            <a:r>
              <a:rPr lang="en-US" sz="1200" dirty="0">
                <a:latin typeface="+mj-lt"/>
                <a:ea typeface="MS PGothic" pitchFamily="34" charset="-128"/>
                <a:cs typeface="+mn-cs"/>
              </a:rPr>
              <a:t>N</a:t>
            </a:r>
            <a:r>
              <a:rPr lang="en-US" sz="1200" dirty="0" smtClean="0">
                <a:latin typeface="+mj-lt"/>
                <a:ea typeface="MS PGothic" pitchFamily="34" charset="-128"/>
                <a:cs typeface="+mn-cs"/>
              </a:rPr>
              <a:t>otify dispatcher that kernel copy is finished;</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a:latin typeface="+mj-lt"/>
                <a:ea typeface="MS PGothic" pitchFamily="34" charset="-128"/>
                <a:cs typeface="+mn-cs"/>
              </a:rPr>
              <a:t> </a:t>
            </a:r>
            <a:r>
              <a:rPr lang="en-US" sz="1200" dirty="0" smtClean="0">
                <a:latin typeface="+mj-lt"/>
                <a:ea typeface="MS PGothic" pitchFamily="34" charset="-128"/>
                <a:cs typeface="+mn-cs"/>
              </a:rPr>
              <a:t>       // launch kernel.</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mj-lt"/>
                <a:ea typeface="MS PGothic" pitchFamily="34" charset="-128"/>
                <a:cs typeface="+mn-cs"/>
              </a:rPr>
              <a:t>        *</a:t>
            </a:r>
            <a:r>
              <a:rPr lang="en-US" sz="1200" dirty="0" err="1" smtClean="0">
                <a:latin typeface="+mj-lt"/>
                <a:ea typeface="MS PGothic" pitchFamily="34" charset="-128"/>
                <a:cs typeface="+mn-cs"/>
              </a:rPr>
              <a:t>dispatchDoorbell</a:t>
            </a:r>
            <a:r>
              <a:rPr lang="en-US" sz="1200" dirty="0" smtClean="0">
                <a:latin typeface="+mj-lt"/>
                <a:ea typeface="MS PGothic" pitchFamily="34" charset="-128"/>
                <a:cs typeface="+mn-cs"/>
              </a:rPr>
              <a:t> = 0;</a:t>
            </a:r>
            <a:endParaRPr lang="en-US" sz="1200" dirty="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        return</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CL_SUCCESS;</a:t>
            </a:r>
            <a:endPar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a:latin typeface="+mj-lt"/>
                <a:ea typeface="MS PGothic" pitchFamily="34" charset="-128"/>
                <a:cs typeface="+mn-cs"/>
              </a:rPr>
              <a:t>}</a:t>
            </a:r>
            <a:endPar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4722074" y="5667525"/>
            <a:ext cx="4516814"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Dispatcher I/O space mapped</a:t>
            </a:r>
            <a:r>
              <a:rPr kumimoji="0" lang="en-US" sz="1400" b="0" i="0" u="none" strike="noStrike" kern="1200" cap="none" spc="0" normalizeH="0" noProof="0" dirty="0" smtClean="0">
                <a:ln>
                  <a:noFill/>
                </a:ln>
                <a:solidFill>
                  <a:schemeClr val="tx1"/>
                </a:solidFill>
                <a:effectLst/>
                <a:uLnTx/>
                <a:uFillTx/>
                <a:latin typeface="+mj-lt"/>
                <a:ea typeface="MS PGothic" pitchFamily="34" charset="-128"/>
                <a:cs typeface="+mn-cs"/>
              </a:rPr>
              <a:t> to 0x10000000 – 0x10000FFF</a:t>
            </a:r>
            <a:endParaRPr kumimoji="0" 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5912490" y="3467524"/>
            <a:ext cx="2828018" cy="341632"/>
          </a:xfrm>
          <a:prstGeom prst="rect">
            <a:avLst/>
          </a:prstGeom>
          <a:solidFill>
            <a:schemeClr val="bg1"/>
          </a:solidFill>
          <a:effectLst>
            <a:outerShdw blurRad="50800" dist="38100" dir="2700000" algn="tl" rotWithShape="0">
              <a:prstClr val="black">
                <a:alpha val="40000"/>
              </a:prstClr>
            </a:outerShdw>
          </a:effectLst>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Copy HSA</a:t>
            </a:r>
            <a:r>
              <a:rPr kumimoji="0" lang="en-US" b="0" i="0" u="none" strike="noStrike" kern="1200" cap="none" spc="0" normalizeH="0" noProof="0" dirty="0" smtClean="0">
                <a:ln>
                  <a:noFill/>
                </a:ln>
                <a:solidFill>
                  <a:schemeClr val="tx1"/>
                </a:solidFill>
                <a:effectLst/>
                <a:uLnTx/>
                <a:uFillTx/>
                <a:latin typeface="+mj-lt"/>
                <a:ea typeface="MS PGothic" pitchFamily="34" charset="-128"/>
                <a:cs typeface="+mn-cs"/>
              </a:rPr>
              <a:t> task to Dispatcher</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Rectangle 12"/>
          <p:cNvSpPr/>
          <p:nvPr/>
        </p:nvSpPr>
        <p:spPr>
          <a:xfrm>
            <a:off x="7654556" y="1911794"/>
            <a:ext cx="1073888" cy="1397780"/>
          </a:xfrm>
          <a:prstGeom prst="rect">
            <a:avLst/>
          </a:prstGeom>
          <a:solidFill>
            <a:schemeClr val="accent1">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TextBox 13"/>
          <p:cNvSpPr txBox="1"/>
          <p:nvPr/>
        </p:nvSpPr>
        <p:spPr>
          <a:xfrm>
            <a:off x="7865545" y="1650691"/>
            <a:ext cx="651910"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curTask</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Rectangle 14"/>
          <p:cNvSpPr/>
          <p:nvPr/>
        </p:nvSpPr>
        <p:spPr>
          <a:xfrm>
            <a:off x="7659194" y="1916684"/>
            <a:ext cx="1073888" cy="349793"/>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Rectangle 15"/>
          <p:cNvSpPr/>
          <p:nvPr/>
        </p:nvSpPr>
        <p:spPr>
          <a:xfrm>
            <a:off x="7659194" y="2266564"/>
            <a:ext cx="1073888" cy="349793"/>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7" name="Rectangle 16"/>
          <p:cNvSpPr/>
          <p:nvPr/>
        </p:nvSpPr>
        <p:spPr>
          <a:xfrm>
            <a:off x="7659194" y="2615828"/>
            <a:ext cx="1073888" cy="349793"/>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7657019" y="2959780"/>
            <a:ext cx="1073888" cy="349793"/>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1" name="Straight Arrow Connector 20"/>
          <p:cNvCxnSpPr>
            <a:endCxn id="15" idx="1"/>
          </p:cNvCxnSpPr>
          <p:nvPr/>
        </p:nvCxnSpPr>
        <p:spPr>
          <a:xfrm flipV="1">
            <a:off x="2744812" y="2091581"/>
            <a:ext cx="4914382" cy="144799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660273" y="1925192"/>
            <a:ext cx="1073888" cy="349793"/>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sp>
        <p:nvSpPr>
          <p:cNvPr id="24" name="Rectangle 23"/>
          <p:cNvSpPr/>
          <p:nvPr/>
        </p:nvSpPr>
        <p:spPr>
          <a:xfrm>
            <a:off x="5660273" y="2279472"/>
            <a:ext cx="1073888" cy="349793"/>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sp>
        <p:nvSpPr>
          <p:cNvPr id="25" name="Rectangle 24"/>
          <p:cNvSpPr/>
          <p:nvPr/>
        </p:nvSpPr>
        <p:spPr>
          <a:xfrm>
            <a:off x="5660503" y="2629719"/>
            <a:ext cx="1073888" cy="349793"/>
          </a:xfrm>
          <a:prstGeom prst="rect">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a:solidFill>
                  <a:schemeClr val="tx1"/>
                </a:solidFill>
              </a:rPr>
              <a:t>-</a:t>
            </a:r>
          </a:p>
        </p:txBody>
      </p:sp>
      <p:sp>
        <p:nvSpPr>
          <p:cNvPr id="26" name="Rectangle 25"/>
          <p:cNvSpPr/>
          <p:nvPr/>
        </p:nvSpPr>
        <p:spPr>
          <a:xfrm>
            <a:off x="5660733" y="2986712"/>
            <a:ext cx="1073888" cy="349793"/>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a:t>
            </a:r>
            <a:endParaRPr lang="en-US" sz="3200" dirty="0">
              <a:solidFill>
                <a:schemeClr val="tx1"/>
              </a:solidFill>
            </a:endParaRPr>
          </a:p>
        </p:txBody>
      </p:sp>
      <p:sp>
        <p:nvSpPr>
          <p:cNvPr id="27" name="TextBox 26"/>
          <p:cNvSpPr txBox="1"/>
          <p:nvPr/>
        </p:nvSpPr>
        <p:spPr>
          <a:xfrm>
            <a:off x="5669203" y="1678135"/>
            <a:ext cx="1049005"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NDRangeMap</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8" name="Rectangle 27"/>
          <p:cNvSpPr/>
          <p:nvPr/>
        </p:nvSpPr>
        <p:spPr>
          <a:xfrm>
            <a:off x="5315650" y="1924188"/>
            <a:ext cx="344449" cy="349793"/>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0</a:t>
            </a:r>
            <a:endParaRPr lang="en-US" sz="2400" dirty="0">
              <a:solidFill>
                <a:schemeClr val="tx1"/>
              </a:solidFill>
            </a:endParaRPr>
          </a:p>
        </p:txBody>
      </p:sp>
      <p:sp>
        <p:nvSpPr>
          <p:cNvPr id="29" name="Rectangle 28"/>
          <p:cNvSpPr/>
          <p:nvPr/>
        </p:nvSpPr>
        <p:spPr>
          <a:xfrm>
            <a:off x="5315824" y="2276256"/>
            <a:ext cx="344449" cy="349793"/>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1</a:t>
            </a:r>
            <a:endParaRPr lang="en-US" sz="2400" dirty="0">
              <a:solidFill>
                <a:schemeClr val="tx1"/>
              </a:solidFill>
            </a:endParaRPr>
          </a:p>
        </p:txBody>
      </p:sp>
      <p:sp>
        <p:nvSpPr>
          <p:cNvPr id="31" name="Rectangle 30"/>
          <p:cNvSpPr/>
          <p:nvPr/>
        </p:nvSpPr>
        <p:spPr>
          <a:xfrm>
            <a:off x="5315096" y="2625807"/>
            <a:ext cx="341992" cy="349793"/>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2</a:t>
            </a:r>
            <a:endParaRPr lang="en-US" sz="1600" dirty="0">
              <a:solidFill>
                <a:schemeClr val="tx1"/>
              </a:solidFill>
            </a:endParaRPr>
          </a:p>
        </p:txBody>
      </p:sp>
      <p:sp>
        <p:nvSpPr>
          <p:cNvPr id="32" name="Rectangle 31"/>
          <p:cNvSpPr/>
          <p:nvPr/>
        </p:nvSpPr>
        <p:spPr>
          <a:xfrm>
            <a:off x="5315144" y="2980230"/>
            <a:ext cx="344449" cy="349793"/>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3</a:t>
            </a:r>
            <a:endParaRPr lang="en-US" sz="1600" dirty="0">
              <a:solidFill>
                <a:schemeClr val="tx1"/>
              </a:solidFill>
            </a:endParaRPr>
          </a:p>
        </p:txBody>
      </p:sp>
      <p:cxnSp>
        <p:nvCxnSpPr>
          <p:cNvPr id="33" name="Straight Arrow Connector 32"/>
          <p:cNvCxnSpPr>
            <a:endCxn id="31" idx="1"/>
          </p:cNvCxnSpPr>
          <p:nvPr/>
        </p:nvCxnSpPr>
        <p:spPr>
          <a:xfrm flipV="1">
            <a:off x="2047517" y="2800704"/>
            <a:ext cx="3267579" cy="183578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15096" y="5017393"/>
            <a:ext cx="3277565" cy="341632"/>
          </a:xfrm>
          <a:prstGeom prst="rect">
            <a:avLst/>
          </a:prstGeom>
          <a:solidFill>
            <a:schemeClr val="bg1"/>
          </a:solidFill>
          <a:effectLst>
            <a:outerShdw blurRad="50800" dist="38100" dir="2700000" algn="tl" rotWithShape="0">
              <a:prstClr val="black">
                <a:alpha val="40000"/>
              </a:prstClr>
            </a:outerShdw>
          </a:effectLst>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Create and store</a:t>
            </a:r>
            <a:r>
              <a:rPr kumimoji="0" lang="en-US" b="0" i="0" u="none" strike="noStrike" kern="1200" cap="none" spc="0" normalizeH="0" noProof="0" dirty="0" smtClean="0">
                <a:ln>
                  <a:noFill/>
                </a:ln>
                <a:solidFill>
                  <a:schemeClr val="tx1"/>
                </a:solidFill>
                <a:effectLst/>
                <a:uLnTx/>
                <a:uFillTx/>
                <a:latin typeface="+mj-lt"/>
                <a:ea typeface="MS PGothic" pitchFamily="34" charset="-128"/>
                <a:cs typeface="+mn-cs"/>
              </a:rPr>
              <a:t> a new </a:t>
            </a:r>
            <a:r>
              <a:rPr kumimoji="0" lang="en-US" b="0" i="0" u="none" strike="noStrike" kern="1200" cap="none" spc="0" normalizeH="0" noProof="0" dirty="0" err="1" smtClean="0">
                <a:ln>
                  <a:noFill/>
                </a:ln>
                <a:solidFill>
                  <a:schemeClr val="tx1"/>
                </a:solidFill>
                <a:effectLst/>
                <a:uLnTx/>
                <a:uFillTx/>
                <a:latin typeface="+mj-lt"/>
                <a:ea typeface="MS PGothic" pitchFamily="34" charset="-128"/>
                <a:cs typeface="+mn-cs"/>
              </a:rPr>
              <a:t>NDRange</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Rectangle 38"/>
          <p:cNvSpPr/>
          <p:nvPr/>
        </p:nvSpPr>
        <p:spPr>
          <a:xfrm>
            <a:off x="5659531" y="2631838"/>
            <a:ext cx="1073888" cy="349793"/>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sp>
        <p:nvSpPr>
          <p:cNvPr id="40" name="TextBox 39"/>
          <p:cNvSpPr txBox="1"/>
          <p:nvPr/>
        </p:nvSpPr>
        <p:spPr>
          <a:xfrm>
            <a:off x="5329191" y="1670216"/>
            <a:ext cx="317716"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ID</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1" name="TextBox 40"/>
          <p:cNvSpPr txBox="1"/>
          <p:nvPr/>
        </p:nvSpPr>
        <p:spPr>
          <a:xfrm>
            <a:off x="5477929" y="4526644"/>
            <a:ext cx="2951898" cy="341632"/>
          </a:xfrm>
          <a:prstGeom prst="rect">
            <a:avLst/>
          </a:prstGeom>
          <a:solidFill>
            <a:schemeClr val="bg1"/>
          </a:solidFill>
          <a:effectLst>
            <a:outerShdw blurRad="50800" dist="38100" dir="2700000" algn="tl" rotWithShape="0">
              <a:prstClr val="black">
                <a:alpha val="40000"/>
              </a:prstClr>
            </a:outerShdw>
          </a:effectLst>
        </p:spPr>
        <p:txBody>
          <a:bodyPr wrap="none" rtlCol="0" anchor="ctr" anchorCtr="0">
            <a:spAutoFit/>
          </a:bodyPr>
          <a:lstStyle/>
          <a:p>
            <a:pPr marL="0" marR="0" indent="0" algn="just"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0" i="0" u="none" strike="noStrike" kern="1200" cap="none" spc="0" normalizeH="0" baseline="0" noProof="0" dirty="0" smtClean="0">
                <a:ln>
                  <a:noFill/>
                </a:ln>
                <a:solidFill>
                  <a:schemeClr val="tx1"/>
                </a:solidFill>
                <a:effectLst/>
                <a:uLnTx/>
                <a:uFillTx/>
                <a:latin typeface="+mj-lt"/>
                <a:ea typeface="MS PGothic" pitchFamily="34" charset="-128"/>
                <a:cs typeface="+mn-cs"/>
              </a:rPr>
              <a:t>Schedule workgroup</a:t>
            </a:r>
            <a:r>
              <a:rPr kumimoji="0" lang="en-US" b="0" i="0" u="none" strike="noStrike" kern="1200" cap="none" spc="0" normalizeH="0" noProof="0" dirty="0" smtClean="0">
                <a:ln>
                  <a:noFill/>
                </a:ln>
                <a:solidFill>
                  <a:schemeClr val="tx1"/>
                </a:solidFill>
                <a:effectLst/>
                <a:uLnTx/>
                <a:uFillTx/>
                <a:latin typeface="+mj-lt"/>
                <a:ea typeface="MS PGothic" pitchFamily="34" charset="-128"/>
                <a:cs typeface="+mn-cs"/>
              </a:rPr>
              <a:t> dispatch</a:t>
            </a:r>
            <a:endParaRPr lang="en-US" dirty="0">
              <a:latin typeface="+mj-lt"/>
              <a:ea typeface="MS PGothic" pitchFamily="34" charset="-128"/>
              <a:cs typeface="+mn-cs"/>
            </a:endParaRPr>
          </a:p>
        </p:txBody>
      </p:sp>
    </p:spTree>
    <p:extLst>
      <p:ext uri="{BB962C8B-B14F-4D97-AF65-F5344CB8AC3E}">
        <p14:creationId xmlns:p14="http://schemas.microsoft.com/office/powerpoint/2010/main" val="314906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childTnLst>
                                </p:cTn>
                              </p:par>
                              <p:par>
                                <p:cTn id="58" presetID="1" presetClass="emph" presetSubtype="2" fill="hold" nodeType="withEffect">
                                  <p:stCondLst>
                                    <p:cond delay="0"/>
                                  </p:stCondLst>
                                  <p:childTnLst>
                                    <p:animClr clrSpc="rgb" dir="cw">
                                      <p:cBhvr>
                                        <p:cTn id="59" dur="1000" fill="hold"/>
                                        <p:tgtEl>
                                          <p:spTgt spid="31"/>
                                        </p:tgtEl>
                                        <p:attrNameLst>
                                          <p:attrName>fillcolor</p:attrName>
                                        </p:attrNameLst>
                                      </p:cBhvr>
                                      <p:to>
                                        <a:srgbClr val="00AAB5"/>
                                      </p:to>
                                    </p:animClr>
                                    <p:set>
                                      <p:cBhvr>
                                        <p:cTn id="60" dur="1000" fill="hold"/>
                                        <p:tgtEl>
                                          <p:spTgt spid="31"/>
                                        </p:tgtEl>
                                        <p:attrNameLst>
                                          <p:attrName>fill.type</p:attrName>
                                        </p:attrNameLst>
                                      </p:cBhvr>
                                      <p:to>
                                        <p:strVal val="solid"/>
                                      </p:to>
                                    </p:set>
                                    <p:set>
                                      <p:cBhvr>
                                        <p:cTn id="61" dur="1000" fill="hold"/>
                                        <p:tgtEl>
                                          <p:spTgt spid="31"/>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6" grpId="0" animBg="1"/>
      <p:bldP spid="17" grpId="0" animBg="1"/>
      <p:bldP spid="18" grpId="0" animBg="1"/>
      <p:bldP spid="23" grpId="0" animBg="1"/>
      <p:bldP spid="24" grpId="0" animBg="1"/>
      <p:bldP spid="25" grpId="0" animBg="1"/>
      <p:bldP spid="26" grpId="0" animBg="1"/>
      <p:bldP spid="27" grpId="0"/>
      <p:bldP spid="28" grpId="0" animBg="1"/>
      <p:bldP spid="29" grpId="0" animBg="1"/>
      <p:bldP spid="31" grpId="0" animBg="1"/>
      <p:bldP spid="32" grpId="0" animBg="1"/>
      <p:bldP spid="36" grpId="0" animBg="1"/>
      <p:bldP spid="39" grpId="0" animBg="1"/>
      <p:bldP spid="40" grpId="0"/>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46680" y="1101436"/>
            <a:ext cx="8592520" cy="5339121"/>
          </a:xfrm>
          <a:prstGeom prst="round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fontAlgn="auto">
              <a:spcBef>
                <a:spcPts val="0"/>
              </a:spcBef>
              <a:spcAft>
                <a:spcPts val="0"/>
              </a:spcAft>
            </a:pPr>
            <a:endParaRPr lang="en-US" sz="3200" dirty="0">
              <a:solidFill>
                <a:schemeClr val="tx2"/>
              </a:solidFill>
            </a:endParaRPr>
          </a:p>
        </p:txBody>
      </p:sp>
      <p:sp>
        <p:nvSpPr>
          <p:cNvPr id="2" name="Title 1"/>
          <p:cNvSpPr>
            <a:spLocks noGrp="1"/>
          </p:cNvSpPr>
          <p:nvPr>
            <p:ph type="title"/>
          </p:nvPr>
        </p:nvSpPr>
        <p:spPr>
          <a:xfrm>
            <a:off x="239060" y="306706"/>
            <a:ext cx="7680960" cy="474345"/>
          </a:xfrm>
        </p:spPr>
        <p:txBody>
          <a:bodyPr/>
          <a:lstStyle/>
          <a:p>
            <a:r>
              <a:rPr lang="en-US" dirty="0" smtClean="0"/>
              <a:t>Dispatcher workgroup assignment</a:t>
            </a:r>
            <a:endParaRPr lang="en-US" dirty="0"/>
          </a:p>
        </p:txBody>
      </p:sp>
      <p:sp>
        <p:nvSpPr>
          <p:cNvPr id="4" name="Text Placeholder 3"/>
          <p:cNvSpPr>
            <a:spLocks noGrp="1"/>
          </p:cNvSpPr>
          <p:nvPr>
            <p:ph type="body" sz="quarter" idx="10"/>
          </p:nvPr>
        </p:nvSpPr>
        <p:spPr>
          <a:xfrm>
            <a:off x="246680" y="752474"/>
            <a:ext cx="7680960" cy="285750"/>
          </a:xfrm>
        </p:spPr>
        <p:txBody>
          <a:bodyPr/>
          <a:lstStyle/>
          <a:p>
            <a:endParaRPr lang="en-US" dirty="0"/>
          </a:p>
        </p:txBody>
      </p:sp>
      <p:sp>
        <p:nvSpPr>
          <p:cNvPr id="41" name="TextBox 40"/>
          <p:cNvSpPr txBox="1"/>
          <p:nvPr/>
        </p:nvSpPr>
        <p:spPr>
          <a:xfrm>
            <a:off x="4786912" y="4406254"/>
            <a:ext cx="3514636" cy="1409617"/>
          </a:xfrm>
          <a:prstGeom prst="rect">
            <a:avLst/>
          </a:prstGeom>
          <a:solidFill>
            <a:schemeClr val="bg1"/>
          </a:solidFill>
          <a:effectLst>
            <a:outerShdw blurRad="50800" dist="38100" dir="2700000" algn="tl" rotWithShape="0">
              <a:prstClr val="black">
                <a:alpha val="40000"/>
              </a:prstClr>
            </a:outerShdw>
          </a:effectLst>
        </p:spPr>
        <p:txBody>
          <a:bodyPr wrap="square" rtlCol="0" anchor="ctr" anchorCtr="0">
            <a:spAutoFit/>
          </a:bodyPr>
          <a:lstStyle/>
          <a:p>
            <a:pPr marR="0" algn="just" defTabSz="914400" rtl="0" eaLnBrk="1" fontAlgn="auto" latinLnBrk="0" hangingPunct="1">
              <a:lnSpc>
                <a:spcPct val="90000"/>
              </a:lnSpc>
              <a:spcBef>
                <a:spcPts val="300"/>
              </a:spcBef>
              <a:spcAft>
                <a:spcPts val="300"/>
              </a:spcAft>
              <a:buClr>
                <a:srgbClr val="FFFFFF"/>
              </a:buClr>
              <a:buSzTx/>
              <a:tabLst/>
            </a:pPr>
            <a:r>
              <a:rPr lang="en-US" sz="1400" dirty="0" smtClean="0">
                <a:latin typeface="+mj-lt"/>
                <a:ea typeface="MS PGothic" pitchFamily="34" charset="-128"/>
                <a:cs typeface="+mn-cs"/>
              </a:rPr>
              <a:t>1) </a:t>
            </a:r>
            <a:r>
              <a:rPr kumimoji="0" lang="en-US"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Try to dispatch queued</a:t>
            </a:r>
            <a:r>
              <a:rPr kumimoji="0" lang="en-US" sz="1400" b="0" i="0" u="none" strike="noStrike" kern="1200" cap="none" spc="0" normalizeH="0" noProof="0" dirty="0" smtClean="0">
                <a:ln>
                  <a:noFill/>
                </a:ln>
                <a:solidFill>
                  <a:schemeClr val="tx1"/>
                </a:solidFill>
                <a:effectLst/>
                <a:uLnTx/>
                <a:uFillTx/>
                <a:latin typeface="+mj-lt"/>
                <a:ea typeface="MS PGothic" pitchFamily="34" charset="-128"/>
                <a:cs typeface="+mn-cs"/>
              </a:rPr>
              <a:t> WGs on every tick</a:t>
            </a:r>
          </a:p>
          <a:p>
            <a:pPr marR="0" algn="just" defTabSz="914400" rtl="0" eaLnBrk="1" fontAlgn="auto" latinLnBrk="0" hangingPunct="1">
              <a:lnSpc>
                <a:spcPct val="90000"/>
              </a:lnSpc>
              <a:spcBef>
                <a:spcPts val="300"/>
              </a:spcBef>
              <a:spcAft>
                <a:spcPts val="300"/>
              </a:spcAft>
              <a:buClr>
                <a:srgbClr val="FFFFFF"/>
              </a:buClr>
              <a:buSzTx/>
              <a:tabLst/>
            </a:pPr>
            <a:r>
              <a:rPr lang="en-US" sz="1400" noProof="0" dirty="0" smtClean="0">
                <a:latin typeface="+mj-lt"/>
                <a:ea typeface="MS PGothic" pitchFamily="34" charset="-128"/>
                <a:cs typeface="+mn-cs"/>
              </a:rPr>
              <a:t>2) Pick oldest </a:t>
            </a:r>
            <a:r>
              <a:rPr lang="en-US" sz="1400" noProof="0" dirty="0" err="1" smtClean="0">
                <a:latin typeface="+mj-lt"/>
                <a:ea typeface="MS PGothic" pitchFamily="34" charset="-128"/>
                <a:cs typeface="+mn-cs"/>
              </a:rPr>
              <a:t>NDRange</a:t>
            </a:r>
            <a:r>
              <a:rPr lang="en-US" sz="1400" noProof="0" dirty="0" smtClean="0">
                <a:latin typeface="+mj-lt"/>
                <a:ea typeface="MS PGothic" pitchFamily="34" charset="-128"/>
                <a:cs typeface="+mn-cs"/>
              </a:rPr>
              <a:t> in queue; if it has unexecuted WGs, try to schedule them on a CU</a:t>
            </a:r>
          </a:p>
          <a:p>
            <a:pPr marR="0" algn="just" defTabSz="914400" rtl="0" eaLnBrk="1" fontAlgn="auto" latinLnBrk="0" hangingPunct="1">
              <a:lnSpc>
                <a:spcPct val="90000"/>
              </a:lnSpc>
              <a:spcBef>
                <a:spcPts val="300"/>
              </a:spcBef>
              <a:spcAft>
                <a:spcPts val="300"/>
              </a:spcAft>
              <a:buClr>
                <a:srgbClr val="FFFFFF"/>
              </a:buClr>
              <a:buSzTx/>
              <a:tabLst/>
            </a:pPr>
            <a:r>
              <a:rPr lang="en-US" sz="1400" dirty="0" smtClean="0">
                <a:latin typeface="+mj-lt"/>
                <a:ea typeface="MS PGothic" pitchFamily="34" charset="-128"/>
                <a:cs typeface="+mn-cs"/>
              </a:rPr>
              <a:t>3) Dispatch WG to CU if there are enough WF slots, enough VGPRs, and enough LDS space.</a:t>
            </a:r>
            <a:endParaRPr lang="en-US" sz="1400" noProof="0" dirty="0">
              <a:latin typeface="+mj-lt"/>
              <a:ea typeface="MS PGothic" pitchFamily="34" charset="-128"/>
              <a:cs typeface="+mn-cs"/>
            </a:endParaRPr>
          </a:p>
        </p:txBody>
      </p:sp>
      <p:sp>
        <p:nvSpPr>
          <p:cNvPr id="34" name="TextBox 33"/>
          <p:cNvSpPr txBox="1"/>
          <p:nvPr/>
        </p:nvSpPr>
        <p:spPr>
          <a:xfrm>
            <a:off x="4008564" y="1170060"/>
            <a:ext cx="766557" cy="3139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Shader</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Rectangle 2"/>
          <p:cNvSpPr/>
          <p:nvPr/>
        </p:nvSpPr>
        <p:spPr>
          <a:xfrm>
            <a:off x="531821" y="1761375"/>
            <a:ext cx="914400" cy="914400"/>
          </a:xfrm>
          <a:prstGeom prst="rect">
            <a:avLst/>
          </a:prstGeom>
          <a:solidFill>
            <a:schemeClr val="bg1">
              <a:lumMod val="6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CU</a:t>
            </a:r>
            <a:endParaRPr lang="en-US" sz="3200" dirty="0">
              <a:solidFill>
                <a:schemeClr val="tx1"/>
              </a:solidFill>
            </a:endParaRPr>
          </a:p>
        </p:txBody>
      </p:sp>
      <p:sp>
        <p:nvSpPr>
          <p:cNvPr id="35" name="Rectangle 34"/>
          <p:cNvSpPr/>
          <p:nvPr/>
        </p:nvSpPr>
        <p:spPr>
          <a:xfrm>
            <a:off x="1663859" y="1761375"/>
            <a:ext cx="914400" cy="914400"/>
          </a:xfrm>
          <a:prstGeom prst="rect">
            <a:avLst/>
          </a:prstGeom>
          <a:solidFill>
            <a:schemeClr val="bg1">
              <a:lumMod val="6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CU</a:t>
            </a:r>
            <a:endParaRPr lang="en-US" sz="3200" dirty="0">
              <a:solidFill>
                <a:schemeClr val="tx1"/>
              </a:solidFill>
            </a:endParaRPr>
          </a:p>
        </p:txBody>
      </p:sp>
      <p:sp>
        <p:nvSpPr>
          <p:cNvPr id="37" name="Rectangle 36"/>
          <p:cNvSpPr/>
          <p:nvPr/>
        </p:nvSpPr>
        <p:spPr>
          <a:xfrm>
            <a:off x="3324429" y="1761375"/>
            <a:ext cx="914400" cy="914400"/>
          </a:xfrm>
          <a:prstGeom prst="rect">
            <a:avLst/>
          </a:prstGeom>
          <a:solidFill>
            <a:schemeClr val="bg1">
              <a:lumMod val="6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CU</a:t>
            </a:r>
            <a:endParaRPr lang="en-US" sz="3200" dirty="0">
              <a:solidFill>
                <a:schemeClr val="tx1"/>
              </a:solidFill>
            </a:endParaRPr>
          </a:p>
        </p:txBody>
      </p:sp>
      <p:sp>
        <p:nvSpPr>
          <p:cNvPr id="5" name="Flowchart: Connector 4"/>
          <p:cNvSpPr/>
          <p:nvPr/>
        </p:nvSpPr>
        <p:spPr>
          <a:xfrm flipH="1">
            <a:off x="2780027" y="2158950"/>
            <a:ext cx="45719" cy="45719"/>
          </a:xfrm>
          <a:prstGeom prst="flowChartConnector">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8" name="Flowchart: Connector 37"/>
          <p:cNvSpPr/>
          <p:nvPr/>
        </p:nvSpPr>
        <p:spPr>
          <a:xfrm flipH="1">
            <a:off x="2910290" y="2158949"/>
            <a:ext cx="45719" cy="45719"/>
          </a:xfrm>
          <a:prstGeom prst="flowChartConnector">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Flowchart: Connector 41"/>
          <p:cNvSpPr/>
          <p:nvPr/>
        </p:nvSpPr>
        <p:spPr>
          <a:xfrm flipH="1">
            <a:off x="3038521" y="2158950"/>
            <a:ext cx="45719" cy="45719"/>
          </a:xfrm>
          <a:prstGeom prst="flowChartConnector">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9" name="Group 18"/>
          <p:cNvGrpSpPr/>
          <p:nvPr/>
        </p:nvGrpSpPr>
        <p:grpSpPr>
          <a:xfrm>
            <a:off x="4642405" y="1615829"/>
            <a:ext cx="3902785" cy="2387372"/>
            <a:chOff x="4642405" y="1615829"/>
            <a:chExt cx="3902785" cy="2387372"/>
          </a:xfrm>
          <a:effectLst>
            <a:outerShdw blurRad="50800" dist="38100" dir="2700000" algn="tl" rotWithShape="0">
              <a:prstClr val="black">
                <a:alpha val="40000"/>
              </a:prstClr>
            </a:outerShdw>
          </a:effectLst>
        </p:grpSpPr>
        <p:grpSp>
          <p:nvGrpSpPr>
            <p:cNvPr id="6" name="Group 5"/>
            <p:cNvGrpSpPr/>
            <p:nvPr/>
          </p:nvGrpSpPr>
          <p:grpSpPr>
            <a:xfrm>
              <a:off x="4642405" y="1615829"/>
              <a:ext cx="3902785" cy="2387372"/>
              <a:chOff x="4634233" y="1615829"/>
              <a:chExt cx="3902785" cy="2387372"/>
            </a:xfrm>
          </p:grpSpPr>
          <p:sp>
            <p:nvSpPr>
              <p:cNvPr id="7" name="Rounded Rectangle 6"/>
              <p:cNvSpPr/>
              <p:nvPr/>
            </p:nvSpPr>
            <p:spPr>
              <a:xfrm>
                <a:off x="4634233" y="1615829"/>
                <a:ext cx="3902785" cy="2387372"/>
              </a:xfrm>
              <a:prstGeom prst="roundRect">
                <a:avLst/>
              </a:prstGeom>
              <a:solidFill>
                <a:schemeClr val="accent5">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5840677" y="1655755"/>
                <a:ext cx="1489895" cy="3139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Dispatcher</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Rectangle 12"/>
              <p:cNvSpPr/>
              <p:nvPr/>
            </p:nvSpPr>
            <p:spPr>
              <a:xfrm>
                <a:off x="7259700" y="2272012"/>
                <a:ext cx="1073888" cy="430536"/>
              </a:xfrm>
              <a:prstGeom prst="rect">
                <a:avLst/>
              </a:prstGeom>
              <a:solidFill>
                <a:schemeClr val="accent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 name="TextBox 13"/>
              <p:cNvSpPr txBox="1"/>
              <p:nvPr/>
            </p:nvSpPr>
            <p:spPr>
              <a:xfrm>
                <a:off x="7470689" y="2010909"/>
                <a:ext cx="651910"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curTask</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Rectangle 22"/>
              <p:cNvSpPr/>
              <p:nvPr/>
            </p:nvSpPr>
            <p:spPr>
              <a:xfrm>
                <a:off x="5265417" y="2285410"/>
                <a:ext cx="1073888"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sp>
            <p:nvSpPr>
              <p:cNvPr id="24" name="Rectangle 23"/>
              <p:cNvSpPr/>
              <p:nvPr/>
            </p:nvSpPr>
            <p:spPr>
              <a:xfrm>
                <a:off x="5265417" y="2639690"/>
                <a:ext cx="1073888"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sp>
            <p:nvSpPr>
              <p:cNvPr id="26" name="Rectangle 25"/>
              <p:cNvSpPr/>
              <p:nvPr/>
            </p:nvSpPr>
            <p:spPr>
              <a:xfrm>
                <a:off x="5265877" y="3342168"/>
                <a:ext cx="1073888" cy="349793"/>
              </a:xfrm>
              <a:prstGeom prst="rect">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a:t>
                </a:r>
                <a:endParaRPr lang="en-US" sz="3200" dirty="0">
                  <a:solidFill>
                    <a:schemeClr val="tx1"/>
                  </a:solidFill>
                </a:endParaRPr>
              </a:p>
            </p:txBody>
          </p:sp>
          <p:sp>
            <p:nvSpPr>
              <p:cNvPr id="27" name="TextBox 26"/>
              <p:cNvSpPr txBox="1"/>
              <p:nvPr/>
            </p:nvSpPr>
            <p:spPr>
              <a:xfrm>
                <a:off x="5274347" y="2038353"/>
                <a:ext cx="1049005"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NDRangeMap</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8" name="Rectangle 27"/>
              <p:cNvSpPr/>
              <p:nvPr/>
            </p:nvSpPr>
            <p:spPr>
              <a:xfrm>
                <a:off x="4920794" y="2284406"/>
                <a:ext cx="344449"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0</a:t>
                </a:r>
                <a:endParaRPr lang="en-US" sz="2400" dirty="0">
                  <a:solidFill>
                    <a:schemeClr val="tx1"/>
                  </a:solidFill>
                </a:endParaRPr>
              </a:p>
            </p:txBody>
          </p:sp>
          <p:sp>
            <p:nvSpPr>
              <p:cNvPr id="29" name="Rectangle 28"/>
              <p:cNvSpPr/>
              <p:nvPr/>
            </p:nvSpPr>
            <p:spPr>
              <a:xfrm>
                <a:off x="4920968" y="2636474"/>
                <a:ext cx="344449"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1</a:t>
                </a:r>
                <a:endParaRPr lang="en-US" sz="2400" dirty="0">
                  <a:solidFill>
                    <a:schemeClr val="tx1"/>
                  </a:solidFill>
                </a:endParaRPr>
              </a:p>
            </p:txBody>
          </p:sp>
          <p:sp>
            <p:nvSpPr>
              <p:cNvPr id="31" name="Rectangle 30"/>
              <p:cNvSpPr/>
              <p:nvPr/>
            </p:nvSpPr>
            <p:spPr>
              <a:xfrm>
                <a:off x="4920240" y="2986025"/>
                <a:ext cx="341992"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2</a:t>
                </a:r>
                <a:endParaRPr lang="en-US" sz="1600" dirty="0">
                  <a:solidFill>
                    <a:schemeClr val="tx1"/>
                  </a:solidFill>
                </a:endParaRPr>
              </a:p>
            </p:txBody>
          </p:sp>
          <p:sp>
            <p:nvSpPr>
              <p:cNvPr id="32" name="Rectangle 31"/>
              <p:cNvSpPr/>
              <p:nvPr/>
            </p:nvSpPr>
            <p:spPr>
              <a:xfrm>
                <a:off x="4920288" y="3340448"/>
                <a:ext cx="344449" cy="349793"/>
              </a:xfrm>
              <a:prstGeom prst="rect">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3</a:t>
                </a:r>
                <a:endParaRPr lang="en-US" sz="1600" dirty="0">
                  <a:solidFill>
                    <a:schemeClr val="tx1"/>
                  </a:solidFill>
                </a:endParaRPr>
              </a:p>
            </p:txBody>
          </p:sp>
          <p:sp>
            <p:nvSpPr>
              <p:cNvPr id="40" name="TextBox 39"/>
              <p:cNvSpPr txBox="1"/>
              <p:nvPr/>
            </p:nvSpPr>
            <p:spPr>
              <a:xfrm>
                <a:off x="4934335" y="2030434"/>
                <a:ext cx="317716"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ID</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43" name="Rectangle 42"/>
            <p:cNvSpPr/>
            <p:nvPr/>
          </p:nvSpPr>
          <p:spPr>
            <a:xfrm>
              <a:off x="5274512" y="2995323"/>
              <a:ext cx="1073888" cy="349793"/>
            </a:xfrm>
            <a:prstGeom prst="rect">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1"/>
                  </a:solidFill>
                </a:rPr>
                <a:t>-</a:t>
              </a:r>
              <a:endParaRPr lang="en-US" sz="3200" dirty="0">
                <a:solidFill>
                  <a:schemeClr val="tx1"/>
                </a:solidFill>
              </a:endParaRPr>
            </a:p>
          </p:txBody>
        </p:sp>
        <p:sp>
          <p:nvSpPr>
            <p:cNvPr id="44" name="Rectangle 43"/>
            <p:cNvSpPr/>
            <p:nvPr/>
          </p:nvSpPr>
          <p:spPr>
            <a:xfrm>
              <a:off x="5274512" y="2996523"/>
              <a:ext cx="1073888" cy="349793"/>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err="1" smtClean="0">
                  <a:solidFill>
                    <a:schemeClr val="tx1"/>
                  </a:solidFill>
                </a:rPr>
                <a:t>NDRange</a:t>
              </a:r>
              <a:endParaRPr lang="en-US" sz="1600" dirty="0">
                <a:solidFill>
                  <a:schemeClr val="tx1"/>
                </a:solidFill>
              </a:endParaRPr>
            </a:p>
          </p:txBody>
        </p:sp>
      </p:grpSp>
      <p:cxnSp>
        <p:nvCxnSpPr>
          <p:cNvPr id="22" name="Straight Connector 21"/>
          <p:cNvCxnSpPr>
            <a:stCxn id="28" idx="0"/>
          </p:cNvCxnSpPr>
          <p:nvPr/>
        </p:nvCxnSpPr>
        <p:spPr>
          <a:xfrm flipH="1">
            <a:off x="671899" y="2284406"/>
            <a:ext cx="4429292" cy="172832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2"/>
          </p:cNvCxnSpPr>
          <p:nvPr/>
        </p:nvCxnSpPr>
        <p:spPr>
          <a:xfrm flipH="1">
            <a:off x="3021355" y="2634199"/>
            <a:ext cx="2079836" cy="3565002"/>
          </a:xfrm>
          <a:prstGeom prst="line">
            <a:avLst/>
          </a:prstGeom>
          <a:ln w="254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691788" y="4019120"/>
            <a:ext cx="2356376" cy="2248675"/>
          </a:xfrm>
          <a:prstGeom prst="rect">
            <a:avLst/>
          </a:prstGeom>
          <a:solidFill>
            <a:schemeClr val="accent3">
              <a:lumMod val="40000"/>
              <a:lumOff val="6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88" name="Group 87"/>
          <p:cNvGrpSpPr/>
          <p:nvPr/>
        </p:nvGrpSpPr>
        <p:grpSpPr>
          <a:xfrm>
            <a:off x="777057" y="4393164"/>
            <a:ext cx="909299" cy="813041"/>
            <a:chOff x="1150501" y="2149386"/>
            <a:chExt cx="1227599" cy="1084054"/>
          </a:xfrm>
          <a:solidFill>
            <a:schemeClr val="accent3">
              <a:lumMod val="40000"/>
              <a:lumOff val="60000"/>
            </a:schemeClr>
          </a:solidFill>
          <a:effectLst>
            <a:outerShdw blurRad="50800" dist="38100" dir="2700000" algn="tl" rotWithShape="0">
              <a:prstClr val="black">
                <a:alpha val="40000"/>
              </a:prstClr>
            </a:outerShdw>
          </a:effectLst>
        </p:grpSpPr>
        <p:sp>
          <p:nvSpPr>
            <p:cNvPr id="89" name="Rectangle 88"/>
            <p:cNvSpPr/>
            <p:nvPr/>
          </p:nvSpPr>
          <p:spPr>
            <a:xfrm>
              <a:off x="1159200" y="2156027"/>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0" name="Rectangle 89"/>
            <p:cNvSpPr/>
            <p:nvPr/>
          </p:nvSpPr>
          <p:spPr>
            <a:xfrm>
              <a:off x="1470000" y="2420400"/>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91" name="Straight Connector 90"/>
            <p:cNvCxnSpPr/>
            <p:nvPr/>
          </p:nvCxnSpPr>
          <p:spPr>
            <a:xfrm flipH="1" flipV="1">
              <a:off x="11592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2066400" y="215602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159200" y="296906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390800" y="214938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16254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1845900" y="214938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01600" y="2413759"/>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12800" y="2413758"/>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153100" y="241376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470000" y="263040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470900" y="2823878"/>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470000" y="3033867"/>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1150501" y="2733774"/>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1152750" y="2505120"/>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1158751" y="2330573"/>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66301" y="2252772"/>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372800" y="235772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66301" y="2252772"/>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383901" y="234332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945952" y="4410190"/>
            <a:ext cx="909299" cy="813041"/>
            <a:chOff x="1150501" y="2149386"/>
            <a:chExt cx="1227599" cy="1084054"/>
          </a:xfrm>
          <a:solidFill>
            <a:schemeClr val="accent3">
              <a:lumMod val="40000"/>
              <a:lumOff val="60000"/>
            </a:schemeClr>
          </a:solidFill>
          <a:effectLst>
            <a:outerShdw blurRad="50800" dist="38100" dir="2700000" algn="tl" rotWithShape="0">
              <a:prstClr val="black">
                <a:alpha val="40000"/>
              </a:prstClr>
            </a:outerShdw>
          </a:effectLst>
        </p:grpSpPr>
        <p:sp>
          <p:nvSpPr>
            <p:cNvPr id="112" name="Rectangle 111"/>
            <p:cNvSpPr/>
            <p:nvPr/>
          </p:nvSpPr>
          <p:spPr>
            <a:xfrm>
              <a:off x="1159200" y="2156027"/>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3" name="Rectangle 112"/>
            <p:cNvSpPr/>
            <p:nvPr/>
          </p:nvSpPr>
          <p:spPr>
            <a:xfrm>
              <a:off x="1470000" y="2420400"/>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14" name="Straight Connector 113"/>
            <p:cNvCxnSpPr/>
            <p:nvPr/>
          </p:nvCxnSpPr>
          <p:spPr>
            <a:xfrm flipH="1" flipV="1">
              <a:off x="11592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2066400" y="215602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159200" y="296906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390800" y="214938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16254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1845900" y="214938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701600" y="2413759"/>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912800" y="2413758"/>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153100" y="241376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470000" y="263040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1470900" y="2823878"/>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470000" y="3033867"/>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150501" y="2733774"/>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1152750" y="2505120"/>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1158751" y="2330573"/>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66301" y="2252772"/>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72800" y="235772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6301" y="2252772"/>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383901" y="234332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774405" y="5420861"/>
            <a:ext cx="909299" cy="813041"/>
            <a:chOff x="1150501" y="2149386"/>
            <a:chExt cx="1227599" cy="1084054"/>
          </a:xfrm>
          <a:solidFill>
            <a:schemeClr val="accent3">
              <a:lumMod val="40000"/>
              <a:lumOff val="60000"/>
            </a:schemeClr>
          </a:solidFill>
          <a:effectLst>
            <a:outerShdw blurRad="50800" dist="38100" dir="2700000" algn="tl" rotWithShape="0">
              <a:prstClr val="black">
                <a:alpha val="40000"/>
              </a:prstClr>
            </a:outerShdw>
          </a:effectLst>
        </p:grpSpPr>
        <p:sp>
          <p:nvSpPr>
            <p:cNvPr id="134" name="Rectangle 133"/>
            <p:cNvSpPr/>
            <p:nvPr/>
          </p:nvSpPr>
          <p:spPr>
            <a:xfrm>
              <a:off x="1159200" y="2156027"/>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5" name="Rectangle 134"/>
            <p:cNvSpPr/>
            <p:nvPr/>
          </p:nvSpPr>
          <p:spPr>
            <a:xfrm>
              <a:off x="1470000" y="2420400"/>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36" name="Straight Connector 135"/>
            <p:cNvCxnSpPr/>
            <p:nvPr/>
          </p:nvCxnSpPr>
          <p:spPr>
            <a:xfrm flipH="1" flipV="1">
              <a:off x="11592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2066400" y="215602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1159200" y="296906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flipV="1">
              <a:off x="1390800" y="214938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16254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1845900" y="214938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701600" y="2413759"/>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912800" y="2413758"/>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153100" y="241376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1470000" y="263040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1470900" y="2823878"/>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1470000" y="3033867"/>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1150501" y="2733774"/>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1152750" y="2505120"/>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1158751" y="2330573"/>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266301" y="2252772"/>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372800" y="235772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266301" y="2252772"/>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383901" y="234332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1980664" y="5416223"/>
            <a:ext cx="909299" cy="813041"/>
            <a:chOff x="1150501" y="2149386"/>
            <a:chExt cx="1227599" cy="1084054"/>
          </a:xfrm>
          <a:solidFill>
            <a:schemeClr val="accent3">
              <a:lumMod val="40000"/>
              <a:lumOff val="60000"/>
            </a:schemeClr>
          </a:solidFill>
          <a:effectLst>
            <a:outerShdw blurRad="50800" dist="38100" dir="2700000" algn="tl" rotWithShape="0">
              <a:prstClr val="black">
                <a:alpha val="40000"/>
              </a:prstClr>
            </a:outerShdw>
          </a:effectLst>
        </p:grpSpPr>
        <p:sp>
          <p:nvSpPr>
            <p:cNvPr id="156" name="Rectangle 155"/>
            <p:cNvSpPr/>
            <p:nvPr/>
          </p:nvSpPr>
          <p:spPr>
            <a:xfrm>
              <a:off x="1159200" y="2156027"/>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7" name="Rectangle 156"/>
            <p:cNvSpPr/>
            <p:nvPr/>
          </p:nvSpPr>
          <p:spPr>
            <a:xfrm>
              <a:off x="1470000" y="2420400"/>
              <a:ext cx="907200" cy="806400"/>
            </a:xfrm>
            <a:prstGeom prst="rect">
              <a:avLst/>
            </a:prstGeom>
            <a:grp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8" name="Straight Connector 157"/>
            <p:cNvCxnSpPr/>
            <p:nvPr/>
          </p:nvCxnSpPr>
          <p:spPr>
            <a:xfrm flipH="1" flipV="1">
              <a:off x="11592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2066400" y="215602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1159200" y="296906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1390800" y="214938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1625400" y="2156027"/>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845900" y="2149386"/>
              <a:ext cx="310800" cy="264373"/>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01600" y="2413759"/>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912800" y="2413758"/>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153100" y="241376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1470000" y="263040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470900" y="2823878"/>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470000" y="3033867"/>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1150501" y="2733774"/>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1152750" y="2505120"/>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1158751" y="2330573"/>
              <a:ext cx="310800" cy="264374"/>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6301" y="2252772"/>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372800" y="2357720"/>
              <a:ext cx="0" cy="813041"/>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266301" y="2252772"/>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1383901" y="2343320"/>
              <a:ext cx="907200" cy="0"/>
            </a:xfrm>
            <a:prstGeom prst="line">
              <a:avLst/>
            </a:prstGeom>
            <a:grpFill/>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649688" y="4019907"/>
            <a:ext cx="763671" cy="2585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NDRange</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6" name="Straight Arrow Connector 55"/>
          <p:cNvCxnSpPr>
            <a:stCxn id="89" idx="0"/>
            <a:endCxn id="3" idx="2"/>
          </p:cNvCxnSpPr>
          <p:nvPr/>
        </p:nvCxnSpPr>
        <p:spPr>
          <a:xfrm flipH="1" flipV="1">
            <a:off x="989021" y="2675775"/>
            <a:ext cx="130467" cy="1722370"/>
          </a:xfrm>
          <a:prstGeom prst="straightConnector1">
            <a:avLst/>
          </a:prstGeom>
          <a:ln w="2540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12" idx="0"/>
            <a:endCxn id="35" idx="2"/>
          </p:cNvCxnSpPr>
          <p:nvPr/>
        </p:nvCxnSpPr>
        <p:spPr>
          <a:xfrm flipH="1" flipV="1">
            <a:off x="2121059" y="2675775"/>
            <a:ext cx="167324" cy="1739396"/>
          </a:xfrm>
          <a:prstGeom prst="straightConnector1">
            <a:avLst/>
          </a:prstGeom>
          <a:ln w="2540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34" idx="0"/>
            <a:endCxn id="37" idx="2"/>
          </p:cNvCxnSpPr>
          <p:nvPr/>
        </p:nvCxnSpPr>
        <p:spPr>
          <a:xfrm flipV="1">
            <a:off x="1116836" y="2675775"/>
            <a:ext cx="2664793" cy="2750067"/>
          </a:xfrm>
          <a:prstGeom prst="straightConnector1">
            <a:avLst/>
          </a:prstGeom>
          <a:ln w="2540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1197191" y="4198215"/>
            <a:ext cx="732893" cy="2308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err="1" smtClean="0">
                <a:latin typeface="+mj-lt"/>
                <a:ea typeface="MS PGothic" pitchFamily="34" charset="-128"/>
                <a:cs typeface="+mn-cs"/>
              </a:rPr>
              <a:t>wg</a:t>
            </a:r>
            <a:r>
              <a:rPr lang="en-US" sz="1000" dirty="0" smtClean="0">
                <a:latin typeface="+mj-lt"/>
                <a:ea typeface="MS PGothic" pitchFamily="34" charset="-128"/>
                <a:cs typeface="+mn-cs"/>
              </a:rPr>
              <a:t>(0, 0, 0)</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4" name="TextBox 183"/>
          <p:cNvSpPr txBox="1"/>
          <p:nvPr/>
        </p:nvSpPr>
        <p:spPr>
          <a:xfrm>
            <a:off x="2372084" y="4225332"/>
            <a:ext cx="732893" cy="2308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err="1" smtClean="0">
                <a:latin typeface="+mj-lt"/>
                <a:ea typeface="MS PGothic" pitchFamily="34" charset="-128"/>
                <a:cs typeface="+mn-cs"/>
              </a:rPr>
              <a:t>wg</a:t>
            </a:r>
            <a:r>
              <a:rPr lang="en-US" sz="1000" dirty="0" smtClean="0">
                <a:latin typeface="+mj-lt"/>
                <a:ea typeface="MS PGothic" pitchFamily="34" charset="-128"/>
                <a:cs typeface="+mn-cs"/>
              </a:rPr>
              <a:t>(1, 0, 0)</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5" name="TextBox 184"/>
          <p:cNvSpPr txBox="1"/>
          <p:nvPr/>
        </p:nvSpPr>
        <p:spPr>
          <a:xfrm>
            <a:off x="1175579" y="5222667"/>
            <a:ext cx="732893" cy="2308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err="1" smtClean="0">
                <a:latin typeface="+mj-lt"/>
                <a:ea typeface="MS PGothic" pitchFamily="34" charset="-128"/>
                <a:cs typeface="+mn-cs"/>
              </a:rPr>
              <a:t>wg</a:t>
            </a:r>
            <a:r>
              <a:rPr lang="en-US" sz="1000" dirty="0" smtClean="0">
                <a:latin typeface="+mj-lt"/>
                <a:ea typeface="MS PGothic" pitchFamily="34" charset="-128"/>
                <a:cs typeface="+mn-cs"/>
              </a:rPr>
              <a:t>(0, 1, 0)</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6" name="TextBox 185"/>
          <p:cNvSpPr txBox="1"/>
          <p:nvPr/>
        </p:nvSpPr>
        <p:spPr>
          <a:xfrm>
            <a:off x="2393819" y="5234107"/>
            <a:ext cx="732893" cy="2308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err="1" smtClean="0">
                <a:latin typeface="+mj-lt"/>
                <a:ea typeface="MS PGothic" pitchFamily="34" charset="-128"/>
                <a:cs typeface="+mn-cs"/>
              </a:rPr>
              <a:t>wg</a:t>
            </a:r>
            <a:r>
              <a:rPr lang="en-US" sz="1000" dirty="0" smtClean="0">
                <a:latin typeface="+mj-lt"/>
                <a:ea typeface="MS PGothic" pitchFamily="34" charset="-128"/>
                <a:cs typeface="+mn-cs"/>
              </a:rPr>
              <a:t>(1, 1, 0)</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7" name="TextBox 186"/>
          <p:cNvSpPr txBox="1"/>
          <p:nvPr/>
        </p:nvSpPr>
        <p:spPr>
          <a:xfrm>
            <a:off x="3132956" y="4275795"/>
            <a:ext cx="723275" cy="230832"/>
          </a:xfrm>
          <a:prstGeom prst="rect">
            <a:avLst/>
          </a:prstGeom>
          <a:effectLst/>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a:latin typeface="+mj-lt"/>
                <a:ea typeface="MS PGothic" pitchFamily="34" charset="-128"/>
                <a:cs typeface="+mn-cs"/>
              </a:rPr>
              <a:t>w</a:t>
            </a:r>
            <a:r>
              <a:rPr lang="en-US" sz="1000" dirty="0" smtClean="0">
                <a:latin typeface="+mj-lt"/>
                <a:ea typeface="MS PGothic" pitchFamily="34" charset="-128"/>
                <a:cs typeface="+mn-cs"/>
              </a:rPr>
              <a:t>ork-item</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89" name="Straight Arrow Connector 188"/>
          <p:cNvCxnSpPr>
            <a:stCxn id="187" idx="2"/>
          </p:cNvCxnSpPr>
          <p:nvPr/>
        </p:nvCxnSpPr>
        <p:spPr>
          <a:xfrm flipH="1">
            <a:off x="2869249" y="4506627"/>
            <a:ext cx="625345" cy="201252"/>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151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xEl>
                                              <p:pRg st="2" end="2"/>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750"/>
                                        <p:tgtEl>
                                          <p:spTgt spid="56"/>
                                        </p:tgtEl>
                                      </p:cBhvr>
                                    </p:animEffect>
                                  </p:childTnLst>
                                </p:cTn>
                              </p:par>
                              <p:par>
                                <p:cTn id="42" presetID="10" presetClass="entr" presetSubtype="0" fill="hold" nodeType="withEffect">
                                  <p:stCondLst>
                                    <p:cond delay="75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750"/>
                                        <p:tgtEl>
                                          <p:spTgt spid="57"/>
                                        </p:tgtEl>
                                      </p:cBhvr>
                                    </p:animEffect>
                                  </p:childTnLst>
                                </p:cTn>
                              </p:par>
                              <p:par>
                                <p:cTn id="45" presetID="10" presetClass="entr" presetSubtype="0" fill="hold" nodeType="withEffect">
                                  <p:stCondLst>
                                    <p:cond delay="150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77" grpId="0"/>
      <p:bldP spid="183" grpId="0"/>
      <p:bldP spid="184" grpId="0"/>
      <p:bldP spid="185" grpId="0"/>
      <p:bldP spid="186" grpId="0"/>
      <p:bldP spid="1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2151940"/>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1" dirty="0" smtClean="0"/>
                        <a:t>GPU Core Model</a:t>
                      </a:r>
                      <a:endParaRPr lang="en-US" b="1" dirty="0"/>
                    </a:p>
                  </a:txBody>
                  <a:tcPr/>
                </a:tc>
                <a:tc>
                  <a:txBody>
                    <a:bodyPr/>
                    <a:lstStyle/>
                    <a:p>
                      <a:r>
                        <a:rPr lang="en-US" b="1" dirty="0" smtClean="0"/>
                        <a:t>Tony</a:t>
                      </a:r>
                      <a:endParaRPr lang="en-US" b="1" dirty="0"/>
                    </a:p>
                  </a:txBody>
                  <a:tcPr/>
                </a:tc>
                <a:tc>
                  <a:txBody>
                    <a:bodyPr/>
                    <a:lstStyle/>
                    <a:p>
                      <a:r>
                        <a:rPr lang="en-US" b="1" dirty="0" smtClean="0"/>
                        <a:t>9:30</a:t>
                      </a:r>
                      <a:r>
                        <a:rPr lang="en-US" b="1" baseline="0" dirty="0" smtClean="0"/>
                        <a:t> – 10:00</a:t>
                      </a:r>
                      <a:endParaRPr lang="en-US" b="1" dirty="0"/>
                    </a:p>
                  </a:txBody>
                  <a:tcPr/>
                </a:tc>
              </a:tr>
              <a:tr h="370840">
                <a:tc gridSpan="2">
                  <a:txBody>
                    <a:bodyPr/>
                    <a:lstStyle/>
                    <a:p>
                      <a:pPr algn="ctr"/>
                      <a:r>
                        <a:rPr lang="en-US" dirty="0" smtClean="0"/>
                        <a:t>Break</a:t>
                      </a:r>
                      <a:endParaRPr lang="en-US" dirty="0"/>
                    </a:p>
                  </a:txBody>
                  <a:tcPr>
                    <a:solidFill>
                      <a:schemeClr val="tx2">
                        <a:lumMod val="85000"/>
                      </a:schemeClr>
                    </a:solidFill>
                  </a:tcPr>
                </a:tc>
                <a:tc hMerge="1">
                  <a:txBody>
                    <a:bodyPr/>
                    <a:lstStyle/>
                    <a:p>
                      <a:endParaRPr lang="en-US" dirty="0"/>
                    </a:p>
                  </a:txBody>
                  <a:tcPr/>
                </a:tc>
                <a:tc>
                  <a:txBody>
                    <a:bodyPr/>
                    <a:lstStyle/>
                    <a:p>
                      <a:r>
                        <a:rPr lang="en-US" dirty="0" smtClean="0"/>
                        <a:t>10:00</a:t>
                      </a:r>
                      <a:r>
                        <a:rPr lang="en-US" baseline="0" dirty="0" smtClean="0"/>
                        <a:t> – </a:t>
                      </a:r>
                      <a:r>
                        <a:rPr lang="en-US" dirty="0" smtClean="0"/>
                        <a:t>10:30</a:t>
                      </a:r>
                      <a:endParaRPr lang="en-US" dirty="0"/>
                    </a:p>
                  </a:txBody>
                  <a:tcPr>
                    <a:solidFill>
                      <a:schemeClr val="tx2">
                        <a:lumMod val="85000"/>
                      </a:schemeClr>
                    </a:solidFill>
                  </a:tcPr>
                </a:tc>
              </a:tr>
              <a:tr h="370840">
                <a:tc>
                  <a:txBody>
                    <a:bodyPr/>
                    <a:lstStyle/>
                    <a:p>
                      <a:r>
                        <a:rPr lang="en-US" dirty="0" smtClean="0"/>
                        <a:t>Ruby</a:t>
                      </a:r>
                      <a:r>
                        <a:rPr lang="en-US" baseline="0" dirty="0" smtClean="0"/>
                        <a:t> Memory Contributions</a:t>
                      </a:r>
                      <a:endParaRPr lang="en-US" dirty="0"/>
                    </a:p>
                  </a:txBody>
                  <a:tcPr/>
                </a:tc>
                <a:tc>
                  <a:txBody>
                    <a:bodyPr/>
                    <a:lstStyle/>
                    <a:p>
                      <a:r>
                        <a:rPr lang="en-US" dirty="0" smtClean="0"/>
                        <a:t>Brad</a:t>
                      </a:r>
                      <a:endParaRPr lang="en-US" dirty="0"/>
                    </a:p>
                  </a:txBody>
                  <a:tcPr/>
                </a:tc>
                <a:tc>
                  <a:txBody>
                    <a:bodyPr/>
                    <a:lstStyle/>
                    <a:p>
                      <a:r>
                        <a:rPr lang="en-US" dirty="0" smtClean="0"/>
                        <a:t>10:30</a:t>
                      </a:r>
                      <a:r>
                        <a:rPr lang="en-US" baseline="0" dirty="0" smtClean="0"/>
                        <a:t> – </a:t>
                      </a:r>
                      <a:r>
                        <a:rPr lang="en-US" dirty="0" smtClean="0"/>
                        <a:t>11:00</a:t>
                      </a:r>
                      <a:endParaRPr lang="en-US" dirty="0"/>
                    </a:p>
                  </a:txBody>
                  <a:tcPr/>
                </a:tc>
              </a:tr>
              <a:tr h="370840">
                <a:tc>
                  <a:txBody>
                    <a:bodyPr/>
                    <a:lstStyle/>
                    <a:p>
                      <a:r>
                        <a:rPr lang="en-US" dirty="0" smtClean="0"/>
                        <a:t>Demo</a:t>
                      </a:r>
                      <a:endParaRPr lang="en-US" dirty="0"/>
                    </a:p>
                  </a:txBody>
                  <a:tcPr/>
                </a:tc>
                <a:tc>
                  <a:txBody>
                    <a:bodyPr/>
                    <a:lstStyle/>
                    <a:p>
                      <a:r>
                        <a:rPr lang="en-US" dirty="0" smtClean="0"/>
                        <a:t>Tony</a:t>
                      </a:r>
                      <a:endParaRPr lang="en-US" dirty="0"/>
                    </a:p>
                  </a:txBody>
                  <a:tcPr/>
                </a:tc>
                <a:tc>
                  <a:txBody>
                    <a:bodyPr/>
                    <a:lstStyle/>
                    <a:p>
                      <a:r>
                        <a:rPr lang="en-US" dirty="0" smtClean="0"/>
                        <a:t>11:00</a:t>
                      </a:r>
                      <a:r>
                        <a:rPr lang="en-US" baseline="0" dirty="0" smtClean="0"/>
                        <a:t> – 11:20</a:t>
                      </a:r>
                      <a:endParaRPr lang="en-US"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031655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Core BASED on GCN ARCHITECTURE </a:t>
            </a:r>
            <a:endParaRPr lang="en-US" dirty="0"/>
          </a:p>
        </p:txBody>
      </p:sp>
      <p:sp>
        <p:nvSpPr>
          <p:cNvPr id="6" name="Content Placeholder 2"/>
          <p:cNvSpPr txBox="1">
            <a:spLocks/>
          </p:cNvSpPr>
          <p:nvPr/>
        </p:nvSpPr>
        <p:spPr bwMode="auto">
          <a:xfrm>
            <a:off x="274388" y="6088166"/>
            <a:ext cx="8183812" cy="57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rmAutofit/>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GPU core in the APU simulator modeled after Graphics Core Next (GCN) Architecture</a:t>
            </a:r>
          </a:p>
          <a:p>
            <a:pPr lvl="1"/>
            <a:r>
              <a:rPr lang="en-US" sz="1100" dirty="0" smtClean="0"/>
              <a:t>More </a:t>
            </a:r>
            <a:r>
              <a:rPr lang="en-US" sz="1100" dirty="0"/>
              <a:t>details </a:t>
            </a:r>
            <a:r>
              <a:rPr lang="en-US" sz="1100" dirty="0" smtClean="0"/>
              <a:t>available here: GCN </a:t>
            </a:r>
            <a:r>
              <a:rPr lang="en-US" sz="1100" dirty="0"/>
              <a:t>Architecture </a:t>
            </a:r>
            <a:r>
              <a:rPr lang="en-US" sz="1100" dirty="0" smtClean="0"/>
              <a:t>Whitepaper </a:t>
            </a:r>
            <a:r>
              <a:rPr lang="en-US" sz="1100" dirty="0" smtClean="0">
                <a:solidFill>
                  <a:srgbClr val="0070C0"/>
                </a:solidFill>
                <a:hlinkClick r:id="rId3"/>
              </a:rPr>
              <a:t>www.amd.com/Documents/GCN_Architecture_whitepaper.pdf</a:t>
            </a:r>
            <a:endParaRPr lang="en-US" sz="1100" dirty="0" smtClean="0">
              <a:solidFill>
                <a:srgbClr val="0070C0"/>
              </a:solidFill>
            </a:endParaRPr>
          </a:p>
          <a:p>
            <a:pPr lvl="1"/>
            <a:endParaRPr lang="en-US" sz="1400" dirty="0" smtClean="0"/>
          </a:p>
        </p:txBody>
      </p:sp>
      <p:pic>
        <p:nvPicPr>
          <p:cNvPr id="5" name="Picture 4"/>
          <p:cNvPicPr>
            <a:picLocks noChangeAspect="1"/>
          </p:cNvPicPr>
          <p:nvPr/>
        </p:nvPicPr>
        <p:blipFill>
          <a:blip r:embed="rId4"/>
          <a:stretch>
            <a:fillRect/>
          </a:stretch>
        </p:blipFill>
        <p:spPr>
          <a:xfrm>
            <a:off x="82373" y="726222"/>
            <a:ext cx="7932832" cy="4022484"/>
          </a:xfrm>
          <a:prstGeom prst="rect">
            <a:avLst/>
          </a:prstGeom>
        </p:spPr>
      </p:pic>
      <p:sp>
        <p:nvSpPr>
          <p:cNvPr id="3" name="Rounded Rectangle 2"/>
          <p:cNvSpPr/>
          <p:nvPr/>
        </p:nvSpPr>
        <p:spPr>
          <a:xfrm>
            <a:off x="82372" y="999246"/>
            <a:ext cx="1882615" cy="2843179"/>
          </a:xfrm>
          <a:prstGeom prst="roundRect">
            <a:avLst/>
          </a:prstGeom>
          <a:noFill/>
          <a:ln w="38100">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TextBox 54"/>
          <p:cNvSpPr txBox="1"/>
          <p:nvPr/>
        </p:nvSpPr>
        <p:spPr>
          <a:xfrm>
            <a:off x="82373" y="4649320"/>
            <a:ext cx="1292598" cy="744819"/>
          </a:xfrm>
          <a:prstGeom prst="rect">
            <a:avLst/>
          </a:prstGeom>
          <a:ln w="38100">
            <a:solidFill>
              <a:schemeClr val="accent3">
                <a:lumMod val="60000"/>
                <a:lumOff val="40000"/>
              </a:schemeClr>
            </a:solidFill>
          </a:ln>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f</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etch_unit.hh</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Calibri Light" panose="020F0302020204030204" pitchFamily="34" charset="0"/>
                <a:ea typeface="MS PGothic" pitchFamily="34" charset="-128"/>
                <a:cs typeface="+mn-cs"/>
              </a:rPr>
              <a:t>f</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etch_stage.hh</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w</a:t>
            </a:r>
            <a:r>
              <a:rPr lang="en-US" sz="1200" dirty="0" err="1" smtClean="0">
                <a:latin typeface="Calibri Light" panose="020F0302020204030204" pitchFamily="34" charset="0"/>
                <a:ea typeface="MS PGothic" pitchFamily="34" charset="-128"/>
                <a:cs typeface="+mn-cs"/>
              </a:rPr>
              <a:t>avefront.hh</a:t>
            </a:r>
            <a:r>
              <a:rPr lang="en-US" sz="1200" dirty="0" smtClean="0">
                <a:latin typeface="Calibri Light" panose="020F0302020204030204" pitchFamily="34" charset="0"/>
                <a:ea typeface="MS PGothic" pitchFamily="34" charset="-128"/>
                <a:cs typeface="+mn-cs"/>
              </a:rPr>
              <a:t>/cc</a:t>
            </a:r>
            <a:endParaRPr kumimoji="0" lang="en-US" sz="1200" b="0" i="0" u="none" strike="noStrike" kern="1200" cap="none" spc="0" normalizeH="0" baseline="0" noProof="0" dirty="0">
              <a:ln>
                <a:noFill/>
              </a:ln>
              <a:solidFill>
                <a:schemeClr val="tx1"/>
              </a:solidFill>
              <a:effectLst/>
              <a:uLnTx/>
              <a:uFillTx/>
              <a:latin typeface="Calibri Light" panose="020F0302020204030204" pitchFamily="34" charset="0"/>
              <a:ea typeface="MS PGothic" pitchFamily="34" charset="-128"/>
              <a:cs typeface="+mn-cs"/>
            </a:endParaRPr>
          </a:p>
        </p:txBody>
      </p:sp>
      <p:sp>
        <p:nvSpPr>
          <p:cNvPr id="56" name="Rounded Rectangle 55"/>
          <p:cNvSpPr/>
          <p:nvPr/>
        </p:nvSpPr>
        <p:spPr>
          <a:xfrm>
            <a:off x="3717274" y="2346871"/>
            <a:ext cx="2790530" cy="429380"/>
          </a:xfrm>
          <a:prstGeom prst="roundRect">
            <a:avLst/>
          </a:prstGeom>
          <a:noFill/>
          <a:ln w="38100">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7" name="TextBox 56"/>
          <p:cNvSpPr txBox="1"/>
          <p:nvPr/>
        </p:nvSpPr>
        <p:spPr>
          <a:xfrm>
            <a:off x="6768068" y="4707013"/>
            <a:ext cx="1909650" cy="501676"/>
          </a:xfrm>
          <a:prstGeom prst="rect">
            <a:avLst/>
          </a:prstGeom>
          <a:ln w="38100">
            <a:solidFill>
              <a:schemeClr val="accent5">
                <a:lumMod val="40000"/>
                <a:lumOff val="60000"/>
              </a:schemeClr>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v</a:t>
            </a:r>
            <a:r>
              <a:rPr lang="en-US" sz="1200" dirty="0" err="1" smtClean="0">
                <a:latin typeface="Calibri Light" panose="020F0302020204030204" pitchFamily="34" charset="0"/>
                <a:ea typeface="MS PGothic" pitchFamily="34" charset="-128"/>
                <a:cs typeface="+mn-cs"/>
              </a:rPr>
              <a:t>ector_register_file</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hh</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smtClean="0">
                <a:latin typeface="Calibri Light" panose="020F0302020204030204" pitchFamily="34" charset="0"/>
                <a:ea typeface="MS PGothic" pitchFamily="34" charset="-128"/>
                <a:cs typeface="+mn-cs"/>
              </a:rPr>
              <a:t>vector_register_state</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hh</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/cc</a:t>
            </a:r>
            <a:endParaRPr kumimoji="0" lang="en-US" sz="1200" b="0" i="0" u="none" strike="noStrike" kern="1200" cap="none" spc="0" normalizeH="0" baseline="0" noProof="0" dirty="0">
              <a:ln>
                <a:noFill/>
              </a:ln>
              <a:solidFill>
                <a:schemeClr val="tx1"/>
              </a:solidFill>
              <a:effectLst/>
              <a:uLnTx/>
              <a:uFillTx/>
              <a:latin typeface="Calibri Light" panose="020F0302020204030204" pitchFamily="34" charset="0"/>
              <a:ea typeface="MS PGothic" pitchFamily="34" charset="-128"/>
              <a:cs typeface="+mn-cs"/>
            </a:endParaRPr>
          </a:p>
        </p:txBody>
      </p:sp>
      <p:sp>
        <p:nvSpPr>
          <p:cNvPr id="59" name="L-Shape 58"/>
          <p:cNvSpPr/>
          <p:nvPr/>
        </p:nvSpPr>
        <p:spPr>
          <a:xfrm rot="16200000">
            <a:off x="4252821" y="909536"/>
            <a:ext cx="2033081" cy="3832699"/>
          </a:xfrm>
          <a:prstGeom prst="corner">
            <a:avLst>
              <a:gd name="adj1" fmla="val 24782"/>
              <a:gd name="adj2" fmla="val 27419"/>
            </a:avLst>
          </a:prstGeom>
          <a:noFill/>
          <a:ln w="3810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 name="TextBox 59"/>
          <p:cNvSpPr txBox="1"/>
          <p:nvPr/>
        </p:nvSpPr>
        <p:spPr>
          <a:xfrm>
            <a:off x="4203396" y="4713493"/>
            <a:ext cx="2131930" cy="744819"/>
          </a:xfrm>
          <a:prstGeom prst="rect">
            <a:avLst/>
          </a:prstGeom>
          <a:ln w="38100">
            <a:solidFill>
              <a:schemeClr val="accent4">
                <a:lumMod val="60000"/>
                <a:lumOff val="40000"/>
              </a:schemeClr>
            </a:solidFill>
          </a:ln>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noProof="0" dirty="0" err="1" smtClean="0">
                <a:latin typeface="Calibri Light" panose="020F0302020204030204" pitchFamily="34" charset="0"/>
                <a:ea typeface="MS PGothic" pitchFamily="34" charset="-128"/>
                <a:cs typeface="+mn-cs"/>
              </a:rPr>
              <a:t>lds_state.hh</a:t>
            </a:r>
            <a:r>
              <a:rPr lang="en-US" sz="1200" noProof="0" dirty="0" smtClean="0">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smtClean="0">
                <a:latin typeface="Calibri Light" panose="020F0302020204030204" pitchFamily="34" charset="0"/>
                <a:ea typeface="MS PGothic" pitchFamily="34" charset="-128"/>
                <a:cs typeface="+mn-cs"/>
              </a:rPr>
              <a:t>l</a:t>
            </a:r>
            <a:r>
              <a:rPr kumimoji="0" lang="en-US" sz="1200" b="0" i="0" u="none" strike="noStrike" kern="1200" cap="none" spc="0" normalizeH="0" baseline="0" dirty="0" err="1" smtClean="0">
                <a:ln>
                  <a:noFill/>
                </a:ln>
                <a:solidFill>
                  <a:schemeClr val="tx1"/>
                </a:solidFill>
                <a:effectLst/>
                <a:uLnTx/>
                <a:uFillTx/>
                <a:latin typeface="Calibri Light" panose="020F0302020204030204" pitchFamily="34" charset="0"/>
                <a:ea typeface="MS PGothic" pitchFamily="34" charset="-128"/>
                <a:cs typeface="+mn-cs"/>
              </a:rPr>
              <a:t>ocal_memory_pipeline.hh</a:t>
            </a:r>
            <a:r>
              <a:rPr kumimoji="0" lang="en-US" sz="1200" b="0" i="0" u="none" strike="noStrike" kern="1200" cap="none" spc="0" normalizeH="0" baseline="0" dirty="0" smtClean="0">
                <a:ln>
                  <a:noFill/>
                </a:ln>
                <a:solidFill>
                  <a:schemeClr val="tx1"/>
                </a:solidFill>
                <a:effectLst/>
                <a:uLnTx/>
                <a:uFillTx/>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g</a:t>
            </a:r>
            <a:r>
              <a:rPr lang="en-US" sz="1200" noProof="0" dirty="0" err="1" smtClean="0">
                <a:latin typeface="Calibri Light" panose="020F0302020204030204" pitchFamily="34" charset="0"/>
                <a:ea typeface="MS PGothic" pitchFamily="34" charset="-128"/>
                <a:cs typeface="+mn-cs"/>
              </a:rPr>
              <a:t>lobal_memory_pipeline.hh</a:t>
            </a:r>
            <a:r>
              <a:rPr lang="en-US" sz="1200" noProof="0" dirty="0" smtClean="0">
                <a:latin typeface="Calibri Light" panose="020F0302020204030204" pitchFamily="34" charset="0"/>
                <a:ea typeface="MS PGothic" pitchFamily="34" charset="-128"/>
                <a:cs typeface="+mn-cs"/>
              </a:rPr>
              <a:t>/cc</a:t>
            </a:r>
            <a:endPar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endParaRPr>
          </a:p>
        </p:txBody>
      </p:sp>
      <p:sp>
        <p:nvSpPr>
          <p:cNvPr id="61" name="Rounded Rectangle 60"/>
          <p:cNvSpPr/>
          <p:nvPr/>
        </p:nvSpPr>
        <p:spPr>
          <a:xfrm>
            <a:off x="1909264" y="2616742"/>
            <a:ext cx="688021" cy="1225686"/>
          </a:xfrm>
          <a:prstGeom prst="roundRect">
            <a:avLst/>
          </a:prstGeom>
          <a:no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2" name="Rounded Rectangle 61"/>
          <p:cNvSpPr/>
          <p:nvPr/>
        </p:nvSpPr>
        <p:spPr>
          <a:xfrm>
            <a:off x="1993569" y="1600200"/>
            <a:ext cx="1469478" cy="578796"/>
          </a:xfrm>
          <a:prstGeom prst="roundRect">
            <a:avLst/>
          </a:prstGeom>
          <a:no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 name="TextBox 62"/>
          <p:cNvSpPr txBox="1"/>
          <p:nvPr/>
        </p:nvSpPr>
        <p:spPr>
          <a:xfrm>
            <a:off x="1444856" y="4779309"/>
            <a:ext cx="2633427" cy="987963"/>
          </a:xfrm>
          <a:prstGeom prst="rect">
            <a:avLst/>
          </a:prstGeom>
          <a:ln w="38100">
            <a:solidFill>
              <a:srgbClr val="FFFF00"/>
            </a:solidFill>
          </a:ln>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Calibri Light" panose="020F0302020204030204" pitchFamily="34" charset="0"/>
                <a:ea typeface="MS PGothic" pitchFamily="34" charset="-128"/>
                <a:cs typeface="+mn-cs"/>
              </a:rPr>
              <a:t>b</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rig_object.h</a:t>
            </a:r>
            <a:r>
              <a:rPr lang="en-US" sz="1200" dirty="0" smtClean="0">
                <a:latin typeface="Calibri Light" panose="020F0302020204030204" pitchFamily="34" charset="0"/>
                <a:ea typeface="MS PGothic" pitchFamily="34" charset="-128"/>
                <a:cs typeface="+mn-cs"/>
              </a:rPr>
              <a:t>h/cc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noProof="0" dirty="0" err="1" smtClean="0">
                <a:latin typeface="Calibri Light" panose="020F0302020204030204" pitchFamily="34" charset="0"/>
                <a:ea typeface="MS PGothic" pitchFamily="34" charset="-128"/>
                <a:cs typeface="+mn-cs"/>
              </a:rPr>
              <a:t>h</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sail_code.hh</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Calibri Light" panose="020F0302020204030204" pitchFamily="34" charset="0"/>
                <a:ea typeface="MS PGothic" pitchFamily="34" charset="-128"/>
                <a:cs typeface="+mn-cs"/>
              </a:rPr>
              <a:t>arch/</a:t>
            </a:r>
            <a:r>
              <a:rPr lang="en-US" sz="1200" dirty="0" err="1" smtClean="0">
                <a:latin typeface="Calibri Light" panose="020F0302020204030204" pitchFamily="34" charset="0"/>
                <a:ea typeface="MS PGothic" pitchFamily="34" charset="-128"/>
                <a:cs typeface="+mn-cs"/>
              </a:rPr>
              <a:t>hsail</a:t>
            </a:r>
            <a:r>
              <a:rPr lang="en-US" sz="1200" dirty="0" smtClean="0">
                <a:latin typeface="Calibri Light" panose="020F0302020204030204" pitchFamily="34" charset="0"/>
                <a:ea typeface="MS PGothic" pitchFamily="34" charset="-128"/>
                <a:cs typeface="+mn-cs"/>
              </a:rPr>
              <a:t>/</a:t>
            </a:r>
            <a:r>
              <a:rPr lang="en-US" sz="1200" dirty="0" err="1" smtClean="0">
                <a:latin typeface="Calibri Light" panose="020F0302020204030204" pitchFamily="34" charset="0"/>
                <a:ea typeface="MS PGothic" pitchFamily="34" charset="-128"/>
                <a:cs typeface="+mn-cs"/>
              </a:rPr>
              <a:t>decoder.hh</a:t>
            </a:r>
            <a:endParaRPr lang="en-US" sz="1200" dirty="0" smtClean="0">
              <a:latin typeface="Calibri Light" panose="020F0302020204030204" pitchFamily="34" charset="0"/>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smtClean="0">
                <a:latin typeface="Calibri Light" panose="020F0302020204030204" pitchFamily="34" charset="0"/>
                <a:ea typeface="MS PGothic" pitchFamily="34" charset="-128"/>
                <a:cs typeface="+mn-cs"/>
              </a:rPr>
              <a:t>arch/hsail/decoder.cc (auto-generated)</a:t>
            </a:r>
            <a:endPar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endParaRPr>
          </a:p>
        </p:txBody>
      </p:sp>
      <p:sp>
        <p:nvSpPr>
          <p:cNvPr id="64" name="Rounded Rectangle 63"/>
          <p:cNvSpPr/>
          <p:nvPr/>
        </p:nvSpPr>
        <p:spPr>
          <a:xfrm>
            <a:off x="3717274" y="2806855"/>
            <a:ext cx="2790530" cy="427004"/>
          </a:xfrm>
          <a:prstGeom prst="roundRect">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 name="TextBox 64"/>
          <p:cNvSpPr txBox="1"/>
          <p:nvPr/>
        </p:nvSpPr>
        <p:spPr>
          <a:xfrm>
            <a:off x="4203396" y="5569815"/>
            <a:ext cx="3090270" cy="501676"/>
          </a:xfrm>
          <a:prstGeom prst="rect">
            <a:avLst/>
          </a:prstGeom>
          <a:ln w="38100">
            <a:solidFill>
              <a:srgbClr val="0070C0"/>
            </a:solidFill>
          </a:ln>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smtClean="0">
                <a:latin typeface="Calibri Light" panose="020F0302020204030204" pitchFamily="34" charset="0"/>
                <a:ea typeface="MS PGothic" pitchFamily="34" charset="-128"/>
                <a:cs typeface="+mn-cs"/>
              </a:rPr>
              <a:t>gpu_static_inst.hh</a:t>
            </a:r>
            <a:r>
              <a:rPr lang="en-US" sz="1200" dirty="0" smtClean="0">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a:latin typeface="Calibri Light" panose="020F0302020204030204" pitchFamily="34" charset="0"/>
                <a:ea typeface="MS PGothic" pitchFamily="34" charset="-128"/>
                <a:cs typeface="+mn-cs"/>
              </a:rPr>
              <a:t>a</a:t>
            </a:r>
            <a:r>
              <a:rPr kumimoji="0" lang="en-US" sz="12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uto</a:t>
            </a:r>
            <a:r>
              <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-generated</a:t>
            </a:r>
            <a:r>
              <a:rPr kumimoji="0" lang="en-US" sz="1200" b="0" i="0" u="none" strike="noStrike" kern="1200" cap="none" spc="0" normalizeH="0" noProof="0" dirty="0" smtClean="0">
                <a:ln>
                  <a:noFill/>
                </a:ln>
                <a:solidFill>
                  <a:schemeClr val="tx1"/>
                </a:solidFill>
                <a:effectLst/>
                <a:uLnTx/>
                <a:uFillTx/>
                <a:latin typeface="Calibri Light" panose="020F0302020204030204" pitchFamily="34" charset="0"/>
                <a:ea typeface="MS PGothic" pitchFamily="34" charset="-128"/>
                <a:cs typeface="+mn-cs"/>
              </a:rPr>
              <a:t> ISA-specific instruction classes</a:t>
            </a:r>
            <a:endParaRPr kumimoji="0" lang="en-US" sz="12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endParaRPr>
          </a:p>
        </p:txBody>
      </p:sp>
      <p:sp>
        <p:nvSpPr>
          <p:cNvPr id="66" name="Rounded Rectangle 65"/>
          <p:cNvSpPr/>
          <p:nvPr/>
        </p:nvSpPr>
        <p:spPr>
          <a:xfrm>
            <a:off x="1957747" y="1191873"/>
            <a:ext cx="950823" cy="427004"/>
          </a:xfrm>
          <a:prstGeom prst="roundRect">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 name="Rounded Rectangle 66"/>
          <p:cNvSpPr/>
          <p:nvPr/>
        </p:nvSpPr>
        <p:spPr>
          <a:xfrm>
            <a:off x="0" y="892554"/>
            <a:ext cx="7947728" cy="2999830"/>
          </a:xfrm>
          <a:prstGeom prst="round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 name="TextBox 67"/>
          <p:cNvSpPr txBox="1"/>
          <p:nvPr/>
        </p:nvSpPr>
        <p:spPr>
          <a:xfrm>
            <a:off x="7418779" y="5563335"/>
            <a:ext cx="1451744" cy="501676"/>
          </a:xfrm>
          <a:prstGeom prst="rect">
            <a:avLst/>
          </a:prstGeom>
          <a:ln w="38100">
            <a:solidFill>
              <a:schemeClr val="bg2"/>
            </a:solidFill>
          </a:ln>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c</a:t>
            </a:r>
            <a:r>
              <a:rPr lang="en-US" sz="1200" dirty="0" err="1" smtClean="0">
                <a:latin typeface="Calibri Light" panose="020F0302020204030204" pitchFamily="34" charset="0"/>
                <a:ea typeface="MS PGothic" pitchFamily="34" charset="-128"/>
                <a:cs typeface="+mn-cs"/>
              </a:rPr>
              <a:t>ompute_unit.hh</a:t>
            </a:r>
            <a:r>
              <a:rPr lang="en-US" sz="1200" dirty="0" smtClean="0">
                <a:latin typeface="Calibri Light" panose="020F0302020204030204" pitchFamily="34" charset="0"/>
                <a:ea typeface="MS PGothic" pitchFamily="34" charset="-128"/>
                <a:cs typeface="+mn-cs"/>
              </a:rPr>
              <a:t>/cc</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dirty="0" err="1">
                <a:latin typeface="Calibri Light" panose="020F0302020204030204" pitchFamily="34" charset="0"/>
                <a:ea typeface="MS PGothic" pitchFamily="34" charset="-128"/>
                <a:cs typeface="+mn-cs"/>
              </a:rPr>
              <a:t>s</a:t>
            </a:r>
            <a:r>
              <a:rPr lang="en-US" sz="1200" dirty="0" err="1" smtClean="0">
                <a:latin typeface="Calibri Light" panose="020F0302020204030204" pitchFamily="34" charset="0"/>
                <a:ea typeface="MS PGothic" pitchFamily="34" charset="-128"/>
                <a:cs typeface="+mn-cs"/>
              </a:rPr>
              <a:t>hader.hh</a:t>
            </a:r>
            <a:r>
              <a:rPr lang="en-US" sz="1200" dirty="0" smtClean="0">
                <a:latin typeface="Calibri Light" panose="020F0302020204030204" pitchFamily="34" charset="0"/>
                <a:ea typeface="MS PGothic" pitchFamily="34" charset="-128"/>
                <a:cs typeface="+mn-cs"/>
              </a:rPr>
              <a:t>/cc</a:t>
            </a:r>
          </a:p>
        </p:txBody>
      </p:sp>
    </p:spTree>
    <p:extLst>
      <p:ext uri="{BB962C8B-B14F-4D97-AF65-F5344CB8AC3E}">
        <p14:creationId xmlns:p14="http://schemas.microsoft.com/office/powerpoint/2010/main" val="720507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animBg="1"/>
      <p:bldP spid="57"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3910407" y="1158302"/>
            <a:ext cx="4986678" cy="2578383"/>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6" name="Rounded Rectangle 35"/>
          <p:cNvSpPr/>
          <p:nvPr/>
        </p:nvSpPr>
        <p:spPr>
          <a:xfrm>
            <a:off x="4080588" y="1235409"/>
            <a:ext cx="2141220" cy="238073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 name="Title 1"/>
          <p:cNvSpPr>
            <a:spLocks noGrp="1"/>
          </p:cNvSpPr>
          <p:nvPr>
            <p:ph type="title"/>
          </p:nvPr>
        </p:nvSpPr>
        <p:spPr/>
        <p:txBody>
          <a:bodyPr/>
          <a:lstStyle/>
          <a:p>
            <a:r>
              <a:rPr lang="en-US" dirty="0" smtClean="0"/>
              <a:t>GPU CORE MODULES</a:t>
            </a:r>
            <a:endParaRPr lang="en-US" dirty="0"/>
          </a:p>
        </p:txBody>
      </p:sp>
      <p:sp>
        <p:nvSpPr>
          <p:cNvPr id="4" name="Text Placeholder 3"/>
          <p:cNvSpPr>
            <a:spLocks noGrp="1"/>
          </p:cNvSpPr>
          <p:nvPr>
            <p:ph type="body" sz="quarter" idx="10"/>
          </p:nvPr>
        </p:nvSpPr>
        <p:spPr/>
        <p:txBody>
          <a:bodyPr/>
          <a:lstStyle/>
          <a:p>
            <a:r>
              <a:rPr lang="en-US" dirty="0" smtClean="0"/>
              <a:t>GPU CORE MODULES vs</a:t>
            </a:r>
            <a:r>
              <a:rPr lang="en-US" dirty="0"/>
              <a:t>. RUBY MODULES</a:t>
            </a:r>
          </a:p>
        </p:txBody>
      </p:sp>
      <p:grpSp>
        <p:nvGrpSpPr>
          <p:cNvPr id="5" name="Group 4"/>
          <p:cNvGrpSpPr>
            <a:grpSpLocks noChangeAspect="1"/>
          </p:cNvGrpSpPr>
          <p:nvPr/>
        </p:nvGrpSpPr>
        <p:grpSpPr>
          <a:xfrm>
            <a:off x="559609" y="1319802"/>
            <a:ext cx="2612524" cy="2255392"/>
            <a:chOff x="445363" y="1333500"/>
            <a:chExt cx="3048000" cy="2631338"/>
          </a:xfrm>
        </p:grpSpPr>
        <p:cxnSp>
          <p:nvCxnSpPr>
            <p:cNvPr id="6" name="Elbow Connector 5"/>
            <p:cNvCxnSpPr>
              <a:stCxn id="23" idx="2"/>
              <a:endCxn id="2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7" name="Elbow Connector 6"/>
            <p:cNvCxnSpPr>
              <a:stCxn id="20" idx="2"/>
              <a:endCxn id="2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Elbow Connector 7"/>
            <p:cNvCxnSpPr>
              <a:stCxn id="26" idx="2"/>
              <a:endCxn id="2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 name="Elbow Connector 8"/>
            <p:cNvCxnSpPr>
              <a:stCxn id="17" idx="2"/>
              <a:endCxn id="2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27" idx="2"/>
              <a:endCxn id="2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endCxn id="1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endCxn id="1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endCxn id="2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endCxn id="2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16" idx="2"/>
              <a:endCxn id="1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6" name="Rounded Rectangle 1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17" name="Rounded Rectangle 1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18" name="Straight Connector 17"/>
            <p:cNvCxnSpPr>
              <a:stCxn id="19" idx="2"/>
              <a:endCxn id="2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9" name="Rounded Rectangle 1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0" name="Rounded Rectangle 1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21" name="Straight Connector 20"/>
            <p:cNvCxnSpPr>
              <a:stCxn id="22" idx="2"/>
              <a:endCxn id="2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2" name="Rounded Rectangle 2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3" name="Rounded Rectangle 2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24" name="Straight Connector 23"/>
            <p:cNvCxnSpPr>
              <a:stCxn id="25" idx="2"/>
              <a:endCxn id="2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5" name="Rounded Rectangle 2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6" name="Rounded Rectangle 2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sp>
          <p:nvSpPr>
            <p:cNvPr id="27" name="Rounded Rectangle 2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SQC (I-Cache)</a:t>
              </a:r>
            </a:p>
          </p:txBody>
        </p:sp>
        <p:sp>
          <p:nvSpPr>
            <p:cNvPr id="28" name="Rounded Rectangle 2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L2</a:t>
              </a:r>
            </a:p>
          </p:txBody>
        </p:sp>
      </p:grpSp>
      <p:sp>
        <p:nvSpPr>
          <p:cNvPr id="29" name="TextBox 28"/>
          <p:cNvSpPr txBox="1"/>
          <p:nvPr/>
        </p:nvSpPr>
        <p:spPr>
          <a:xfrm>
            <a:off x="366545" y="3801610"/>
            <a:ext cx="2936810"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dirty="0" smtClean="0">
                <a:latin typeface="+mj-lt"/>
                <a:ea typeface="MS PGothic" pitchFamily="34" charset="-128"/>
                <a:cs typeface="+mn-cs"/>
              </a:rPr>
              <a:t>Hardware building blocks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1" name="Content Placeholder 2"/>
          <p:cNvSpPr txBox="1">
            <a:spLocks/>
          </p:cNvSpPr>
          <p:nvPr/>
        </p:nvSpPr>
        <p:spPr bwMode="auto">
          <a:xfrm>
            <a:off x="375921" y="4376532"/>
            <a:ext cx="8666480" cy="23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GPU (</a:t>
            </a:r>
            <a:r>
              <a:rPr lang="en-US" sz="1600" dirty="0" err="1" smtClean="0"/>
              <a:t>shader</a:t>
            </a:r>
            <a:r>
              <a:rPr lang="en-US" sz="1600" dirty="0" smtClean="0"/>
              <a:t> unit) contains multiple CUs</a:t>
            </a:r>
          </a:p>
          <a:p>
            <a:r>
              <a:rPr lang="en-US" sz="1600" dirty="0" smtClean="0"/>
              <a:t>GPU core is the compute unit </a:t>
            </a:r>
            <a:r>
              <a:rPr lang="en-US" sz="1600" dirty="0" smtClean="0">
                <a:latin typeface="Calibri Light" panose="020F0302020204030204" pitchFamily="34" charset="0"/>
              </a:rPr>
              <a:t>(</a:t>
            </a:r>
            <a:r>
              <a:rPr lang="en-US" sz="1600" dirty="0" err="1" smtClean="0">
                <a:latin typeface="Calibri Light" panose="020F0302020204030204" pitchFamily="34" charset="0"/>
              </a:rPr>
              <a:t>compute_unit</a:t>
            </a:r>
            <a:r>
              <a:rPr lang="en-US" sz="1600" dirty="0" smtClean="0">
                <a:latin typeface="Calibri Light" panose="020F0302020204030204" pitchFamily="34" charset="0"/>
              </a:rPr>
              <a:t>.[</a:t>
            </a:r>
            <a:r>
              <a:rPr lang="en-US" sz="1600" dirty="0" err="1" smtClean="0">
                <a:latin typeface="Calibri Light" panose="020F0302020204030204" pitchFamily="34" charset="0"/>
              </a:rPr>
              <a:t>cc|hh</a:t>
            </a:r>
            <a:r>
              <a:rPr lang="en-US" sz="1600" dirty="0" smtClean="0">
                <a:latin typeface="Calibri Light" panose="020F0302020204030204" pitchFamily="34" charset="0"/>
              </a:rPr>
              <a:t>])</a:t>
            </a:r>
          </a:p>
          <a:p>
            <a:pPr lvl="1"/>
            <a:r>
              <a:rPr lang="en-US" sz="1400" dirty="0" smtClean="0"/>
              <a:t>Resources </a:t>
            </a:r>
            <a:r>
              <a:rPr lang="en-US" sz="1400" dirty="0" smtClean="0">
                <a:solidFill>
                  <a:schemeClr val="accent3"/>
                </a:solidFill>
              </a:rPr>
              <a:t>inside GPU Core</a:t>
            </a:r>
          </a:p>
          <a:p>
            <a:pPr lvl="2"/>
            <a:r>
              <a:rPr lang="en-US" sz="1200" dirty="0" smtClean="0"/>
              <a:t>Instruction buffering, Registers, Vector ALUs</a:t>
            </a:r>
          </a:p>
          <a:p>
            <a:pPr lvl="1"/>
            <a:r>
              <a:rPr lang="en-US" sz="1400" dirty="0" smtClean="0"/>
              <a:t>Resources </a:t>
            </a:r>
            <a:r>
              <a:rPr lang="en-US" sz="1400" dirty="0" smtClean="0">
                <a:solidFill>
                  <a:schemeClr val="accent3"/>
                </a:solidFill>
              </a:rPr>
              <a:t>outside GPU Core</a:t>
            </a:r>
            <a:endParaRPr lang="en-US" sz="1400" dirty="0" smtClean="0"/>
          </a:p>
          <a:p>
            <a:pPr lvl="2"/>
            <a:r>
              <a:rPr lang="en-US" sz="1200" dirty="0" smtClean="0"/>
              <a:t>TCP, TCC, I-Cache (Ruby based)</a:t>
            </a:r>
          </a:p>
          <a:p>
            <a:r>
              <a:rPr lang="en-US" sz="1600" dirty="0" err="1"/>
              <a:t>Shader</a:t>
            </a:r>
            <a:r>
              <a:rPr lang="en-US" sz="1600" dirty="0"/>
              <a:t> </a:t>
            </a:r>
            <a:r>
              <a:rPr lang="en-US" sz="1600" dirty="0" smtClean="0">
                <a:latin typeface="Calibri Light" panose="020F0302020204030204" pitchFamily="34" charset="0"/>
              </a:rPr>
              <a:t>(</a:t>
            </a:r>
            <a:r>
              <a:rPr lang="en-US" sz="1600" dirty="0" err="1" smtClean="0">
                <a:latin typeface="Calibri Light" panose="020F0302020204030204" pitchFamily="34" charset="0"/>
              </a:rPr>
              <a:t>shader</a:t>
            </a:r>
            <a:r>
              <a:rPr lang="en-US" sz="1600" dirty="0" smtClean="0">
                <a:latin typeface="Calibri Light" panose="020F0302020204030204" pitchFamily="34" charset="0"/>
              </a:rPr>
              <a:t>.[</a:t>
            </a:r>
            <a:r>
              <a:rPr lang="en-US" sz="1600" dirty="0" err="1" smtClean="0">
                <a:latin typeface="Calibri Light" panose="020F0302020204030204" pitchFamily="34" charset="0"/>
              </a:rPr>
              <a:t>cc|hh</a:t>
            </a:r>
            <a:r>
              <a:rPr lang="en-US" sz="1600" dirty="0" smtClean="0">
                <a:latin typeface="Calibri Light" panose="020F0302020204030204" pitchFamily="34" charset="0"/>
              </a:rPr>
              <a:t>])</a:t>
            </a:r>
            <a:r>
              <a:rPr lang="en-US" sz="1600" dirty="0" smtClean="0"/>
              <a:t>: </a:t>
            </a:r>
            <a:r>
              <a:rPr lang="en-US" sz="1600" dirty="0"/>
              <a:t>O</a:t>
            </a:r>
            <a:r>
              <a:rPr lang="en-US" sz="1600" dirty="0" smtClean="0"/>
              <a:t>bject containing </a:t>
            </a:r>
            <a:r>
              <a:rPr lang="en-US" sz="1600" dirty="0"/>
              <a:t>all </a:t>
            </a:r>
            <a:r>
              <a:rPr lang="en-US" sz="1600" dirty="0" smtClean="0"/>
              <a:t>GPU cores </a:t>
            </a:r>
            <a:r>
              <a:rPr lang="en-US" sz="1600" dirty="0"/>
              <a:t>along with other misc. </a:t>
            </a:r>
            <a:r>
              <a:rPr lang="en-US" sz="1600" dirty="0" smtClean="0"/>
              <a:t>components</a:t>
            </a:r>
            <a:endParaRPr lang="en-US" sz="1600" dirty="0"/>
          </a:p>
        </p:txBody>
      </p:sp>
      <p:sp>
        <p:nvSpPr>
          <p:cNvPr id="39" name="TextBox 38"/>
          <p:cNvSpPr txBox="1"/>
          <p:nvPr/>
        </p:nvSpPr>
        <p:spPr>
          <a:xfrm>
            <a:off x="4569747" y="2085855"/>
            <a:ext cx="1245662" cy="723275"/>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Core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Modules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0" name="TextBox 39"/>
          <p:cNvSpPr txBox="1"/>
          <p:nvPr/>
        </p:nvSpPr>
        <p:spPr>
          <a:xfrm>
            <a:off x="7759619" y="2154034"/>
            <a:ext cx="1191288" cy="723275"/>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APU</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Simulator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1" name="Rounded Rectangle 40"/>
          <p:cNvSpPr/>
          <p:nvPr/>
        </p:nvSpPr>
        <p:spPr>
          <a:xfrm>
            <a:off x="6324488" y="1245174"/>
            <a:ext cx="1374446" cy="2380736"/>
          </a:xfrm>
          <a:prstGeom prst="roundRect">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TextBox 41"/>
          <p:cNvSpPr txBox="1"/>
          <p:nvPr/>
        </p:nvSpPr>
        <p:spPr>
          <a:xfrm>
            <a:off x="6504006" y="2024756"/>
            <a:ext cx="1096775" cy="723275"/>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Ruby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Modules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379" y="1503872"/>
            <a:ext cx="1060197" cy="42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5081684" y="3801610"/>
            <a:ext cx="2936810"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dirty="0" smtClean="0">
                <a:latin typeface="+mj-lt"/>
                <a:ea typeface="MS PGothic" pitchFamily="34" charset="-128"/>
                <a:cs typeface="+mn-cs"/>
              </a:rPr>
              <a:t>Simulator software modules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654459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a:off x="2721822" y="1997455"/>
            <a:ext cx="973277" cy="383808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2745965" y="1333008"/>
            <a:ext cx="1021458" cy="212395"/>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GPU </a:t>
            </a:r>
            <a:r>
              <a:rPr lang="en-US" dirty="0" err="1" smtClean="0"/>
              <a:t>CORe</a:t>
            </a:r>
            <a:r>
              <a:rPr lang="en-US" dirty="0" smtClean="0"/>
              <a:t> MODULE INTERNALS </a:t>
            </a:r>
            <a:endParaRPr lang="en-US" dirty="0"/>
          </a:p>
        </p:txBody>
      </p:sp>
      <p:sp>
        <p:nvSpPr>
          <p:cNvPr id="3" name="Content Placeholder 2"/>
          <p:cNvSpPr>
            <a:spLocks noGrp="1"/>
          </p:cNvSpPr>
          <p:nvPr>
            <p:ph idx="1"/>
          </p:nvPr>
        </p:nvSpPr>
        <p:spPr>
          <a:xfrm>
            <a:off x="186362" y="3312471"/>
            <a:ext cx="4158623" cy="3282563"/>
          </a:xfrm>
        </p:spPr>
        <p:txBody>
          <a:bodyPr>
            <a:normAutofit/>
          </a:bodyPr>
          <a:lstStyle/>
          <a:p>
            <a:r>
              <a:rPr lang="en-US" sz="1600" dirty="0" smtClean="0"/>
              <a:t>Compute unit (CU)</a:t>
            </a:r>
          </a:p>
          <a:p>
            <a:pPr lvl="1"/>
            <a:r>
              <a:rPr lang="en-US" sz="1400" dirty="0" smtClean="0"/>
              <a:t>Four 16-wide SIMD units for vector</a:t>
            </a:r>
            <a:br>
              <a:rPr lang="en-US" sz="1400" dirty="0" smtClean="0"/>
            </a:br>
            <a:r>
              <a:rPr lang="en-US" sz="1400" dirty="0" smtClean="0"/>
              <a:t>processing</a:t>
            </a:r>
          </a:p>
          <a:p>
            <a:pPr lvl="1"/>
            <a:r>
              <a:rPr lang="en-US" sz="1400" dirty="0" smtClean="0"/>
              <a:t>SIMD hosts </a:t>
            </a:r>
            <a:r>
              <a:rPr lang="en-US" sz="1400" dirty="0" err="1" smtClean="0"/>
              <a:t>wavefronts</a:t>
            </a:r>
            <a:r>
              <a:rPr lang="en-US" sz="1400" dirty="0" smtClean="0"/>
              <a:t> (WF)</a:t>
            </a:r>
          </a:p>
          <a:p>
            <a:pPr lvl="1"/>
            <a:r>
              <a:rPr lang="en-US" sz="1400" b="1" dirty="0" smtClean="0">
                <a:solidFill>
                  <a:schemeClr val="accent3"/>
                </a:solidFill>
              </a:rPr>
              <a:t>Private</a:t>
            </a:r>
            <a:r>
              <a:rPr lang="en-US" sz="1400" dirty="0" smtClean="0">
                <a:solidFill>
                  <a:schemeClr val="accent3"/>
                </a:solidFill>
              </a:rPr>
              <a:t> </a:t>
            </a:r>
            <a:r>
              <a:rPr lang="en-US" sz="1400" dirty="0" smtClean="0"/>
              <a:t>resources to each SIMD</a:t>
            </a:r>
          </a:p>
          <a:p>
            <a:pPr lvl="2"/>
            <a:r>
              <a:rPr lang="en-US" sz="1200" dirty="0" smtClean="0"/>
              <a:t>Instruction buffering</a:t>
            </a:r>
          </a:p>
          <a:p>
            <a:pPr lvl="2"/>
            <a:r>
              <a:rPr lang="en-US" sz="1200" dirty="0"/>
              <a:t>R</a:t>
            </a:r>
            <a:r>
              <a:rPr lang="en-US" sz="1200" dirty="0" smtClean="0"/>
              <a:t>egisters</a:t>
            </a:r>
          </a:p>
          <a:p>
            <a:pPr lvl="2"/>
            <a:r>
              <a:rPr lang="en-US" sz="1200" dirty="0" smtClean="0"/>
              <a:t>Vector ALUS</a:t>
            </a:r>
          </a:p>
          <a:p>
            <a:pPr lvl="1"/>
            <a:r>
              <a:rPr lang="en-US" sz="1400" b="1" dirty="0">
                <a:solidFill>
                  <a:schemeClr val="accent3"/>
                </a:solidFill>
              </a:rPr>
              <a:t>Shared</a:t>
            </a:r>
            <a:r>
              <a:rPr lang="en-US" sz="1400" dirty="0" smtClean="0"/>
              <a:t> resources</a:t>
            </a:r>
          </a:p>
          <a:p>
            <a:pPr lvl="2"/>
            <a:r>
              <a:rPr lang="en-US" sz="1200" dirty="0" smtClean="0"/>
              <a:t>Fetch and decode</a:t>
            </a:r>
          </a:p>
          <a:p>
            <a:pPr lvl="2"/>
            <a:r>
              <a:rPr lang="en-US" sz="1200" dirty="0" smtClean="0"/>
              <a:t>TCP (L1D)</a:t>
            </a:r>
          </a:p>
          <a:p>
            <a:pPr lvl="2"/>
            <a:r>
              <a:rPr lang="en-US" sz="1200" dirty="0" smtClean="0"/>
              <a:t>Local data share (LDS)</a:t>
            </a:r>
          </a:p>
          <a:p>
            <a:pPr lvl="3"/>
            <a:r>
              <a:rPr lang="en-US" sz="1050" dirty="0" smtClean="0"/>
              <a:t>Similar to </a:t>
            </a:r>
            <a:r>
              <a:rPr lang="en-US" sz="1050" dirty="0" err="1" smtClean="0"/>
              <a:t>Nvidia</a:t>
            </a:r>
            <a:r>
              <a:rPr lang="en-US" sz="1050" dirty="0" smtClean="0"/>
              <a:t> shared memory</a:t>
            </a:r>
          </a:p>
        </p:txBody>
      </p:sp>
      <p:sp>
        <p:nvSpPr>
          <p:cNvPr id="4" name="Text Placeholder 3"/>
          <p:cNvSpPr>
            <a:spLocks noGrp="1"/>
          </p:cNvSpPr>
          <p:nvPr>
            <p:ph type="body" sz="quarter" idx="10"/>
          </p:nvPr>
        </p:nvSpPr>
        <p:spPr/>
        <p:txBody>
          <a:bodyPr/>
          <a:lstStyle/>
          <a:p>
            <a:r>
              <a:rPr lang="en-US" dirty="0"/>
              <a:t>SHARED vs. </a:t>
            </a:r>
            <a:r>
              <a:rPr lang="en-US" dirty="0" smtClean="0"/>
              <a:t>PRIVATE STRUCTURES  </a:t>
            </a:r>
            <a:endParaRPr lang="en-US" dirty="0"/>
          </a:p>
        </p:txBody>
      </p:sp>
      <p:grpSp>
        <p:nvGrpSpPr>
          <p:cNvPr id="5" name="Group 4"/>
          <p:cNvGrpSpPr>
            <a:grpSpLocks noChangeAspect="1"/>
          </p:cNvGrpSpPr>
          <p:nvPr/>
        </p:nvGrpSpPr>
        <p:grpSpPr>
          <a:xfrm>
            <a:off x="218172" y="1187496"/>
            <a:ext cx="2486636" cy="2146712"/>
            <a:chOff x="445363" y="1333500"/>
            <a:chExt cx="3048000" cy="2631338"/>
          </a:xfrm>
        </p:grpSpPr>
        <p:cxnSp>
          <p:nvCxnSpPr>
            <p:cNvPr id="6" name="Elbow Connector 5"/>
            <p:cNvCxnSpPr>
              <a:stCxn id="23" idx="2"/>
              <a:endCxn id="2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7" name="Elbow Connector 6"/>
            <p:cNvCxnSpPr>
              <a:stCxn id="20" idx="2"/>
              <a:endCxn id="2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Elbow Connector 7"/>
            <p:cNvCxnSpPr>
              <a:stCxn id="26" idx="2"/>
              <a:endCxn id="2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 name="Elbow Connector 8"/>
            <p:cNvCxnSpPr>
              <a:stCxn id="17" idx="2"/>
              <a:endCxn id="2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27" idx="2"/>
              <a:endCxn id="2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endCxn id="1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endCxn id="1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endCxn id="2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endCxn id="2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16" idx="2"/>
              <a:endCxn id="1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6" name="Rounded Rectangle 1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17" name="Rounded Rectangle 1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18" name="Straight Connector 17"/>
            <p:cNvCxnSpPr>
              <a:stCxn id="19" idx="2"/>
              <a:endCxn id="2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9" name="Rounded Rectangle 1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0" name="Rounded Rectangle 1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21" name="Straight Connector 20"/>
            <p:cNvCxnSpPr>
              <a:stCxn id="22" idx="2"/>
              <a:endCxn id="2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2" name="Rounded Rectangle 2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3" name="Rounded Rectangle 2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cxnSp>
          <p:nvCxnSpPr>
            <p:cNvPr id="24" name="Straight Connector 23"/>
            <p:cNvCxnSpPr>
              <a:stCxn id="25" idx="2"/>
              <a:endCxn id="2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5" name="Rounded Rectangle 2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cs typeface="Arial" charset="0"/>
                </a:rPr>
                <a:t>GPU Core</a:t>
              </a:r>
            </a:p>
          </p:txBody>
        </p:sp>
        <p:sp>
          <p:nvSpPr>
            <p:cNvPr id="26" name="Rounded Rectangle 2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L1D</a:t>
              </a:r>
            </a:p>
          </p:txBody>
        </p:sp>
        <p:sp>
          <p:nvSpPr>
            <p:cNvPr id="27" name="Rounded Rectangle 2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SQC (I-Cache)</a:t>
              </a:r>
            </a:p>
          </p:txBody>
        </p:sp>
        <p:sp>
          <p:nvSpPr>
            <p:cNvPr id="28" name="Rounded Rectangle 2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400" b="1" dirty="0" smtClean="0">
                  <a:solidFill>
                    <a:prstClr val="white"/>
                  </a:solidFill>
                  <a:latin typeface="Arial"/>
                </a:rPr>
                <a:t>L2</a:t>
              </a:r>
            </a:p>
          </p:txBody>
        </p:sp>
      </p:grpSp>
      <p:grpSp>
        <p:nvGrpSpPr>
          <p:cNvPr id="132" name="Group 131"/>
          <p:cNvGrpSpPr/>
          <p:nvPr/>
        </p:nvGrpSpPr>
        <p:grpSpPr>
          <a:xfrm>
            <a:off x="3702205" y="1264748"/>
            <a:ext cx="5321699" cy="5439047"/>
            <a:chOff x="3702205" y="1381123"/>
            <a:chExt cx="5321699" cy="5439047"/>
          </a:xfrm>
        </p:grpSpPr>
        <p:sp>
          <p:nvSpPr>
            <p:cNvPr id="29" name="Rounded Rectangle 28"/>
            <p:cNvSpPr/>
            <p:nvPr/>
          </p:nvSpPr>
          <p:spPr>
            <a:xfrm>
              <a:off x="3702205" y="1381123"/>
              <a:ext cx="5274900" cy="4706464"/>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100" name="Group 99"/>
            <p:cNvGrpSpPr/>
            <p:nvPr/>
          </p:nvGrpSpPr>
          <p:grpSpPr>
            <a:xfrm>
              <a:off x="3938496" y="1477135"/>
              <a:ext cx="5085408" cy="5343035"/>
              <a:chOff x="4116912" y="1477135"/>
              <a:chExt cx="5085408" cy="5343035"/>
            </a:xfrm>
          </p:grpSpPr>
          <p:sp>
            <p:nvSpPr>
              <p:cNvPr id="30" name="Rounded Rectangle 29"/>
              <p:cNvSpPr/>
              <p:nvPr/>
            </p:nvSpPr>
            <p:spPr>
              <a:xfrm>
                <a:off x="4116912" y="1477135"/>
                <a:ext cx="4867536"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Instruction Fetch</a:t>
                </a:r>
                <a:endParaRPr lang="en-US" dirty="0">
                  <a:solidFill>
                    <a:schemeClr val="tx1"/>
                  </a:solidFill>
                </a:endParaRPr>
              </a:p>
            </p:txBody>
          </p:sp>
          <p:grpSp>
            <p:nvGrpSpPr>
              <p:cNvPr id="54" name="Group 53"/>
              <p:cNvGrpSpPr/>
              <p:nvPr/>
            </p:nvGrpSpPr>
            <p:grpSpPr>
              <a:xfrm>
                <a:off x="4116912" y="2097429"/>
                <a:ext cx="4867536" cy="732859"/>
                <a:chOff x="4116912" y="2093076"/>
                <a:chExt cx="4867536" cy="732859"/>
              </a:xfrm>
            </p:grpSpPr>
            <p:sp>
              <p:nvSpPr>
                <p:cNvPr id="31" name="Rounded Rectangle 30"/>
                <p:cNvSpPr/>
                <p:nvPr/>
              </p:nvSpPr>
              <p:spPr>
                <a:xfrm>
                  <a:off x="411691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WF 0-9 Contexts</a:t>
                  </a:r>
                  <a:endParaRPr lang="en-US" sz="1600" dirty="0">
                    <a:solidFill>
                      <a:schemeClr val="tx1"/>
                    </a:solidFill>
                  </a:endParaRPr>
                </a:p>
              </p:txBody>
            </p:sp>
            <p:sp>
              <p:nvSpPr>
                <p:cNvPr id="32" name="Rounded Rectangle 31"/>
                <p:cNvSpPr/>
                <p:nvPr/>
              </p:nvSpPr>
              <p:spPr>
                <a:xfrm>
                  <a:off x="536542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WF 10-19 Contexts</a:t>
                  </a:r>
                  <a:endParaRPr lang="en-US" sz="1600" dirty="0">
                    <a:solidFill>
                      <a:schemeClr val="tx1"/>
                    </a:solidFill>
                  </a:endParaRPr>
                </a:p>
              </p:txBody>
            </p:sp>
            <p:sp>
              <p:nvSpPr>
                <p:cNvPr id="33" name="Rounded Rectangle 32"/>
                <p:cNvSpPr/>
                <p:nvPr/>
              </p:nvSpPr>
              <p:spPr>
                <a:xfrm>
                  <a:off x="661394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WF 20-29 Contexts</a:t>
                  </a:r>
                  <a:endParaRPr lang="en-US" sz="1600" dirty="0">
                    <a:solidFill>
                      <a:schemeClr val="tx1"/>
                    </a:solidFill>
                  </a:endParaRPr>
                </a:p>
              </p:txBody>
            </p:sp>
            <p:sp>
              <p:nvSpPr>
                <p:cNvPr id="34" name="Rounded Rectangle 33"/>
                <p:cNvSpPr/>
                <p:nvPr/>
              </p:nvSpPr>
              <p:spPr>
                <a:xfrm>
                  <a:off x="786245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smtClean="0">
                      <a:solidFill>
                        <a:schemeClr val="tx1"/>
                      </a:solidFill>
                    </a:rPr>
                    <a:t>WF 30-39 Contexts</a:t>
                  </a:r>
                  <a:endParaRPr lang="en-US" sz="1600" dirty="0">
                    <a:solidFill>
                      <a:schemeClr val="tx1"/>
                    </a:solidFill>
                  </a:endParaRPr>
                </a:p>
              </p:txBody>
            </p:sp>
          </p:grpSp>
          <p:sp>
            <p:nvSpPr>
              <p:cNvPr id="35" name="Rounded Rectangle 34"/>
              <p:cNvSpPr/>
              <p:nvPr/>
            </p:nvSpPr>
            <p:spPr>
              <a:xfrm>
                <a:off x="4116913" y="3078186"/>
                <a:ext cx="4867535"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Instruction Decode</a:t>
                </a:r>
                <a:endParaRPr lang="en-US" dirty="0">
                  <a:solidFill>
                    <a:schemeClr val="tx1"/>
                  </a:solidFill>
                </a:endParaRPr>
              </a:p>
            </p:txBody>
          </p:sp>
          <p:grpSp>
            <p:nvGrpSpPr>
              <p:cNvPr id="55" name="Group 54"/>
              <p:cNvGrpSpPr/>
              <p:nvPr/>
            </p:nvGrpSpPr>
            <p:grpSpPr>
              <a:xfrm>
                <a:off x="4116912" y="3698480"/>
                <a:ext cx="4867536" cy="1711005"/>
                <a:chOff x="4116912" y="3723356"/>
                <a:chExt cx="4867536" cy="1711005"/>
              </a:xfrm>
            </p:grpSpPr>
            <p:grpSp>
              <p:nvGrpSpPr>
                <p:cNvPr id="39" name="Group 38"/>
                <p:cNvGrpSpPr/>
                <p:nvPr/>
              </p:nvGrpSpPr>
              <p:grpSpPr>
                <a:xfrm>
                  <a:off x="4116912" y="3723356"/>
                  <a:ext cx="1121991" cy="1711005"/>
                  <a:chOff x="4221347" y="3723356"/>
                  <a:chExt cx="1121991" cy="1874595"/>
                </a:xfrm>
              </p:grpSpPr>
              <p:sp>
                <p:nvSpPr>
                  <p:cNvPr id="36" name="Rounded Rectangle 35"/>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SIMD 0</a:t>
                    </a:r>
                  </a:p>
                </p:txBody>
              </p:sp>
              <p:sp>
                <p:nvSpPr>
                  <p:cNvPr id="37" name="Rounded Rectangle 36"/>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Registers</a:t>
                    </a:r>
                    <a:endParaRPr lang="en-US" dirty="0">
                      <a:solidFill>
                        <a:schemeClr val="tx1"/>
                      </a:solidFill>
                    </a:endParaRPr>
                  </a:p>
                </p:txBody>
              </p:sp>
              <p:sp>
                <p:nvSpPr>
                  <p:cNvPr id="38" name="Rounded Rectangle 37"/>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ALU</a:t>
                    </a:r>
                    <a:endParaRPr lang="en-US" dirty="0">
                      <a:solidFill>
                        <a:schemeClr val="tx1"/>
                      </a:solidFill>
                    </a:endParaRPr>
                  </a:p>
                </p:txBody>
              </p:sp>
            </p:grpSp>
            <p:grpSp>
              <p:nvGrpSpPr>
                <p:cNvPr id="40" name="Group 39"/>
                <p:cNvGrpSpPr/>
                <p:nvPr/>
              </p:nvGrpSpPr>
              <p:grpSpPr>
                <a:xfrm>
                  <a:off x="5365427" y="3723356"/>
                  <a:ext cx="1121991" cy="1711005"/>
                  <a:chOff x="4221347" y="3723356"/>
                  <a:chExt cx="1121991" cy="1874595"/>
                </a:xfrm>
              </p:grpSpPr>
              <p:sp>
                <p:nvSpPr>
                  <p:cNvPr id="41" name="Rounded Rectangle 40"/>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SIMD 1</a:t>
                    </a:r>
                  </a:p>
                </p:txBody>
              </p:sp>
              <p:sp>
                <p:nvSpPr>
                  <p:cNvPr id="42" name="Rounded Rectangle 41"/>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Registers</a:t>
                    </a:r>
                    <a:endParaRPr lang="en-US" dirty="0">
                      <a:solidFill>
                        <a:schemeClr val="tx1"/>
                      </a:solidFill>
                    </a:endParaRPr>
                  </a:p>
                </p:txBody>
              </p:sp>
              <p:sp>
                <p:nvSpPr>
                  <p:cNvPr id="43" name="Rounded Rectangle 42"/>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ALU</a:t>
                    </a:r>
                    <a:endParaRPr lang="en-US" dirty="0">
                      <a:solidFill>
                        <a:schemeClr val="tx1"/>
                      </a:solidFill>
                    </a:endParaRPr>
                  </a:p>
                </p:txBody>
              </p:sp>
            </p:grpSp>
            <p:grpSp>
              <p:nvGrpSpPr>
                <p:cNvPr id="44" name="Group 43"/>
                <p:cNvGrpSpPr/>
                <p:nvPr/>
              </p:nvGrpSpPr>
              <p:grpSpPr>
                <a:xfrm>
                  <a:off x="6613942" y="3723356"/>
                  <a:ext cx="1121991" cy="1711005"/>
                  <a:chOff x="4221347" y="3723356"/>
                  <a:chExt cx="1121991" cy="1874595"/>
                </a:xfrm>
              </p:grpSpPr>
              <p:sp>
                <p:nvSpPr>
                  <p:cNvPr id="45" name="Rounded Rectangle 44"/>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SIMD 2</a:t>
                    </a:r>
                  </a:p>
                </p:txBody>
              </p:sp>
              <p:sp>
                <p:nvSpPr>
                  <p:cNvPr id="46" name="Rounded Rectangle 45"/>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Registers</a:t>
                    </a:r>
                    <a:endParaRPr lang="en-US" dirty="0">
                      <a:solidFill>
                        <a:schemeClr val="tx1"/>
                      </a:solidFill>
                    </a:endParaRPr>
                  </a:p>
                </p:txBody>
              </p:sp>
              <p:sp>
                <p:nvSpPr>
                  <p:cNvPr id="47" name="Rounded Rectangle 46"/>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ALU</a:t>
                    </a:r>
                    <a:endParaRPr lang="en-US" dirty="0">
                      <a:solidFill>
                        <a:schemeClr val="tx1"/>
                      </a:solidFill>
                    </a:endParaRPr>
                  </a:p>
                </p:txBody>
              </p:sp>
            </p:grpSp>
            <p:grpSp>
              <p:nvGrpSpPr>
                <p:cNvPr id="48" name="Group 47"/>
                <p:cNvGrpSpPr/>
                <p:nvPr/>
              </p:nvGrpSpPr>
              <p:grpSpPr>
                <a:xfrm>
                  <a:off x="7862457" y="3723356"/>
                  <a:ext cx="1121991" cy="1711005"/>
                  <a:chOff x="4221347" y="3723356"/>
                  <a:chExt cx="1121991" cy="1874595"/>
                </a:xfrm>
              </p:grpSpPr>
              <p:sp>
                <p:nvSpPr>
                  <p:cNvPr id="49" name="Rounded Rectangle 48"/>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SIMD 3</a:t>
                    </a:r>
                  </a:p>
                </p:txBody>
              </p:sp>
              <p:sp>
                <p:nvSpPr>
                  <p:cNvPr id="50" name="Rounded Rectangle 49"/>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Registers</a:t>
                    </a:r>
                    <a:endParaRPr lang="en-US" dirty="0">
                      <a:solidFill>
                        <a:schemeClr val="tx1"/>
                      </a:solidFill>
                    </a:endParaRPr>
                  </a:p>
                </p:txBody>
              </p:sp>
              <p:sp>
                <p:nvSpPr>
                  <p:cNvPr id="51" name="Rounded Rectangle 50"/>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tx1"/>
                        </a:solidFill>
                      </a:rPr>
                      <a:t>Vector ALU</a:t>
                    </a:r>
                    <a:endParaRPr lang="en-US" dirty="0">
                      <a:solidFill>
                        <a:schemeClr val="tx1"/>
                      </a:solidFill>
                    </a:endParaRPr>
                  </a:p>
                </p:txBody>
              </p:sp>
            </p:grpSp>
          </p:grpSp>
          <p:grpSp>
            <p:nvGrpSpPr>
              <p:cNvPr id="56" name="Group 55"/>
              <p:cNvGrpSpPr/>
              <p:nvPr/>
            </p:nvGrpSpPr>
            <p:grpSpPr>
              <a:xfrm>
                <a:off x="4349662" y="5657382"/>
                <a:ext cx="4852658" cy="1162788"/>
                <a:chOff x="4349662" y="5657382"/>
                <a:chExt cx="4852658" cy="1162788"/>
              </a:xfrm>
            </p:grpSpPr>
            <p:sp>
              <p:nvSpPr>
                <p:cNvPr id="53" name="Rounded Rectangle 52"/>
                <p:cNvSpPr/>
                <p:nvPr/>
              </p:nvSpPr>
              <p:spPr>
                <a:xfrm>
                  <a:off x="7644584" y="6220587"/>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TCP (L1D)</a:t>
                  </a:r>
                  <a:endParaRPr lang="en-US" dirty="0">
                    <a:solidFill>
                      <a:schemeClr val="bg1"/>
                    </a:solidFill>
                  </a:endParaRPr>
                </a:p>
              </p:txBody>
            </p:sp>
            <p:sp>
              <p:nvSpPr>
                <p:cNvPr id="52" name="Rounded Rectangle 51"/>
                <p:cNvSpPr/>
                <p:nvPr/>
              </p:nvSpPr>
              <p:spPr>
                <a:xfrm>
                  <a:off x="4349662" y="5657382"/>
                  <a:ext cx="3180864" cy="294531"/>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Local Data Share (LDS)</a:t>
                  </a:r>
                  <a:endParaRPr lang="en-US" dirty="0">
                    <a:solidFill>
                      <a:schemeClr val="bg1"/>
                    </a:solidFill>
                  </a:endParaRPr>
                </a:p>
              </p:txBody>
            </p:sp>
          </p:grpSp>
          <p:cxnSp>
            <p:nvCxnSpPr>
              <p:cNvPr id="58" name="Elbow Connector 57"/>
              <p:cNvCxnSpPr>
                <a:stCxn id="31" idx="0"/>
                <a:endCxn id="30" idx="2"/>
              </p:cNvCxnSpPr>
              <p:nvPr/>
            </p:nvCxnSpPr>
            <p:spPr>
              <a:xfrm rot="5400000" flipH="1" flipV="1">
                <a:off x="5490345" y="1037094"/>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2" idx="0"/>
                <a:endCxn id="30" idx="2"/>
              </p:cNvCxnSpPr>
              <p:nvPr/>
            </p:nvCxnSpPr>
            <p:spPr>
              <a:xfrm rot="5400000" flipH="1" flipV="1">
                <a:off x="6114602" y="166135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3" idx="0"/>
                <a:endCxn id="30" idx="2"/>
              </p:cNvCxnSpPr>
              <p:nvPr/>
            </p:nvCxnSpPr>
            <p:spPr>
              <a:xfrm rot="16200000" flipV="1">
                <a:off x="6738860" y="1661351"/>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34" idx="0"/>
                <a:endCxn id="30" idx="2"/>
              </p:cNvCxnSpPr>
              <p:nvPr/>
            </p:nvCxnSpPr>
            <p:spPr>
              <a:xfrm rot="16200000" flipV="1">
                <a:off x="7363118" y="1037093"/>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31" idx="2"/>
                <a:endCxn id="35" idx="0"/>
              </p:cNvCxnSpPr>
              <p:nvPr/>
            </p:nvCxnSpPr>
            <p:spPr>
              <a:xfrm rot="16200000" flipH="1">
                <a:off x="5490345" y="2017850"/>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32" idx="2"/>
                <a:endCxn id="35" idx="0"/>
              </p:cNvCxnSpPr>
              <p:nvPr/>
            </p:nvCxnSpPr>
            <p:spPr>
              <a:xfrm rot="16200000" flipH="1">
                <a:off x="6114603" y="2642108"/>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3" idx="2"/>
                <a:endCxn id="35" idx="0"/>
              </p:cNvCxnSpPr>
              <p:nvPr/>
            </p:nvCxnSpPr>
            <p:spPr>
              <a:xfrm rot="5400000">
                <a:off x="6738861" y="2642109"/>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34" idx="2"/>
                <a:endCxn id="35" idx="0"/>
              </p:cNvCxnSpPr>
              <p:nvPr/>
            </p:nvCxnSpPr>
            <p:spPr>
              <a:xfrm rot="5400000">
                <a:off x="7363118" y="2017851"/>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35" idx="2"/>
                <a:endCxn id="36" idx="0"/>
              </p:cNvCxnSpPr>
              <p:nvPr/>
            </p:nvCxnSpPr>
            <p:spPr>
              <a:xfrm rot="5400000">
                <a:off x="5490346" y="2638145"/>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35" idx="2"/>
                <a:endCxn id="41" idx="0"/>
              </p:cNvCxnSpPr>
              <p:nvPr/>
            </p:nvCxnSpPr>
            <p:spPr>
              <a:xfrm rot="5400000">
                <a:off x="6114603" y="3262402"/>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5" idx="2"/>
                <a:endCxn id="45" idx="0"/>
              </p:cNvCxnSpPr>
              <p:nvPr/>
            </p:nvCxnSpPr>
            <p:spPr>
              <a:xfrm rot="16200000" flipH="1">
                <a:off x="6738860" y="326240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35" idx="2"/>
                <a:endCxn id="49" idx="0"/>
              </p:cNvCxnSpPr>
              <p:nvPr/>
            </p:nvCxnSpPr>
            <p:spPr>
              <a:xfrm rot="16200000" flipH="1">
                <a:off x="7363118" y="2638145"/>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8" idx="2"/>
                <a:endCxn id="52" idx="0"/>
              </p:cNvCxnSpPr>
              <p:nvPr/>
            </p:nvCxnSpPr>
            <p:spPr>
              <a:xfrm rot="16200000" flipH="1">
                <a:off x="5185053" y="4902340"/>
                <a:ext cx="247897" cy="1262186"/>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43" idx="2"/>
                <a:endCxn id="52" idx="0"/>
              </p:cNvCxnSpPr>
              <p:nvPr/>
            </p:nvCxnSpPr>
            <p:spPr>
              <a:xfrm rot="16200000" flipH="1">
                <a:off x="5809310" y="5526597"/>
                <a:ext cx="247897" cy="1367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47" idx="2"/>
                <a:endCxn id="52" idx="0"/>
              </p:cNvCxnSpPr>
              <p:nvPr/>
            </p:nvCxnSpPr>
            <p:spPr>
              <a:xfrm rot="5400000">
                <a:off x="6433568" y="4916011"/>
                <a:ext cx="247897" cy="1234844"/>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51" idx="2"/>
                <a:endCxn id="52" idx="0"/>
              </p:cNvCxnSpPr>
              <p:nvPr/>
            </p:nvCxnSpPr>
            <p:spPr>
              <a:xfrm rot="5400000">
                <a:off x="7057826" y="4291754"/>
                <a:ext cx="247897" cy="248335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51" idx="2"/>
                <a:endCxn id="53" idx="0"/>
              </p:cNvCxnSpPr>
              <p:nvPr/>
            </p:nvCxnSpPr>
            <p:spPr>
              <a:xfrm rot="5400000">
                <a:off x="8017902" y="5815036"/>
                <a:ext cx="811102" cy="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099759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Core TIMING</a:t>
            </a:r>
            <a:endParaRPr lang="en-US" dirty="0"/>
          </a:p>
        </p:txBody>
      </p:sp>
      <p:sp>
        <p:nvSpPr>
          <p:cNvPr id="3" name="Content Placeholder 2"/>
          <p:cNvSpPr>
            <a:spLocks noGrp="1"/>
          </p:cNvSpPr>
          <p:nvPr>
            <p:ph idx="1"/>
          </p:nvPr>
        </p:nvSpPr>
        <p:spPr>
          <a:xfrm>
            <a:off x="238828" y="1352145"/>
            <a:ext cx="4668452" cy="4646061"/>
          </a:xfrm>
        </p:spPr>
        <p:txBody>
          <a:bodyPr/>
          <a:lstStyle/>
          <a:p>
            <a:r>
              <a:rPr lang="en-US" sz="1600" dirty="0" smtClean="0"/>
              <a:t>Functional and timing code separation</a:t>
            </a:r>
          </a:p>
          <a:p>
            <a:pPr lvl="1"/>
            <a:r>
              <a:rPr lang="en-US" sz="1400" dirty="0" smtClean="0"/>
              <a:t>Wherever applicable, and similar to gem5</a:t>
            </a:r>
          </a:p>
          <a:p>
            <a:pPr lvl="1"/>
            <a:r>
              <a:rPr lang="en-US" sz="1400" dirty="0" smtClean="0"/>
              <a:t>Global memory operation timings handled by Ruby model</a:t>
            </a:r>
          </a:p>
          <a:p>
            <a:pPr lvl="2"/>
            <a:r>
              <a:rPr lang="en-US" sz="1200" dirty="0" smtClean="0"/>
              <a:t>Timing schedule accesses with some delay and delay responses</a:t>
            </a:r>
          </a:p>
          <a:p>
            <a:pPr lvl="2"/>
            <a:r>
              <a:rPr lang="en-US" sz="1200" dirty="0" smtClean="0"/>
              <a:t>Functional will complete instruction in a single cycle</a:t>
            </a:r>
          </a:p>
          <a:p>
            <a:r>
              <a:rPr lang="en-US" sz="1600" dirty="0" smtClean="0"/>
              <a:t>Progressively detailed component models</a:t>
            </a:r>
          </a:p>
          <a:p>
            <a:pPr lvl="1"/>
            <a:r>
              <a:rPr lang="en-US" sz="1400" dirty="0" smtClean="0"/>
              <a:t>Examples: register file, TLB operations, etc.</a:t>
            </a:r>
            <a:endParaRPr lang="en-US" sz="1400" dirty="0"/>
          </a:p>
          <a:p>
            <a:r>
              <a:rPr lang="en-US" sz="1600" dirty="0" smtClean="0"/>
              <a:t>Register file</a:t>
            </a:r>
          </a:p>
          <a:p>
            <a:pPr lvl="1"/>
            <a:r>
              <a:rPr lang="en-US" sz="1400" dirty="0"/>
              <a:t>S</a:t>
            </a:r>
            <a:r>
              <a:rPr lang="en-US" sz="1400" dirty="0" smtClean="0"/>
              <a:t>imple register allocation model available</a:t>
            </a:r>
          </a:p>
          <a:p>
            <a:pPr lvl="1"/>
            <a:r>
              <a:rPr lang="en-US" sz="1400" dirty="0" smtClean="0"/>
              <a:t>Different register organizations and access arbitration policies possible using its API</a:t>
            </a:r>
          </a:p>
        </p:txBody>
      </p:sp>
      <p:sp>
        <p:nvSpPr>
          <p:cNvPr id="4" name="Text Placeholder 3"/>
          <p:cNvSpPr>
            <a:spLocks noGrp="1"/>
          </p:cNvSpPr>
          <p:nvPr>
            <p:ph type="body" sz="quarter" idx="10"/>
          </p:nvPr>
        </p:nvSpPr>
        <p:spPr/>
        <p:txBody>
          <a:bodyPr/>
          <a:lstStyle/>
          <a:p>
            <a:r>
              <a:rPr lang="en-US" dirty="0" smtClean="0"/>
              <a:t>Design Methodology</a:t>
            </a:r>
            <a:endParaRPr lang="en-US" dirty="0"/>
          </a:p>
        </p:txBody>
      </p:sp>
      <p:graphicFrame>
        <p:nvGraphicFramePr>
          <p:cNvPr id="5" name="Diagram 4"/>
          <p:cNvGraphicFramePr/>
          <p:nvPr>
            <p:extLst>
              <p:ext uri="{D42A27DB-BD31-4B8C-83A1-F6EECF244321}">
                <p14:modId xmlns:p14="http://schemas.microsoft.com/office/powerpoint/2010/main" val="3233566859"/>
              </p:ext>
            </p:extLst>
          </p:nvPr>
        </p:nvGraphicFramePr>
        <p:xfrm>
          <a:off x="5181600" y="895349"/>
          <a:ext cx="3657600" cy="297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850042288"/>
              </p:ext>
            </p:extLst>
          </p:nvPr>
        </p:nvGraphicFramePr>
        <p:xfrm>
          <a:off x="5252720" y="3108951"/>
          <a:ext cx="3515360" cy="3439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96080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66768" y="1371600"/>
            <a:ext cx="2468880" cy="5029200"/>
          </a:xfrm>
        </p:spPr>
        <p:txBody>
          <a:bodyPr/>
          <a:lstStyle/>
          <a:p>
            <a:pPr marL="0" indent="0">
              <a:spcBef>
                <a:spcPts val="0"/>
              </a:spcBef>
              <a:spcAft>
                <a:spcPts val="1200"/>
              </a:spcAft>
              <a:buNone/>
            </a:pPr>
            <a:r>
              <a:rPr lang="en-US" sz="1800" dirty="0" smtClean="0"/>
              <a:t>Alex Dutu</a:t>
            </a:r>
          </a:p>
          <a:p>
            <a:pPr marL="0" indent="0">
              <a:spcBef>
                <a:spcPts val="0"/>
              </a:spcBef>
              <a:spcAft>
                <a:spcPts val="1200"/>
              </a:spcAft>
              <a:buNone/>
            </a:pPr>
            <a:r>
              <a:rPr lang="en-US" sz="1800" dirty="0"/>
              <a:t>Ali Jafri</a:t>
            </a:r>
          </a:p>
          <a:p>
            <a:pPr marL="0" indent="0">
              <a:spcBef>
                <a:spcPts val="0"/>
              </a:spcBef>
              <a:spcAft>
                <a:spcPts val="1200"/>
              </a:spcAft>
              <a:buNone/>
            </a:pPr>
            <a:r>
              <a:rPr lang="en-US" sz="1800" dirty="0" err="1" smtClean="0"/>
              <a:t>Arka</a:t>
            </a:r>
            <a:r>
              <a:rPr lang="en-US" sz="1800" dirty="0" smtClean="0"/>
              <a:t> Basu</a:t>
            </a:r>
          </a:p>
          <a:p>
            <a:pPr marL="0" indent="0">
              <a:spcBef>
                <a:spcPts val="0"/>
              </a:spcBef>
              <a:spcAft>
                <a:spcPts val="1200"/>
              </a:spcAft>
              <a:buNone/>
            </a:pPr>
            <a:r>
              <a:rPr lang="en-US" sz="1800" dirty="0" err="1" smtClean="0"/>
              <a:t>Ayse</a:t>
            </a:r>
            <a:r>
              <a:rPr lang="en-US" sz="1800" dirty="0" smtClean="0"/>
              <a:t> </a:t>
            </a:r>
            <a:r>
              <a:rPr lang="en-US" sz="1800" dirty="0" err="1" smtClean="0"/>
              <a:t>Yilmazer</a:t>
            </a:r>
            <a:endParaRPr lang="en-US" sz="1800" dirty="0" smtClean="0"/>
          </a:p>
          <a:p>
            <a:pPr marL="0" indent="0">
              <a:spcBef>
                <a:spcPts val="0"/>
              </a:spcBef>
              <a:spcAft>
                <a:spcPts val="1200"/>
              </a:spcAft>
              <a:buNone/>
            </a:pPr>
            <a:r>
              <a:rPr lang="en-US" sz="1800" dirty="0" err="1" smtClean="0"/>
              <a:t>Binh</a:t>
            </a:r>
            <a:r>
              <a:rPr lang="en-US" sz="1800" dirty="0" smtClean="0"/>
              <a:t> Pham</a:t>
            </a:r>
          </a:p>
          <a:p>
            <a:pPr marL="0" indent="0">
              <a:spcBef>
                <a:spcPts val="0"/>
              </a:spcBef>
              <a:spcAft>
                <a:spcPts val="1200"/>
              </a:spcAft>
              <a:buNone/>
            </a:pPr>
            <a:r>
              <a:rPr lang="en-US" sz="1800" dirty="0" smtClean="0"/>
              <a:t>Blake </a:t>
            </a:r>
            <a:r>
              <a:rPr lang="en-US" sz="1800" dirty="0" err="1" smtClean="0"/>
              <a:t>Hechtman</a:t>
            </a:r>
            <a:endParaRPr lang="en-US" sz="1800" dirty="0" smtClean="0"/>
          </a:p>
          <a:p>
            <a:pPr marL="0" indent="0">
              <a:spcBef>
                <a:spcPts val="0"/>
              </a:spcBef>
              <a:spcAft>
                <a:spcPts val="1200"/>
              </a:spcAft>
              <a:buNone/>
            </a:pPr>
            <a:r>
              <a:rPr lang="en-US" sz="1800" dirty="0" smtClean="0"/>
              <a:t>Brad Beckmann</a:t>
            </a:r>
          </a:p>
          <a:p>
            <a:pPr marL="0" indent="0">
              <a:spcBef>
                <a:spcPts val="0"/>
              </a:spcBef>
              <a:spcAft>
                <a:spcPts val="1200"/>
              </a:spcAft>
              <a:buNone/>
            </a:pPr>
            <a:r>
              <a:rPr lang="en-US" sz="1800" dirty="0" smtClean="0"/>
              <a:t>Brandon Potter</a:t>
            </a:r>
          </a:p>
          <a:p>
            <a:pPr marL="0" indent="0">
              <a:spcBef>
                <a:spcPts val="0"/>
              </a:spcBef>
              <a:spcAft>
                <a:spcPts val="1200"/>
              </a:spcAft>
              <a:buNone/>
            </a:pPr>
            <a:r>
              <a:rPr lang="en-US" sz="1800" dirty="0" smtClean="0"/>
              <a:t>Can </a:t>
            </a:r>
            <a:r>
              <a:rPr lang="en-US" sz="1800" dirty="0" err="1" smtClean="0"/>
              <a:t>Hankendi</a:t>
            </a:r>
            <a:endParaRPr lang="en-US" sz="1800" dirty="0" smtClean="0"/>
          </a:p>
          <a:p>
            <a:pPr marL="0" indent="0">
              <a:spcBef>
                <a:spcPts val="0"/>
              </a:spcBef>
              <a:spcAft>
                <a:spcPts val="1200"/>
              </a:spcAft>
              <a:buNone/>
            </a:pPr>
            <a:r>
              <a:rPr lang="en-US" sz="1800" dirty="0" smtClean="0"/>
              <a:t>James Wang</a:t>
            </a:r>
          </a:p>
          <a:p>
            <a:pPr marL="0" indent="0">
              <a:spcBef>
                <a:spcPts val="0"/>
              </a:spcBef>
              <a:spcAft>
                <a:spcPts val="1200"/>
              </a:spcAft>
              <a:buNone/>
            </a:pPr>
            <a:r>
              <a:rPr lang="en-US" sz="1800" dirty="0" smtClean="0"/>
              <a:t>David Hashe</a:t>
            </a:r>
          </a:p>
        </p:txBody>
      </p:sp>
      <p:sp>
        <p:nvSpPr>
          <p:cNvPr id="4" name="Text Placeholder 3"/>
          <p:cNvSpPr>
            <a:spLocks noGrp="1"/>
          </p:cNvSpPr>
          <p:nvPr>
            <p:ph type="body" sz="quarter" idx="10"/>
          </p:nvPr>
        </p:nvSpPr>
        <p:spPr/>
        <p:txBody>
          <a:bodyPr/>
          <a:lstStyle/>
          <a:p>
            <a:r>
              <a:rPr lang="en-US" dirty="0" smtClean="0"/>
              <a:t>Many Contributors over the past 5+ years</a:t>
            </a:r>
            <a:endParaRPr lang="en-US" dirty="0"/>
          </a:p>
        </p:txBody>
      </p:sp>
      <p:sp>
        <p:nvSpPr>
          <p:cNvPr id="5" name="Content Placeholder 4"/>
          <p:cNvSpPr>
            <a:spLocks noGrp="1"/>
          </p:cNvSpPr>
          <p:nvPr>
            <p:ph sz="quarter" idx="11"/>
          </p:nvPr>
        </p:nvSpPr>
        <p:spPr>
          <a:xfrm>
            <a:off x="4183448" y="1371600"/>
            <a:ext cx="2468880" cy="5029200"/>
          </a:xfrm>
        </p:spPr>
        <p:txBody>
          <a:bodyPr/>
          <a:lstStyle/>
          <a:p>
            <a:pPr marL="0" indent="0">
              <a:spcBef>
                <a:spcPts val="0"/>
              </a:spcBef>
              <a:spcAft>
                <a:spcPts val="1200"/>
              </a:spcAft>
              <a:buNone/>
            </a:pPr>
            <a:r>
              <a:rPr lang="en-US" sz="1800" dirty="0"/>
              <a:t>Kunal </a:t>
            </a:r>
            <a:r>
              <a:rPr lang="en-US" sz="1800" dirty="0" smtClean="0"/>
              <a:t>Korgaonkar</a:t>
            </a:r>
          </a:p>
          <a:p>
            <a:pPr marL="0" indent="0">
              <a:spcBef>
                <a:spcPts val="0"/>
              </a:spcBef>
              <a:spcAft>
                <a:spcPts val="1200"/>
              </a:spcAft>
              <a:buNone/>
            </a:pPr>
            <a:r>
              <a:rPr lang="en-US" sz="1800" dirty="0" smtClean="0"/>
              <a:t>Lisa Hsu</a:t>
            </a:r>
          </a:p>
          <a:p>
            <a:pPr marL="0" indent="0">
              <a:spcBef>
                <a:spcPts val="0"/>
              </a:spcBef>
              <a:spcAft>
                <a:spcPts val="1200"/>
              </a:spcAft>
              <a:buNone/>
            </a:pPr>
            <a:r>
              <a:rPr lang="en-US" sz="1800" dirty="0" smtClean="0"/>
              <a:t>Manish Arora</a:t>
            </a:r>
            <a:endParaRPr lang="en-US" sz="1800" dirty="0"/>
          </a:p>
          <a:p>
            <a:pPr marL="0" indent="0">
              <a:spcBef>
                <a:spcPts val="0"/>
              </a:spcBef>
              <a:spcAft>
                <a:spcPts val="1200"/>
              </a:spcAft>
              <a:buNone/>
            </a:pPr>
            <a:r>
              <a:rPr lang="en-US" sz="1800" dirty="0" smtClean="0"/>
              <a:t>Marc Orr</a:t>
            </a:r>
          </a:p>
          <a:p>
            <a:pPr marL="0" indent="0">
              <a:spcBef>
                <a:spcPts val="0"/>
              </a:spcBef>
              <a:spcAft>
                <a:spcPts val="1200"/>
              </a:spcAft>
              <a:buNone/>
            </a:pPr>
            <a:r>
              <a:rPr lang="en-US" sz="1800" dirty="0" smtClean="0"/>
              <a:t>Mario Mendez-</a:t>
            </a:r>
            <a:r>
              <a:rPr lang="en-US" sz="1800" dirty="0" err="1" smtClean="0"/>
              <a:t>Lojo</a:t>
            </a:r>
            <a:endParaRPr lang="en-US" sz="1800" dirty="0" smtClean="0"/>
          </a:p>
          <a:p>
            <a:pPr marL="0" indent="0">
              <a:spcBef>
                <a:spcPts val="0"/>
              </a:spcBef>
              <a:spcAft>
                <a:spcPts val="1200"/>
              </a:spcAft>
              <a:buNone/>
            </a:pPr>
            <a:r>
              <a:rPr lang="en-US" sz="1800" b="1" dirty="0" smtClean="0"/>
              <a:t>Mark Leather</a:t>
            </a:r>
          </a:p>
          <a:p>
            <a:pPr marL="0" indent="0">
              <a:spcBef>
                <a:spcPts val="0"/>
              </a:spcBef>
              <a:spcAft>
                <a:spcPts val="1200"/>
              </a:spcAft>
              <a:buNone/>
            </a:pPr>
            <a:r>
              <a:rPr lang="en-US" sz="1800" dirty="0" smtClean="0"/>
              <a:t>Mark Wilkening</a:t>
            </a:r>
          </a:p>
          <a:p>
            <a:pPr marL="0" indent="0">
              <a:spcBef>
                <a:spcPts val="0"/>
              </a:spcBef>
              <a:spcAft>
                <a:spcPts val="1200"/>
              </a:spcAft>
              <a:buNone/>
            </a:pPr>
            <a:r>
              <a:rPr lang="en-US" sz="1800" dirty="0" smtClean="0"/>
              <a:t>Martin Brown</a:t>
            </a:r>
          </a:p>
          <a:p>
            <a:pPr marL="0" indent="0">
              <a:spcBef>
                <a:spcPts val="0"/>
              </a:spcBef>
              <a:spcAft>
                <a:spcPts val="1200"/>
              </a:spcAft>
              <a:buNone/>
            </a:pPr>
            <a:r>
              <a:rPr lang="en-US" sz="1800" dirty="0" smtClean="0"/>
              <a:t>Matt Poremba</a:t>
            </a:r>
          </a:p>
          <a:p>
            <a:pPr marL="0" indent="0">
              <a:spcBef>
                <a:spcPts val="0"/>
              </a:spcBef>
              <a:spcAft>
                <a:spcPts val="1200"/>
              </a:spcAft>
              <a:buNone/>
            </a:pPr>
            <a:r>
              <a:rPr lang="en-US" sz="1800" dirty="0" smtClean="0"/>
              <a:t>Mike Chu</a:t>
            </a:r>
          </a:p>
          <a:p>
            <a:pPr marL="0" indent="0">
              <a:spcBef>
                <a:spcPts val="0"/>
              </a:spcBef>
              <a:spcAft>
                <a:spcPts val="1200"/>
              </a:spcAft>
              <a:buNone/>
            </a:pPr>
            <a:r>
              <a:rPr lang="en-US" sz="1800" dirty="0" err="1" smtClean="0"/>
              <a:t>Myrto</a:t>
            </a:r>
            <a:r>
              <a:rPr lang="en-US" sz="1800" dirty="0" smtClean="0"/>
              <a:t> </a:t>
            </a:r>
            <a:r>
              <a:rPr lang="en-US" sz="1800" dirty="0" err="1" smtClean="0"/>
              <a:t>Papadopoulou</a:t>
            </a:r>
            <a:endParaRPr lang="en-US" sz="1800" dirty="0" smtClean="0"/>
          </a:p>
          <a:p>
            <a:pPr marL="0" indent="0">
              <a:spcBef>
                <a:spcPts val="0"/>
              </a:spcBef>
              <a:spcAft>
                <a:spcPts val="1200"/>
              </a:spcAft>
              <a:buNone/>
            </a:pPr>
            <a:r>
              <a:rPr lang="en-US" sz="1800" dirty="0" smtClean="0"/>
              <a:t>Monir Mozumder</a:t>
            </a:r>
          </a:p>
          <a:p>
            <a:pPr marL="0" indent="0">
              <a:spcBef>
                <a:spcPts val="0"/>
              </a:spcBef>
              <a:spcAft>
                <a:spcPts val="1200"/>
              </a:spcAft>
              <a:buNone/>
            </a:pPr>
            <a:endParaRPr lang="en-US" sz="1800" dirty="0"/>
          </a:p>
        </p:txBody>
      </p:sp>
      <p:sp>
        <p:nvSpPr>
          <p:cNvPr id="6" name="Content Placeholder 2"/>
          <p:cNvSpPr txBox="1">
            <a:spLocks/>
          </p:cNvSpPr>
          <p:nvPr/>
        </p:nvSpPr>
        <p:spPr bwMode="auto">
          <a:xfrm>
            <a:off x="2225108" y="1371600"/>
            <a:ext cx="246888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Wingdings 3" pitchFamily="18" charset="2"/>
              <a:buNone/>
            </a:pPr>
            <a:r>
              <a:rPr lang="en-US" sz="1800" dirty="0" smtClean="0"/>
              <a:t>David Roberts</a:t>
            </a:r>
          </a:p>
          <a:p>
            <a:pPr marL="0" indent="0">
              <a:spcBef>
                <a:spcPts val="0"/>
              </a:spcBef>
              <a:spcAft>
                <a:spcPts val="1200"/>
              </a:spcAft>
              <a:buFont typeface="Wingdings 3" pitchFamily="18" charset="2"/>
              <a:buNone/>
            </a:pPr>
            <a:r>
              <a:rPr lang="en-US" sz="1800" dirty="0" smtClean="0"/>
              <a:t>Derek </a:t>
            </a:r>
            <a:r>
              <a:rPr lang="en-US" sz="1800" dirty="0" err="1" smtClean="0"/>
              <a:t>Hower</a:t>
            </a:r>
            <a:endParaRPr lang="en-US" sz="1800" dirty="0" smtClean="0"/>
          </a:p>
          <a:p>
            <a:pPr marL="0" indent="0">
              <a:spcBef>
                <a:spcPts val="0"/>
              </a:spcBef>
              <a:spcAft>
                <a:spcPts val="1200"/>
              </a:spcAft>
              <a:buFont typeface="Wingdings 3" pitchFamily="18" charset="2"/>
              <a:buNone/>
            </a:pPr>
            <a:r>
              <a:rPr lang="en-US" sz="1800" dirty="0" smtClean="0"/>
              <a:t>Dmitri </a:t>
            </a:r>
            <a:r>
              <a:rPr lang="en-US" sz="1800" dirty="0" err="1" smtClean="0"/>
              <a:t>Yudanov</a:t>
            </a:r>
            <a:endParaRPr lang="en-US" sz="1800" dirty="0" smtClean="0"/>
          </a:p>
          <a:p>
            <a:pPr marL="0" indent="0">
              <a:spcBef>
                <a:spcPts val="0"/>
              </a:spcBef>
              <a:spcAft>
                <a:spcPts val="1200"/>
              </a:spcAft>
              <a:buFont typeface="Wingdings 3" pitchFamily="18" charset="2"/>
              <a:buNone/>
            </a:pPr>
            <a:r>
              <a:rPr lang="en-US" sz="1800" dirty="0" smtClean="0"/>
              <a:t>Eric Van </a:t>
            </a:r>
            <a:r>
              <a:rPr lang="en-US" sz="1800" dirty="0" err="1" smtClean="0"/>
              <a:t>Tassell</a:t>
            </a:r>
            <a:endParaRPr lang="en-US" sz="1800" dirty="0" smtClean="0"/>
          </a:p>
          <a:p>
            <a:pPr marL="0" indent="0">
              <a:spcBef>
                <a:spcPts val="0"/>
              </a:spcBef>
              <a:spcAft>
                <a:spcPts val="1200"/>
              </a:spcAft>
              <a:buFont typeface="Wingdings 3" pitchFamily="18" charset="2"/>
              <a:buNone/>
            </a:pPr>
            <a:r>
              <a:rPr lang="en-US" sz="1800" dirty="0" err="1" smtClean="0"/>
              <a:t>Gagan</a:t>
            </a:r>
            <a:r>
              <a:rPr lang="en-US" sz="1800" dirty="0" smtClean="0"/>
              <a:t> Sachdev</a:t>
            </a:r>
          </a:p>
          <a:p>
            <a:pPr marL="0" indent="0">
              <a:spcBef>
                <a:spcPts val="0"/>
              </a:spcBef>
              <a:spcAft>
                <a:spcPts val="1200"/>
              </a:spcAft>
              <a:buFont typeface="Wingdings 3" pitchFamily="18" charset="2"/>
              <a:buNone/>
            </a:pPr>
            <a:r>
              <a:rPr lang="en-US" sz="1800" dirty="0" smtClean="0"/>
              <a:t>Jason Power</a:t>
            </a:r>
          </a:p>
          <a:p>
            <a:pPr marL="0" indent="0">
              <a:spcBef>
                <a:spcPts val="0"/>
              </a:spcBef>
              <a:spcAft>
                <a:spcPts val="1200"/>
              </a:spcAft>
              <a:buFont typeface="Wingdings 3" pitchFamily="18" charset="2"/>
              <a:buNone/>
            </a:pPr>
            <a:r>
              <a:rPr lang="en-US" sz="1800" dirty="0" smtClean="0"/>
              <a:t>Joel </a:t>
            </a:r>
            <a:r>
              <a:rPr lang="en-US" sz="1800" dirty="0" err="1" smtClean="0"/>
              <a:t>Hestness</a:t>
            </a:r>
            <a:endParaRPr lang="en-US" sz="1800" dirty="0" smtClean="0"/>
          </a:p>
          <a:p>
            <a:pPr marL="0" indent="0">
              <a:spcBef>
                <a:spcPts val="0"/>
              </a:spcBef>
              <a:spcAft>
                <a:spcPts val="1200"/>
              </a:spcAft>
              <a:buFont typeface="Wingdings 3" pitchFamily="18" charset="2"/>
              <a:buNone/>
            </a:pPr>
            <a:r>
              <a:rPr lang="en-US" sz="1800" dirty="0" smtClean="0"/>
              <a:t>Jieming Yin</a:t>
            </a:r>
          </a:p>
          <a:p>
            <a:pPr marL="0" indent="0">
              <a:spcBef>
                <a:spcPts val="0"/>
              </a:spcBef>
              <a:spcAft>
                <a:spcPts val="1200"/>
              </a:spcAft>
              <a:buFont typeface="Wingdings 3" pitchFamily="18" charset="2"/>
              <a:buNone/>
            </a:pPr>
            <a:r>
              <a:rPr lang="en-US" sz="1800" dirty="0" smtClean="0"/>
              <a:t>John Alsop</a:t>
            </a:r>
          </a:p>
          <a:p>
            <a:pPr marL="0" indent="0">
              <a:spcBef>
                <a:spcPts val="0"/>
              </a:spcBef>
              <a:spcAft>
                <a:spcPts val="1200"/>
              </a:spcAft>
              <a:buFont typeface="Wingdings 3" pitchFamily="18" charset="2"/>
              <a:buNone/>
            </a:pPr>
            <a:r>
              <a:rPr lang="en-US" sz="1800" dirty="0" smtClean="0"/>
              <a:t>Joe Gross</a:t>
            </a:r>
          </a:p>
          <a:p>
            <a:pPr marL="0" indent="0">
              <a:spcBef>
                <a:spcPts val="0"/>
              </a:spcBef>
              <a:spcAft>
                <a:spcPts val="1200"/>
              </a:spcAft>
              <a:buNone/>
            </a:pPr>
            <a:r>
              <a:rPr lang="en-US" sz="1800" dirty="0"/>
              <a:t>John Kalamatianos</a:t>
            </a:r>
          </a:p>
          <a:p>
            <a:pPr marL="0" indent="0">
              <a:spcBef>
                <a:spcPts val="0"/>
              </a:spcBef>
              <a:spcAft>
                <a:spcPts val="1200"/>
              </a:spcAft>
              <a:buFont typeface="Wingdings 3" pitchFamily="18" charset="2"/>
              <a:buNone/>
            </a:pPr>
            <a:endParaRPr lang="en-US" sz="1800" dirty="0"/>
          </a:p>
        </p:txBody>
      </p:sp>
      <p:sp>
        <p:nvSpPr>
          <p:cNvPr id="7" name="Content Placeholder 4"/>
          <p:cNvSpPr txBox="1">
            <a:spLocks/>
          </p:cNvSpPr>
          <p:nvPr/>
        </p:nvSpPr>
        <p:spPr bwMode="auto">
          <a:xfrm>
            <a:off x="6497020" y="1371600"/>
            <a:ext cx="246888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Wingdings 3" pitchFamily="18" charset="2"/>
              <a:buNone/>
            </a:pPr>
            <a:r>
              <a:rPr lang="en-US" sz="1800" dirty="0" err="1" smtClean="0"/>
              <a:t>Nagesh</a:t>
            </a:r>
            <a:r>
              <a:rPr lang="en-US" sz="1800" dirty="0" smtClean="0"/>
              <a:t> </a:t>
            </a:r>
            <a:r>
              <a:rPr lang="en-US" sz="1800" dirty="0" err="1" smtClean="0"/>
              <a:t>Lakshminarayana</a:t>
            </a:r>
            <a:endParaRPr lang="en-US" sz="1800" dirty="0" smtClean="0"/>
          </a:p>
          <a:p>
            <a:pPr marL="0" indent="0">
              <a:spcBef>
                <a:spcPts val="0"/>
              </a:spcBef>
              <a:spcAft>
                <a:spcPts val="1200"/>
              </a:spcAft>
              <a:buFont typeface="Wingdings 3" pitchFamily="18" charset="2"/>
              <a:buNone/>
            </a:pPr>
            <a:r>
              <a:rPr lang="en-US" sz="1800" dirty="0" err="1" smtClean="0"/>
              <a:t>Nilay</a:t>
            </a:r>
            <a:r>
              <a:rPr lang="en-US" sz="1800" dirty="0" smtClean="0"/>
              <a:t> </a:t>
            </a:r>
            <a:r>
              <a:rPr lang="en-US" sz="1800" dirty="0" err="1" smtClean="0"/>
              <a:t>Vaish</a:t>
            </a:r>
            <a:endParaRPr lang="en-US" sz="1800" dirty="0" smtClean="0"/>
          </a:p>
          <a:p>
            <a:pPr marL="0" indent="0">
              <a:spcBef>
                <a:spcPts val="0"/>
              </a:spcBef>
              <a:spcAft>
                <a:spcPts val="1200"/>
              </a:spcAft>
              <a:buFont typeface="Wingdings 3" pitchFamily="18" charset="2"/>
              <a:buNone/>
            </a:pPr>
            <a:r>
              <a:rPr lang="en-US" sz="1800" dirty="0" smtClean="0"/>
              <a:t>Onur Kayiran</a:t>
            </a:r>
          </a:p>
          <a:p>
            <a:pPr marL="0" indent="0">
              <a:spcBef>
                <a:spcPts val="0"/>
              </a:spcBef>
              <a:spcAft>
                <a:spcPts val="1200"/>
              </a:spcAft>
              <a:buFont typeface="Wingdings 3" pitchFamily="18" charset="2"/>
              <a:buNone/>
            </a:pPr>
            <a:r>
              <a:rPr lang="en-US" sz="1800" dirty="0" smtClean="0"/>
              <a:t>Si Li</a:t>
            </a:r>
          </a:p>
          <a:p>
            <a:pPr marL="0" indent="0">
              <a:spcBef>
                <a:spcPts val="0"/>
              </a:spcBef>
              <a:spcAft>
                <a:spcPts val="1200"/>
              </a:spcAft>
              <a:buFont typeface="Wingdings 3" pitchFamily="18" charset="2"/>
              <a:buNone/>
            </a:pPr>
            <a:r>
              <a:rPr lang="en-US" sz="1800" dirty="0" smtClean="0"/>
              <a:t>Sooraj Puthoor</a:t>
            </a:r>
          </a:p>
          <a:p>
            <a:pPr marL="0" indent="0">
              <a:spcBef>
                <a:spcPts val="0"/>
              </a:spcBef>
              <a:spcAft>
                <a:spcPts val="1200"/>
              </a:spcAft>
              <a:buFont typeface="Wingdings 3" pitchFamily="18" charset="2"/>
              <a:buNone/>
            </a:pPr>
            <a:r>
              <a:rPr lang="en-US" sz="1800" dirty="0" smtClean="0"/>
              <a:t>Steve Reinhardt</a:t>
            </a:r>
          </a:p>
          <a:p>
            <a:pPr marL="0" indent="0">
              <a:spcBef>
                <a:spcPts val="0"/>
              </a:spcBef>
              <a:spcAft>
                <a:spcPts val="1200"/>
              </a:spcAft>
              <a:buFont typeface="Wingdings 3" pitchFamily="18" charset="2"/>
              <a:buNone/>
            </a:pPr>
            <a:r>
              <a:rPr lang="en-US" sz="1800" dirty="0" smtClean="0"/>
              <a:t>Tanmay Gangwani</a:t>
            </a:r>
          </a:p>
          <a:p>
            <a:pPr marL="0" indent="0">
              <a:spcBef>
                <a:spcPts val="0"/>
              </a:spcBef>
              <a:spcAft>
                <a:spcPts val="1200"/>
              </a:spcAft>
              <a:buFont typeface="Wingdings 3" pitchFamily="18" charset="2"/>
              <a:buNone/>
            </a:pPr>
            <a:r>
              <a:rPr lang="en-US" sz="1800" dirty="0" smtClean="0"/>
              <a:t>Tim Rogers</a:t>
            </a:r>
          </a:p>
          <a:p>
            <a:pPr marL="0" indent="0">
              <a:spcBef>
                <a:spcPts val="0"/>
              </a:spcBef>
              <a:spcAft>
                <a:spcPts val="1200"/>
              </a:spcAft>
              <a:buNone/>
            </a:pPr>
            <a:r>
              <a:rPr lang="en-US" sz="1800" dirty="0"/>
              <a:t>Tony Gutierrez</a:t>
            </a:r>
          </a:p>
          <a:p>
            <a:pPr marL="0" indent="0">
              <a:spcBef>
                <a:spcPts val="0"/>
              </a:spcBef>
              <a:spcAft>
                <a:spcPts val="1200"/>
              </a:spcAft>
              <a:buFont typeface="Wingdings 3" pitchFamily="18" charset="2"/>
              <a:buNone/>
            </a:pPr>
            <a:r>
              <a:rPr lang="en-US" sz="1800" dirty="0" err="1" smtClean="0"/>
              <a:t>Tushar</a:t>
            </a:r>
            <a:r>
              <a:rPr lang="en-US" sz="1800" dirty="0" smtClean="0"/>
              <a:t> Krishna</a:t>
            </a:r>
          </a:p>
          <a:p>
            <a:pPr marL="0" indent="0">
              <a:spcBef>
                <a:spcPts val="0"/>
              </a:spcBef>
              <a:spcAft>
                <a:spcPts val="1200"/>
              </a:spcAft>
              <a:buFont typeface="Wingdings 3" pitchFamily="18" charset="2"/>
              <a:buNone/>
            </a:pPr>
            <a:r>
              <a:rPr lang="en-US" sz="1800" dirty="0" smtClean="0"/>
              <a:t>Yatin Manerkar</a:t>
            </a:r>
          </a:p>
          <a:p>
            <a:pPr marL="0" indent="0">
              <a:spcBef>
                <a:spcPts val="0"/>
              </a:spcBef>
              <a:spcAft>
                <a:spcPts val="1200"/>
              </a:spcAft>
              <a:buFont typeface="Wingdings 3" pitchFamily="18" charset="2"/>
              <a:buNone/>
            </a:pPr>
            <a:r>
              <a:rPr lang="en-US" sz="1800" dirty="0" smtClean="0"/>
              <a:t>Yasuko Eckert</a:t>
            </a:r>
          </a:p>
          <a:p>
            <a:pPr marL="0" indent="0">
              <a:spcBef>
                <a:spcPts val="0"/>
              </a:spcBef>
              <a:spcAft>
                <a:spcPts val="1200"/>
              </a:spcAft>
              <a:buFont typeface="Wingdings 3" pitchFamily="18" charset="2"/>
              <a:buNone/>
            </a:pPr>
            <a:endParaRPr lang="en-US" sz="1800" dirty="0"/>
          </a:p>
        </p:txBody>
      </p:sp>
    </p:spTree>
    <p:extLst>
      <p:ext uri="{BB962C8B-B14F-4D97-AF65-F5344CB8AC3E}">
        <p14:creationId xmlns:p14="http://schemas.microsoft.com/office/powerpoint/2010/main" val="9581951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5612227"/>
              </p:ext>
            </p:extLst>
          </p:nvPr>
        </p:nvGraphicFramePr>
        <p:xfrm>
          <a:off x="416560" y="151766"/>
          <a:ext cx="81686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GPU CORE Timing</a:t>
            </a:r>
            <a:endParaRPr lang="en-US" dirty="0"/>
          </a:p>
        </p:txBody>
      </p:sp>
      <p:sp>
        <p:nvSpPr>
          <p:cNvPr id="3" name="Content Placeholder 2"/>
          <p:cNvSpPr>
            <a:spLocks noGrp="1"/>
          </p:cNvSpPr>
          <p:nvPr>
            <p:ph idx="1"/>
          </p:nvPr>
        </p:nvSpPr>
        <p:spPr>
          <a:xfrm>
            <a:off x="523323" y="2975937"/>
            <a:ext cx="7968924" cy="3454360"/>
          </a:xfrm>
        </p:spPr>
        <p:txBody>
          <a:bodyPr/>
          <a:lstStyle/>
          <a:p>
            <a:r>
              <a:rPr lang="en-US" sz="1600" dirty="0" smtClean="0"/>
              <a:t>Execute-in-execute philosophy</a:t>
            </a:r>
          </a:p>
          <a:p>
            <a:r>
              <a:rPr lang="en-US" sz="1600" dirty="0" smtClean="0"/>
              <a:t>Pipeline stages</a:t>
            </a:r>
          </a:p>
          <a:p>
            <a:pPr lvl="1"/>
            <a:r>
              <a:rPr lang="en-US" sz="1400" dirty="0" smtClean="0"/>
              <a:t>Fetch: fetch for dispatched </a:t>
            </a:r>
            <a:r>
              <a:rPr lang="en-US" sz="1400" dirty="0" err="1" smtClean="0"/>
              <a:t>wavefronts</a:t>
            </a:r>
            <a:r>
              <a:rPr lang="en-US" sz="1400" dirty="0" smtClean="0"/>
              <a:t> - </a:t>
            </a:r>
            <a:r>
              <a:rPr lang="en-US" sz="1400" dirty="0" err="1" smtClean="0">
                <a:latin typeface="Calibri Light" panose="020F0302020204030204" pitchFamily="34" charset="0"/>
              </a:rPr>
              <a:t>fetch_stage</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p>
          <a:p>
            <a:pPr lvl="1"/>
            <a:r>
              <a:rPr lang="en-US" sz="1400" dirty="0" smtClean="0"/>
              <a:t>Scoreboard: Check which </a:t>
            </a:r>
            <a:r>
              <a:rPr lang="en-US" sz="1400" dirty="0" err="1" smtClean="0"/>
              <a:t>wavefronts</a:t>
            </a:r>
            <a:r>
              <a:rPr lang="en-US" sz="1400" dirty="0" smtClean="0"/>
              <a:t> are ready - </a:t>
            </a:r>
            <a:r>
              <a:rPr lang="en-US" sz="1400" dirty="0" err="1" smtClean="0">
                <a:latin typeface="Calibri Light" panose="020F0302020204030204" pitchFamily="34" charset="0"/>
              </a:rPr>
              <a:t>scoreboard_check_stage</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p>
          <a:p>
            <a:pPr lvl="1"/>
            <a:r>
              <a:rPr lang="en-US" sz="1400" dirty="0" smtClean="0"/>
              <a:t>Schedule:  </a:t>
            </a:r>
            <a:r>
              <a:rPr lang="en-US" sz="1400" dirty="0"/>
              <a:t>Select a wave from the ready pool </a:t>
            </a:r>
            <a:r>
              <a:rPr lang="en-US" sz="1400" dirty="0" smtClean="0"/>
              <a:t>- </a:t>
            </a:r>
            <a:r>
              <a:rPr lang="en-US" sz="1400" dirty="0" err="1" smtClean="0">
                <a:latin typeface="Calibri Light" panose="020F0302020204030204" pitchFamily="34" charset="0"/>
              </a:rPr>
              <a:t>schedule_stage</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endParaRPr lang="en-US" sz="1400" dirty="0">
              <a:latin typeface="Calibri Light" panose="020F0302020204030204" pitchFamily="34" charset="0"/>
            </a:endParaRPr>
          </a:p>
          <a:p>
            <a:pPr lvl="1"/>
            <a:r>
              <a:rPr lang="en-US" sz="1400" dirty="0" smtClean="0"/>
              <a:t>Execute: Run WF on execution resource - </a:t>
            </a:r>
            <a:r>
              <a:rPr lang="en-US" sz="1400" dirty="0" err="1" smtClean="0">
                <a:latin typeface="Calibri Light" panose="020F0302020204030204" pitchFamily="34" charset="0"/>
              </a:rPr>
              <a:t>exec_stage</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p>
          <a:p>
            <a:pPr lvl="1"/>
            <a:r>
              <a:rPr lang="en-US" sz="1400" dirty="0" smtClean="0"/>
              <a:t>Memory pipeline: Execute </a:t>
            </a:r>
            <a:r>
              <a:rPr lang="en-US" sz="1400" dirty="0" err="1" smtClean="0"/>
              <a:t>lds</a:t>
            </a:r>
            <a:r>
              <a:rPr lang="en-US" sz="1400" dirty="0" smtClean="0"/>
              <a:t>/global memory operation</a:t>
            </a:r>
          </a:p>
          <a:p>
            <a:pPr lvl="2"/>
            <a:r>
              <a:rPr lang="en-US" sz="1200" dirty="0" err="1" smtClean="0">
                <a:latin typeface="Calibri Light" panose="020F0302020204030204" pitchFamily="34" charset="0"/>
              </a:rPr>
              <a:t>local_memory_pipeline</a:t>
            </a:r>
            <a:r>
              <a:rPr lang="en-US" sz="1200" dirty="0" smtClean="0">
                <a:latin typeface="Calibri Light" panose="020F0302020204030204" pitchFamily="34" charset="0"/>
              </a:rPr>
              <a:t>.[</a:t>
            </a:r>
            <a:r>
              <a:rPr lang="en-US" sz="1200" dirty="0" err="1" smtClean="0">
                <a:latin typeface="Calibri Light" panose="020F0302020204030204" pitchFamily="34" charset="0"/>
              </a:rPr>
              <a:t>hh|cc</a:t>
            </a:r>
            <a:r>
              <a:rPr lang="en-US" sz="1200" dirty="0" smtClean="0">
                <a:latin typeface="Calibri Light" panose="020F0302020204030204" pitchFamily="34" charset="0"/>
              </a:rPr>
              <a:t>]</a:t>
            </a:r>
          </a:p>
          <a:p>
            <a:pPr lvl="2"/>
            <a:r>
              <a:rPr lang="en-US" sz="1200" dirty="0" err="1" smtClean="0">
                <a:latin typeface="Calibri Light" panose="020F0302020204030204" pitchFamily="34" charset="0"/>
              </a:rPr>
              <a:t>global_memory_pipeline</a:t>
            </a:r>
            <a:r>
              <a:rPr lang="en-US" sz="1200" dirty="0" smtClean="0">
                <a:latin typeface="Calibri Light" panose="020F0302020204030204" pitchFamily="34" charset="0"/>
              </a:rPr>
              <a:t>.[</a:t>
            </a:r>
            <a:r>
              <a:rPr lang="en-US" sz="1200" dirty="0" err="1" smtClean="0">
                <a:latin typeface="Calibri Light" panose="020F0302020204030204" pitchFamily="34" charset="0"/>
              </a:rPr>
              <a:t>hh|cc</a:t>
            </a:r>
            <a:r>
              <a:rPr lang="en-US" sz="1200" dirty="0" smtClean="0">
                <a:latin typeface="Calibri Light" panose="020F0302020204030204" pitchFamily="34" charset="0"/>
              </a:rPr>
              <a:t>]</a:t>
            </a:r>
          </a:p>
          <a:p>
            <a:r>
              <a:rPr lang="en-US" sz="1600" dirty="0" smtClean="0"/>
              <a:t>Instructions are decoded when the kernels are loaded</a:t>
            </a:r>
          </a:p>
        </p:txBody>
      </p:sp>
      <p:sp>
        <p:nvSpPr>
          <p:cNvPr id="4" name="Text Placeholder 3"/>
          <p:cNvSpPr>
            <a:spLocks noGrp="1"/>
          </p:cNvSpPr>
          <p:nvPr>
            <p:ph type="body" sz="quarter" idx="10"/>
          </p:nvPr>
        </p:nvSpPr>
        <p:spPr/>
        <p:txBody>
          <a:bodyPr/>
          <a:lstStyle/>
          <a:p>
            <a:r>
              <a:rPr lang="en-US" dirty="0" smtClean="0"/>
              <a:t>CONCEPTUAL TIMING STAGES</a:t>
            </a:r>
            <a:endParaRPr lang="en-US" dirty="0"/>
          </a:p>
        </p:txBody>
      </p:sp>
      <p:sp>
        <p:nvSpPr>
          <p:cNvPr id="7" name="Flowchart: Multidocument 6"/>
          <p:cNvSpPr/>
          <p:nvPr/>
        </p:nvSpPr>
        <p:spPr>
          <a:xfrm>
            <a:off x="3261360" y="1576069"/>
            <a:ext cx="772160" cy="409572"/>
          </a:xfrm>
          <a:prstGeom prst="flowChartMultidocumen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Flowchart: Multidocument 7"/>
          <p:cNvSpPr/>
          <p:nvPr/>
        </p:nvSpPr>
        <p:spPr>
          <a:xfrm>
            <a:off x="1737360" y="1586863"/>
            <a:ext cx="772160" cy="409572"/>
          </a:xfrm>
          <a:prstGeom prst="flowChartMultidocumen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 name="Flowchart: Multidocument 8"/>
          <p:cNvSpPr/>
          <p:nvPr/>
        </p:nvSpPr>
        <p:spPr>
          <a:xfrm>
            <a:off x="5034266" y="1527608"/>
            <a:ext cx="772160" cy="409572"/>
          </a:xfrm>
          <a:prstGeom prst="flowChartMultidocumen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 name="TextBox 9"/>
          <p:cNvSpPr txBox="1"/>
          <p:nvPr/>
        </p:nvSpPr>
        <p:spPr>
          <a:xfrm>
            <a:off x="1702920" y="1214752"/>
            <a:ext cx="1248547" cy="3139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Fetched WFs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nvSpPr>
        <p:spPr>
          <a:xfrm>
            <a:off x="3129254" y="1210186"/>
            <a:ext cx="1094467" cy="3139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Ready WFs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4500880" y="1225306"/>
            <a:ext cx="1384418" cy="3139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dirty="0" smtClean="0">
                <a:latin typeface="+mj-lt"/>
                <a:ea typeface="MS PGothic" pitchFamily="34" charset="-128"/>
                <a:cs typeface="+mn-cs"/>
              </a:rPr>
              <a:t>Executing</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WFs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3" name="Straight Arrow Connector 12"/>
          <p:cNvCxnSpPr/>
          <p:nvPr/>
        </p:nvCxnSpPr>
        <p:spPr>
          <a:xfrm>
            <a:off x="3484605" y="4987682"/>
            <a:ext cx="1016275"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1510" y="5210534"/>
            <a:ext cx="1016275" cy="0"/>
          </a:xfrm>
          <a:prstGeom prst="straightConnector1">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61968" y="4836122"/>
            <a:ext cx="1594732"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a:ea typeface="MS PGothic" pitchFamily="34" charset="-128"/>
                <a:cs typeface="+mn-cs"/>
              </a:rPr>
              <a:t>l</a:t>
            </a:r>
            <a:r>
              <a:rPr kumimoji="0" lang="en-US" sz="1400" b="0" i="0" u="none" strike="noStrike" kern="1200" cap="none" spc="0" normalizeH="0" baseline="0" noProof="0" dirty="0" err="1" smtClean="0">
                <a:ln>
                  <a:noFill/>
                </a:ln>
                <a:solidFill>
                  <a:schemeClr val="tx1"/>
                </a:solidFill>
                <a:effectLst/>
                <a:uLnTx/>
                <a:uFillTx/>
                <a:ea typeface="MS PGothic" pitchFamily="34" charset="-128"/>
                <a:cs typeface="+mn-cs"/>
              </a:rPr>
              <a:t>ocal</a:t>
            </a:r>
            <a:r>
              <a:rPr kumimoji="0" lang="en-US" sz="1400" b="0" i="0" u="none" strike="noStrike" kern="1200" cap="none" spc="0" normalizeH="0" baseline="0" noProof="0" dirty="0" smtClean="0">
                <a:ln>
                  <a:noFill/>
                </a:ln>
                <a:solidFill>
                  <a:schemeClr val="tx1"/>
                </a:solidFill>
                <a:effectLst/>
                <a:uLnTx/>
                <a:uFillTx/>
                <a:ea typeface="MS PGothic" pitchFamily="34" charset="-128"/>
                <a:cs typeface="+mn-cs"/>
              </a:rPr>
              <a:t> memory</a:t>
            </a:r>
            <a:r>
              <a:rPr kumimoji="0" lang="en-US" sz="1400" b="0" i="0" u="none" strike="noStrike" kern="1200" cap="none" spc="0" normalizeH="0" noProof="0" dirty="0" smtClean="0">
                <a:ln>
                  <a:noFill/>
                </a:ln>
                <a:solidFill>
                  <a:schemeClr val="tx1"/>
                </a:solidFill>
                <a:effectLst/>
                <a:uLnTx/>
                <a:uFillTx/>
                <a:ea typeface="MS PGothic" pitchFamily="34" charset="-128"/>
                <a:cs typeface="+mn-cs"/>
              </a:rPr>
              <a:t> (LDS)</a:t>
            </a:r>
            <a:endParaRPr kumimoji="0" lang="en-US" sz="1400" b="0" i="0" u="none" strike="noStrike" kern="1200" cap="none" spc="0" normalizeH="0" baseline="0" noProof="0" dirty="0">
              <a:ln>
                <a:noFill/>
              </a:ln>
              <a:solidFill>
                <a:schemeClr val="tx1"/>
              </a:solidFill>
              <a:effectLst/>
              <a:uLnTx/>
              <a:uFillTx/>
              <a:ea typeface="MS PGothic" pitchFamily="34" charset="-128"/>
              <a:cs typeface="+mn-cs"/>
            </a:endParaRPr>
          </a:p>
        </p:txBody>
      </p:sp>
      <p:sp>
        <p:nvSpPr>
          <p:cNvPr id="17" name="TextBox 16"/>
          <p:cNvSpPr txBox="1"/>
          <p:nvPr/>
        </p:nvSpPr>
        <p:spPr>
          <a:xfrm>
            <a:off x="4461968" y="5060044"/>
            <a:ext cx="1706365"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a:ea typeface="MS PGothic" pitchFamily="34" charset="-128"/>
                <a:cs typeface="+mn-cs"/>
              </a:rPr>
              <a:t>g</a:t>
            </a:r>
            <a:r>
              <a:rPr lang="en-US" sz="1400" dirty="0" smtClean="0">
                <a:ea typeface="MS PGothic" pitchFamily="34" charset="-128"/>
                <a:cs typeface="+mn-cs"/>
              </a:rPr>
              <a:t>lobal memory (TCP)</a:t>
            </a:r>
            <a:endParaRPr kumimoji="0" lang="en-US" sz="1400" b="0" i="0" u="none" strike="noStrike" kern="1200" cap="none" spc="0" normalizeH="0" baseline="0" noProof="0" dirty="0">
              <a:ln>
                <a:noFill/>
              </a:ln>
              <a:solidFill>
                <a:schemeClr val="tx1"/>
              </a:solidFill>
              <a:effectLst/>
              <a:uLnTx/>
              <a:uFillTx/>
              <a:ea typeface="MS PGothic" pitchFamily="34" charset="-128"/>
              <a:cs typeface="+mn-cs"/>
            </a:endParaRPr>
          </a:p>
        </p:txBody>
      </p:sp>
    </p:spTree>
    <p:extLst>
      <p:ext uri="{BB962C8B-B14F-4D97-AF65-F5344CB8AC3E}">
        <p14:creationId xmlns:p14="http://schemas.microsoft.com/office/powerpoint/2010/main" val="17709988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Fetch and </a:t>
            </a:r>
            <a:r>
              <a:rPr lang="en-US" dirty="0" err="1" smtClean="0"/>
              <a:t>Wavefront</a:t>
            </a:r>
            <a:r>
              <a:rPr lang="en-US" dirty="0" smtClean="0"/>
              <a:t> contexts</a:t>
            </a:r>
            <a:endParaRPr lang="en-US" dirty="0"/>
          </a:p>
        </p:txBody>
      </p:sp>
      <p:sp>
        <p:nvSpPr>
          <p:cNvPr id="3" name="Content Placeholder 2"/>
          <p:cNvSpPr>
            <a:spLocks noGrp="1"/>
          </p:cNvSpPr>
          <p:nvPr>
            <p:ph idx="1"/>
          </p:nvPr>
        </p:nvSpPr>
        <p:spPr>
          <a:xfrm>
            <a:off x="3912692" y="1043193"/>
            <a:ext cx="5007321" cy="3218388"/>
          </a:xfrm>
        </p:spPr>
        <p:txBody>
          <a:bodyPr>
            <a:normAutofit/>
          </a:bodyPr>
          <a:lstStyle/>
          <a:p>
            <a:r>
              <a:rPr lang="en-US" sz="1600" dirty="0" smtClean="0"/>
              <a:t>SQC shared by 4 CUs </a:t>
            </a:r>
            <a:r>
              <a:rPr lang="en-US" sz="1400" dirty="0" smtClean="0">
                <a:latin typeface="Calibri Light" panose="020F0302020204030204" pitchFamily="34" charset="0"/>
              </a:rPr>
              <a:t>(GPU_RfO-SQ.sm, GPU_VIPER-SQC.sm)</a:t>
            </a:r>
          </a:p>
          <a:p>
            <a:pPr lvl="1"/>
            <a:r>
              <a:rPr lang="en-US" sz="1400" dirty="0" smtClean="0"/>
              <a:t># of SQCs and CUs are configurable in simulator</a:t>
            </a:r>
          </a:p>
          <a:p>
            <a:r>
              <a:rPr lang="en-US" sz="1600" dirty="0" smtClean="0"/>
              <a:t>Fetch </a:t>
            </a:r>
            <a:r>
              <a:rPr lang="en-US" sz="1600" dirty="0" smtClean="0">
                <a:latin typeface="Calibri Light" panose="020F0302020204030204" pitchFamily="34" charset="0"/>
              </a:rPr>
              <a:t>(</a:t>
            </a:r>
            <a:r>
              <a:rPr lang="en-US" sz="1600" dirty="0" err="1" smtClean="0">
                <a:latin typeface="Calibri Light" panose="020F0302020204030204" pitchFamily="34" charset="0"/>
              </a:rPr>
              <a:t>fetch_unit</a:t>
            </a:r>
            <a:r>
              <a:rPr lang="en-US" sz="1600" dirty="0" smtClean="0">
                <a:latin typeface="Calibri Light" panose="020F0302020204030204" pitchFamily="34" charset="0"/>
              </a:rPr>
              <a:t>.[</a:t>
            </a:r>
            <a:r>
              <a:rPr lang="en-US" sz="1600" dirty="0" err="1" smtClean="0">
                <a:latin typeface="Calibri Light" panose="020F0302020204030204" pitchFamily="34" charset="0"/>
              </a:rPr>
              <a:t>hh|cc</a:t>
            </a:r>
            <a:r>
              <a:rPr lang="en-US" sz="1600" dirty="0" smtClean="0">
                <a:latin typeface="Calibri Light" panose="020F0302020204030204" pitchFamily="34" charset="0"/>
              </a:rPr>
              <a:t>], </a:t>
            </a:r>
            <a:r>
              <a:rPr lang="en-US" sz="1600" dirty="0" err="1" smtClean="0">
                <a:latin typeface="Calibri Light" panose="020F0302020204030204" pitchFamily="34" charset="0"/>
              </a:rPr>
              <a:t>fetch_stage</a:t>
            </a:r>
            <a:r>
              <a:rPr lang="en-US" sz="1600" dirty="0" smtClean="0">
                <a:latin typeface="Calibri Light" panose="020F0302020204030204" pitchFamily="34" charset="0"/>
              </a:rPr>
              <a:t>.[</a:t>
            </a:r>
            <a:r>
              <a:rPr lang="en-US" sz="1600" dirty="0" err="1" smtClean="0">
                <a:latin typeface="Calibri Light" panose="020F0302020204030204" pitchFamily="34" charset="0"/>
              </a:rPr>
              <a:t>hh|cc</a:t>
            </a:r>
            <a:r>
              <a:rPr lang="en-US" sz="1600" dirty="0" smtClean="0">
                <a:latin typeface="Calibri Light" panose="020F0302020204030204" pitchFamily="34" charset="0"/>
              </a:rPr>
              <a:t>])</a:t>
            </a:r>
          </a:p>
          <a:p>
            <a:pPr lvl="1"/>
            <a:r>
              <a:rPr lang="en-US" sz="1400" dirty="0" smtClean="0"/>
              <a:t>Shared and arbitrated between SIMDs in a CU</a:t>
            </a:r>
          </a:p>
          <a:p>
            <a:pPr lvl="1"/>
            <a:r>
              <a:rPr lang="en-US" sz="1400" dirty="0" smtClean="0"/>
              <a:t>Fetch to each SIMD unit</a:t>
            </a:r>
          </a:p>
          <a:p>
            <a:pPr lvl="1"/>
            <a:r>
              <a:rPr lang="en-US" sz="1400" dirty="0" smtClean="0"/>
              <a:t>Don’t fetch if instruction buffer (IB) contains branch</a:t>
            </a:r>
          </a:p>
          <a:p>
            <a:r>
              <a:rPr lang="en-US" sz="1600" dirty="0" smtClean="0"/>
              <a:t>WF Contexts </a:t>
            </a:r>
            <a:r>
              <a:rPr lang="en-US" sz="1600" dirty="0" smtClean="0">
                <a:latin typeface="Calibri Light" panose="020F0302020204030204" pitchFamily="34" charset="0"/>
              </a:rPr>
              <a:t>(</a:t>
            </a:r>
            <a:r>
              <a:rPr lang="en-US" sz="1600" dirty="0" err="1" smtClean="0">
                <a:latin typeface="Calibri Light" panose="020F0302020204030204" pitchFamily="34" charset="0"/>
              </a:rPr>
              <a:t>wavefront</a:t>
            </a:r>
            <a:r>
              <a:rPr lang="en-US" sz="1600" dirty="0" smtClean="0">
                <a:latin typeface="Calibri Light" panose="020F0302020204030204" pitchFamily="34" charset="0"/>
              </a:rPr>
              <a:t>.[</a:t>
            </a:r>
            <a:r>
              <a:rPr lang="en-US" sz="1600" dirty="0" err="1" smtClean="0">
                <a:latin typeface="Calibri Light" panose="020F0302020204030204" pitchFamily="34" charset="0"/>
              </a:rPr>
              <a:t>hh|cc</a:t>
            </a:r>
            <a:r>
              <a:rPr lang="en-US" sz="1600" dirty="0" smtClean="0">
                <a:latin typeface="Calibri Light" panose="020F0302020204030204" pitchFamily="34" charset="0"/>
              </a:rPr>
              <a:t>])</a:t>
            </a:r>
          </a:p>
          <a:p>
            <a:pPr lvl="1"/>
            <a:r>
              <a:rPr lang="en-US" sz="1400" dirty="0" smtClean="0"/>
              <a:t>10 WFs per SIMD, 40 </a:t>
            </a:r>
            <a:r>
              <a:rPr lang="en-US" sz="1400" dirty="0"/>
              <a:t>p</a:t>
            </a:r>
            <a:r>
              <a:rPr lang="en-US" sz="1400" dirty="0" smtClean="0"/>
              <a:t>er CU</a:t>
            </a:r>
          </a:p>
          <a:p>
            <a:pPr lvl="2"/>
            <a:r>
              <a:rPr lang="en-US" sz="1200" dirty="0" smtClean="0"/>
              <a:t>PC and instruction buffers</a:t>
            </a:r>
          </a:p>
          <a:p>
            <a:pPr lvl="2"/>
            <a:r>
              <a:rPr lang="en-US" sz="1200" dirty="0" err="1" smtClean="0"/>
              <a:t>Reconvergence</a:t>
            </a:r>
            <a:r>
              <a:rPr lang="en-US" sz="1200" dirty="0" smtClean="0"/>
              <a:t> stack (for branch divergence)</a:t>
            </a:r>
          </a:p>
          <a:p>
            <a:pPr lvl="3"/>
            <a:r>
              <a:rPr lang="en-US" sz="1000" dirty="0" smtClean="0"/>
              <a:t>Used to determine </a:t>
            </a:r>
            <a:r>
              <a:rPr lang="en-US" sz="1000" dirty="0" err="1" smtClean="0"/>
              <a:t>reconvergence</a:t>
            </a:r>
            <a:r>
              <a:rPr lang="en-US" sz="1000" dirty="0" smtClean="0"/>
              <a:t> point for work items that experience branch divergence – typically immediate post-dominator</a:t>
            </a:r>
          </a:p>
        </p:txBody>
      </p:sp>
      <p:sp>
        <p:nvSpPr>
          <p:cNvPr id="4" name="Text Placeholder 3"/>
          <p:cNvSpPr>
            <a:spLocks noGrp="1"/>
          </p:cNvSpPr>
          <p:nvPr>
            <p:ph type="body" sz="quarter" idx="10"/>
          </p:nvPr>
        </p:nvSpPr>
        <p:spPr/>
        <p:txBody>
          <a:bodyPr/>
          <a:lstStyle/>
          <a:p>
            <a:endParaRPr lang="en-US"/>
          </a:p>
        </p:txBody>
      </p:sp>
      <p:grpSp>
        <p:nvGrpSpPr>
          <p:cNvPr id="170" name="Group 169"/>
          <p:cNvGrpSpPr/>
          <p:nvPr/>
        </p:nvGrpSpPr>
        <p:grpSpPr>
          <a:xfrm>
            <a:off x="66551" y="1070376"/>
            <a:ext cx="3692430" cy="4116746"/>
            <a:chOff x="66551" y="1328466"/>
            <a:chExt cx="3692430" cy="4116746"/>
          </a:xfrm>
        </p:grpSpPr>
        <p:grpSp>
          <p:nvGrpSpPr>
            <p:cNvPr id="5" name="Group 4"/>
            <p:cNvGrpSpPr>
              <a:grpSpLocks noChangeAspect="1"/>
            </p:cNvGrpSpPr>
            <p:nvPr/>
          </p:nvGrpSpPr>
          <p:grpSpPr>
            <a:xfrm>
              <a:off x="66551" y="1947049"/>
              <a:ext cx="3692430" cy="3498163"/>
              <a:chOff x="3702205" y="1381122"/>
              <a:chExt cx="5274900" cy="4997375"/>
            </a:xfrm>
          </p:grpSpPr>
          <p:sp>
            <p:nvSpPr>
              <p:cNvPr id="6" name="Rounded Rectangle 5"/>
              <p:cNvSpPr/>
              <p:nvPr/>
            </p:nvSpPr>
            <p:spPr>
              <a:xfrm>
                <a:off x="3702205" y="1381122"/>
                <a:ext cx="5274900" cy="4997375"/>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2"/>
                  </a:solidFill>
                </a:endParaRPr>
              </a:p>
            </p:txBody>
          </p:sp>
          <p:grpSp>
            <p:nvGrpSpPr>
              <p:cNvPr id="7" name="Group 6"/>
              <p:cNvGrpSpPr/>
              <p:nvPr/>
            </p:nvGrpSpPr>
            <p:grpSpPr>
              <a:xfrm>
                <a:off x="3938496" y="1477135"/>
                <a:ext cx="4867536" cy="4779830"/>
                <a:chOff x="4116912" y="1477135"/>
                <a:chExt cx="4867536" cy="4779830"/>
              </a:xfrm>
            </p:grpSpPr>
            <p:sp>
              <p:nvSpPr>
                <p:cNvPr id="8" name="Rounded Rectangle 7"/>
                <p:cNvSpPr/>
                <p:nvPr/>
              </p:nvSpPr>
              <p:spPr>
                <a:xfrm>
                  <a:off x="4116912" y="1477135"/>
                  <a:ext cx="4867536"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Fetch</a:t>
                  </a:r>
                  <a:endParaRPr lang="en-US" sz="1100" dirty="0">
                    <a:solidFill>
                      <a:schemeClr val="tx1"/>
                    </a:solidFill>
                  </a:endParaRPr>
                </a:p>
              </p:txBody>
            </p:sp>
            <p:grpSp>
              <p:nvGrpSpPr>
                <p:cNvPr id="9" name="Group 8"/>
                <p:cNvGrpSpPr/>
                <p:nvPr/>
              </p:nvGrpSpPr>
              <p:grpSpPr>
                <a:xfrm>
                  <a:off x="4116912" y="2097429"/>
                  <a:ext cx="4867536" cy="732859"/>
                  <a:chOff x="4116912" y="2093076"/>
                  <a:chExt cx="4867536" cy="732859"/>
                </a:xfrm>
              </p:grpSpPr>
              <p:sp>
                <p:nvSpPr>
                  <p:cNvPr id="51" name="Rounded Rectangle 50"/>
                  <p:cNvSpPr/>
                  <p:nvPr/>
                </p:nvSpPr>
                <p:spPr>
                  <a:xfrm>
                    <a:off x="411691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0-9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52" name="Rounded Rectangle 51"/>
                  <p:cNvSpPr/>
                  <p:nvPr/>
                </p:nvSpPr>
                <p:spPr>
                  <a:xfrm>
                    <a:off x="536542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10-19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53" name="Rounded Rectangle 52"/>
                  <p:cNvSpPr/>
                  <p:nvPr/>
                </p:nvSpPr>
                <p:spPr>
                  <a:xfrm>
                    <a:off x="661394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20-29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54" name="Rounded Rectangle 53"/>
                  <p:cNvSpPr/>
                  <p:nvPr/>
                </p:nvSpPr>
                <p:spPr>
                  <a:xfrm>
                    <a:off x="786245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30-39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grpSp>
            <p:sp>
              <p:nvSpPr>
                <p:cNvPr id="10" name="Rounded Rectangle 9"/>
                <p:cNvSpPr/>
                <p:nvPr/>
              </p:nvSpPr>
              <p:spPr>
                <a:xfrm>
                  <a:off x="4116913" y="3078186"/>
                  <a:ext cx="4867535"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Decode</a:t>
                  </a:r>
                  <a:endParaRPr lang="en-US" sz="1100" dirty="0">
                    <a:solidFill>
                      <a:schemeClr val="tx1"/>
                    </a:solidFill>
                  </a:endParaRPr>
                </a:p>
              </p:txBody>
            </p:sp>
            <p:grpSp>
              <p:nvGrpSpPr>
                <p:cNvPr id="11" name="Group 10"/>
                <p:cNvGrpSpPr/>
                <p:nvPr/>
              </p:nvGrpSpPr>
              <p:grpSpPr>
                <a:xfrm>
                  <a:off x="4116912" y="3698480"/>
                  <a:ext cx="4867536" cy="1711005"/>
                  <a:chOff x="4116912" y="3723356"/>
                  <a:chExt cx="4867536" cy="1711005"/>
                </a:xfrm>
              </p:grpSpPr>
              <p:grpSp>
                <p:nvGrpSpPr>
                  <p:cNvPr id="35" name="Group 34"/>
                  <p:cNvGrpSpPr/>
                  <p:nvPr/>
                </p:nvGrpSpPr>
                <p:grpSpPr>
                  <a:xfrm>
                    <a:off x="4116912" y="3723356"/>
                    <a:ext cx="1121991" cy="1711005"/>
                    <a:chOff x="4221347" y="3723356"/>
                    <a:chExt cx="1121991" cy="1874595"/>
                  </a:xfrm>
                </p:grpSpPr>
                <p:sp>
                  <p:nvSpPr>
                    <p:cNvPr id="48" name="Rounded Rectangle 47"/>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p:txBody>
                </p:sp>
                <p:sp>
                  <p:nvSpPr>
                    <p:cNvPr id="49" name="Rounded Rectangle 48"/>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50" name="Rounded Rectangle 49"/>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36" name="Group 35"/>
                  <p:cNvGrpSpPr/>
                  <p:nvPr/>
                </p:nvGrpSpPr>
                <p:grpSpPr>
                  <a:xfrm>
                    <a:off x="5365427" y="3723356"/>
                    <a:ext cx="1121991" cy="1711005"/>
                    <a:chOff x="4221347" y="3723356"/>
                    <a:chExt cx="1121991" cy="1874595"/>
                  </a:xfrm>
                </p:grpSpPr>
                <p:sp>
                  <p:nvSpPr>
                    <p:cNvPr id="45" name="Rounded Rectangle 44"/>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p:txBody>
                </p:sp>
                <p:sp>
                  <p:nvSpPr>
                    <p:cNvPr id="46" name="Rounded Rectangle 45"/>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47" name="Rounded Rectangle 46"/>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37" name="Group 36"/>
                  <p:cNvGrpSpPr/>
                  <p:nvPr/>
                </p:nvGrpSpPr>
                <p:grpSpPr>
                  <a:xfrm>
                    <a:off x="6613942" y="3723356"/>
                    <a:ext cx="1121991" cy="1711005"/>
                    <a:chOff x="4221347" y="3723356"/>
                    <a:chExt cx="1121991" cy="1874595"/>
                  </a:xfrm>
                </p:grpSpPr>
                <p:sp>
                  <p:nvSpPr>
                    <p:cNvPr id="42" name="Rounded Rectangle 41"/>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p:txBody>
                </p:sp>
                <p:sp>
                  <p:nvSpPr>
                    <p:cNvPr id="43" name="Rounded Rectangle 42"/>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44" name="Rounded Rectangle 43"/>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38" name="Group 37"/>
                  <p:cNvGrpSpPr/>
                  <p:nvPr/>
                </p:nvGrpSpPr>
                <p:grpSpPr>
                  <a:xfrm>
                    <a:off x="7862457" y="3723356"/>
                    <a:ext cx="1121991" cy="1711005"/>
                    <a:chOff x="4221347" y="3723356"/>
                    <a:chExt cx="1121991" cy="1874595"/>
                  </a:xfrm>
                </p:grpSpPr>
                <p:sp>
                  <p:nvSpPr>
                    <p:cNvPr id="39" name="Rounded Rectangle 38"/>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p:txBody>
                </p:sp>
                <p:sp>
                  <p:nvSpPr>
                    <p:cNvPr id="40" name="Rounded Rectangle 39"/>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41" name="Rounded Rectangle 40"/>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grpSp>
              <p:nvGrpSpPr>
                <p:cNvPr id="12" name="Group 11"/>
                <p:cNvGrpSpPr/>
                <p:nvPr/>
              </p:nvGrpSpPr>
              <p:grpSpPr>
                <a:xfrm>
                  <a:off x="4116912" y="5657382"/>
                  <a:ext cx="4867536" cy="599583"/>
                  <a:chOff x="4116912" y="5657382"/>
                  <a:chExt cx="4867536" cy="599583"/>
                </a:xfrm>
              </p:grpSpPr>
              <p:sp>
                <p:nvSpPr>
                  <p:cNvPr id="33" name="Rounded Rectangle 32"/>
                  <p:cNvSpPr/>
                  <p:nvPr/>
                </p:nvSpPr>
                <p:spPr>
                  <a:xfrm>
                    <a:off x="4116912" y="5657382"/>
                    <a:ext cx="3180864"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Local Data Share (LDS)</a:t>
                    </a:r>
                    <a:endParaRPr lang="en-US" sz="1100" dirty="0">
                      <a:solidFill>
                        <a:schemeClr val="bg1"/>
                      </a:solidFill>
                    </a:endParaRPr>
                  </a:p>
                </p:txBody>
              </p:sp>
              <p:sp>
                <p:nvSpPr>
                  <p:cNvPr id="34" name="Rounded Rectangle 33"/>
                  <p:cNvSpPr/>
                  <p:nvPr/>
                </p:nvSpPr>
                <p:spPr>
                  <a:xfrm>
                    <a:off x="7426712" y="5657382"/>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TCP (L1D)</a:t>
                    </a:r>
                    <a:endParaRPr lang="en-US" sz="1100" dirty="0">
                      <a:solidFill>
                        <a:schemeClr val="bg1"/>
                      </a:solidFill>
                    </a:endParaRPr>
                  </a:p>
                </p:txBody>
              </p:sp>
            </p:grpSp>
            <p:cxnSp>
              <p:nvCxnSpPr>
                <p:cNvPr id="13" name="Elbow Connector 12"/>
                <p:cNvCxnSpPr>
                  <a:stCxn id="51" idx="0"/>
                  <a:endCxn id="8" idx="2"/>
                </p:cNvCxnSpPr>
                <p:nvPr/>
              </p:nvCxnSpPr>
              <p:spPr>
                <a:xfrm rot="5400000" flipH="1" flipV="1">
                  <a:off x="5490345" y="1037094"/>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2" idx="0"/>
                  <a:endCxn id="8" idx="2"/>
                </p:cNvCxnSpPr>
                <p:nvPr/>
              </p:nvCxnSpPr>
              <p:spPr>
                <a:xfrm rot="5400000" flipH="1" flipV="1">
                  <a:off x="6114602" y="166135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3" idx="0"/>
                  <a:endCxn id="8" idx="2"/>
                </p:cNvCxnSpPr>
                <p:nvPr/>
              </p:nvCxnSpPr>
              <p:spPr>
                <a:xfrm rot="16200000" flipV="1">
                  <a:off x="6738860" y="1661351"/>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4" idx="0"/>
                  <a:endCxn id="8" idx="2"/>
                </p:cNvCxnSpPr>
                <p:nvPr/>
              </p:nvCxnSpPr>
              <p:spPr>
                <a:xfrm rot="16200000" flipV="1">
                  <a:off x="7363118" y="1037093"/>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1" idx="2"/>
                  <a:endCxn id="10" idx="0"/>
                </p:cNvCxnSpPr>
                <p:nvPr/>
              </p:nvCxnSpPr>
              <p:spPr>
                <a:xfrm rot="16200000" flipH="1">
                  <a:off x="5490345" y="2017850"/>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2" idx="2"/>
                  <a:endCxn id="10" idx="0"/>
                </p:cNvCxnSpPr>
                <p:nvPr/>
              </p:nvCxnSpPr>
              <p:spPr>
                <a:xfrm rot="16200000" flipH="1">
                  <a:off x="6114603" y="2642108"/>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3" idx="2"/>
                  <a:endCxn id="10" idx="0"/>
                </p:cNvCxnSpPr>
                <p:nvPr/>
              </p:nvCxnSpPr>
              <p:spPr>
                <a:xfrm rot="5400000">
                  <a:off x="6738861" y="2642109"/>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54" idx="2"/>
                  <a:endCxn id="10" idx="0"/>
                </p:cNvCxnSpPr>
                <p:nvPr/>
              </p:nvCxnSpPr>
              <p:spPr>
                <a:xfrm rot="5400000">
                  <a:off x="7363118" y="2017851"/>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48" idx="0"/>
                </p:cNvCxnSpPr>
                <p:nvPr/>
              </p:nvCxnSpPr>
              <p:spPr>
                <a:xfrm rot="5400000">
                  <a:off x="5490346" y="2638145"/>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 idx="2"/>
                  <a:endCxn id="45" idx="0"/>
                </p:cNvCxnSpPr>
                <p:nvPr/>
              </p:nvCxnSpPr>
              <p:spPr>
                <a:xfrm rot="5400000">
                  <a:off x="6114603" y="3262402"/>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0" idx="2"/>
                  <a:endCxn id="42" idx="0"/>
                </p:cNvCxnSpPr>
                <p:nvPr/>
              </p:nvCxnSpPr>
              <p:spPr>
                <a:xfrm rot="16200000" flipH="1">
                  <a:off x="6738860" y="326240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2"/>
                  <a:endCxn id="39" idx="0"/>
                </p:cNvCxnSpPr>
                <p:nvPr/>
              </p:nvCxnSpPr>
              <p:spPr>
                <a:xfrm rot="16200000" flipH="1">
                  <a:off x="7363118" y="2638145"/>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50" idx="2"/>
                  <a:endCxn id="33" idx="0"/>
                </p:cNvCxnSpPr>
                <p:nvPr/>
              </p:nvCxnSpPr>
              <p:spPr>
                <a:xfrm rot="16200000" flipH="1">
                  <a:off x="5068678" y="5018715"/>
                  <a:ext cx="247897" cy="102943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47" idx="2"/>
                  <a:endCxn id="33" idx="0"/>
                </p:cNvCxnSpPr>
                <p:nvPr/>
              </p:nvCxnSpPr>
              <p:spPr>
                <a:xfrm rot="5400000">
                  <a:off x="5692936" y="5423894"/>
                  <a:ext cx="247897" cy="219079"/>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44" idx="2"/>
                  <a:endCxn id="33" idx="0"/>
                </p:cNvCxnSpPr>
                <p:nvPr/>
              </p:nvCxnSpPr>
              <p:spPr>
                <a:xfrm rot="5400000">
                  <a:off x="6317193" y="4799636"/>
                  <a:ext cx="247897" cy="1467594"/>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41" idx="2"/>
                  <a:endCxn id="33" idx="0"/>
                </p:cNvCxnSpPr>
                <p:nvPr/>
              </p:nvCxnSpPr>
              <p:spPr>
                <a:xfrm rot="5400000">
                  <a:off x="6941451" y="4175379"/>
                  <a:ext cx="247897" cy="271610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1" idx="2"/>
                  <a:endCxn id="34" idx="0"/>
                </p:cNvCxnSpPr>
                <p:nvPr/>
              </p:nvCxnSpPr>
              <p:spPr>
                <a:xfrm rot="5400000">
                  <a:off x="8190569" y="5424497"/>
                  <a:ext cx="247897" cy="2178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44" idx="2"/>
                  <a:endCxn id="34" idx="0"/>
                </p:cNvCxnSpPr>
                <p:nvPr/>
              </p:nvCxnSpPr>
              <p:spPr>
                <a:xfrm rot="16200000" flipH="1">
                  <a:off x="7566311" y="5018112"/>
                  <a:ext cx="247897" cy="103064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47" idx="2"/>
                  <a:endCxn id="34" idx="0"/>
                </p:cNvCxnSpPr>
                <p:nvPr/>
              </p:nvCxnSpPr>
              <p:spPr>
                <a:xfrm rot="16200000" flipH="1">
                  <a:off x="6942053" y="4393854"/>
                  <a:ext cx="247897" cy="22791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50" idx="2"/>
                  <a:endCxn id="34" idx="0"/>
                </p:cNvCxnSpPr>
                <p:nvPr/>
              </p:nvCxnSpPr>
              <p:spPr>
                <a:xfrm rot="16200000" flipH="1">
                  <a:off x="6317796" y="3769597"/>
                  <a:ext cx="247897" cy="35276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05" name="Rounded Rectangle 104"/>
            <p:cNvSpPr/>
            <p:nvPr/>
          </p:nvSpPr>
          <p:spPr bwMode="auto">
            <a:xfrm>
              <a:off x="70364" y="1328466"/>
              <a:ext cx="2083718" cy="332083"/>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100" dirty="0">
                  <a:solidFill>
                    <a:schemeClr val="bg1"/>
                  </a:solidFill>
                </a:rPr>
                <a:t>4-CU-shared SQC (I-Cache)</a:t>
              </a:r>
            </a:p>
          </p:txBody>
        </p:sp>
        <p:cxnSp>
          <p:nvCxnSpPr>
            <p:cNvPr id="106" name="Elbow Connector 105"/>
            <p:cNvCxnSpPr>
              <a:stCxn id="8" idx="0"/>
              <a:endCxn id="105" idx="2"/>
            </p:cNvCxnSpPr>
            <p:nvPr/>
          </p:nvCxnSpPr>
          <p:spPr>
            <a:xfrm rot="16200000" flipV="1">
              <a:off x="1347054" y="1425719"/>
              <a:ext cx="353709" cy="82337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1262449" y="5272029"/>
            <a:ext cx="4969687" cy="1320083"/>
            <a:chOff x="4101160" y="5131923"/>
            <a:chExt cx="4969687" cy="1320083"/>
          </a:xfrm>
        </p:grpSpPr>
        <p:grpSp>
          <p:nvGrpSpPr>
            <p:cNvPr id="156" name="Group 155"/>
            <p:cNvGrpSpPr/>
            <p:nvPr/>
          </p:nvGrpSpPr>
          <p:grpSpPr>
            <a:xfrm>
              <a:off x="4187227" y="5391361"/>
              <a:ext cx="4797552" cy="1045142"/>
              <a:chOff x="4211728" y="5328490"/>
              <a:chExt cx="4797552" cy="1045142"/>
            </a:xfrm>
          </p:grpSpPr>
          <p:grpSp>
            <p:nvGrpSpPr>
              <p:cNvPr id="129" name="Group 128"/>
              <p:cNvGrpSpPr/>
              <p:nvPr/>
            </p:nvGrpSpPr>
            <p:grpSpPr>
              <a:xfrm>
                <a:off x="4211728" y="5328490"/>
                <a:ext cx="1367940" cy="1045142"/>
                <a:chOff x="5521149" y="5150524"/>
                <a:chExt cx="1367940" cy="1045142"/>
              </a:xfrm>
            </p:grpSpPr>
            <p:sp>
              <p:nvSpPr>
                <p:cNvPr id="122" name="Rounded Rectangle 121"/>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25" name="Group 124"/>
                <p:cNvGrpSpPr/>
                <p:nvPr/>
              </p:nvGrpSpPr>
              <p:grpSpPr>
                <a:xfrm>
                  <a:off x="5649163" y="5537606"/>
                  <a:ext cx="1239926" cy="658060"/>
                  <a:chOff x="4465930" y="5537606"/>
                  <a:chExt cx="1239926" cy="658060"/>
                </a:xfrm>
              </p:grpSpPr>
              <p:sp>
                <p:nvSpPr>
                  <p:cNvPr id="113" name="Rounded Rectangle 112"/>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24" name="Group 123"/>
                  <p:cNvGrpSpPr/>
                  <p:nvPr/>
                </p:nvGrpSpPr>
                <p:grpSpPr>
                  <a:xfrm>
                    <a:off x="5029200" y="5537606"/>
                    <a:ext cx="358445" cy="384631"/>
                    <a:chOff x="5029200" y="5537606"/>
                    <a:chExt cx="358445" cy="384631"/>
                  </a:xfrm>
                </p:grpSpPr>
                <p:sp>
                  <p:nvSpPr>
                    <p:cNvPr id="116" name="Rectangle 115"/>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7" name="Rectangle 116"/>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8" name="Rectangle 117"/>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9" name="Rectangle 118"/>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21" name="TextBox 120"/>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26" name="TextBox 125"/>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0</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30" name="Group 129"/>
              <p:cNvGrpSpPr/>
              <p:nvPr/>
            </p:nvGrpSpPr>
            <p:grpSpPr>
              <a:xfrm>
                <a:off x="5633317" y="5328490"/>
                <a:ext cx="1367940" cy="1045142"/>
                <a:chOff x="5521149" y="5150524"/>
                <a:chExt cx="1367940" cy="1045142"/>
              </a:xfrm>
            </p:grpSpPr>
            <p:sp>
              <p:nvSpPr>
                <p:cNvPr id="131" name="Rounded Rectangle 130"/>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32" name="Group 131"/>
                <p:cNvGrpSpPr/>
                <p:nvPr/>
              </p:nvGrpSpPr>
              <p:grpSpPr>
                <a:xfrm>
                  <a:off x="5649163" y="5537606"/>
                  <a:ext cx="1239926" cy="658060"/>
                  <a:chOff x="4465930" y="5537606"/>
                  <a:chExt cx="1239926" cy="658060"/>
                </a:xfrm>
              </p:grpSpPr>
              <p:sp>
                <p:nvSpPr>
                  <p:cNvPr id="134" name="Rounded Rectangle 133"/>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35" name="Group 134"/>
                  <p:cNvGrpSpPr/>
                  <p:nvPr/>
                </p:nvGrpSpPr>
                <p:grpSpPr>
                  <a:xfrm>
                    <a:off x="5029200" y="5537606"/>
                    <a:ext cx="358445" cy="384631"/>
                    <a:chOff x="5029200" y="5537606"/>
                    <a:chExt cx="358445" cy="384631"/>
                  </a:xfrm>
                </p:grpSpPr>
                <p:sp>
                  <p:nvSpPr>
                    <p:cNvPr id="137" name="Rectangle 136"/>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8" name="Rectangle 137"/>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9" name="Rectangle 138"/>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0" name="Rectangle 139"/>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36" name="TextBox 135"/>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33" name="TextBox 132"/>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1</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41" name="Group 140"/>
              <p:cNvGrpSpPr/>
              <p:nvPr/>
            </p:nvGrpSpPr>
            <p:grpSpPr>
              <a:xfrm>
                <a:off x="7641340" y="5328490"/>
                <a:ext cx="1367940" cy="1045142"/>
                <a:chOff x="5521149" y="5150524"/>
                <a:chExt cx="1367940" cy="1045142"/>
              </a:xfrm>
            </p:grpSpPr>
            <p:sp>
              <p:nvSpPr>
                <p:cNvPr id="142" name="Rounded Rectangle 141"/>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43" name="Group 142"/>
                <p:cNvGrpSpPr/>
                <p:nvPr/>
              </p:nvGrpSpPr>
              <p:grpSpPr>
                <a:xfrm>
                  <a:off x="5649163" y="5537606"/>
                  <a:ext cx="1239926" cy="658060"/>
                  <a:chOff x="4465930" y="5537606"/>
                  <a:chExt cx="1239926" cy="658060"/>
                </a:xfrm>
              </p:grpSpPr>
              <p:sp>
                <p:nvSpPr>
                  <p:cNvPr id="145" name="Rounded Rectangle 144"/>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46" name="Group 145"/>
                  <p:cNvGrpSpPr/>
                  <p:nvPr/>
                </p:nvGrpSpPr>
                <p:grpSpPr>
                  <a:xfrm>
                    <a:off x="5029200" y="5537606"/>
                    <a:ext cx="358445" cy="384631"/>
                    <a:chOff x="5029200" y="5537606"/>
                    <a:chExt cx="358445" cy="384631"/>
                  </a:xfrm>
                </p:grpSpPr>
                <p:sp>
                  <p:nvSpPr>
                    <p:cNvPr id="148" name="Rectangle 147"/>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9" name="Rectangle 148"/>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0" name="Rectangle 149"/>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1" name="Rectangle 150"/>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47" name="TextBox 146"/>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44" name="TextBox 143"/>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9</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55" name="Group 154"/>
              <p:cNvGrpSpPr/>
              <p:nvPr/>
            </p:nvGrpSpPr>
            <p:grpSpPr>
              <a:xfrm>
                <a:off x="7110374" y="5805341"/>
                <a:ext cx="396240" cy="91440"/>
                <a:chOff x="7110374" y="6010619"/>
                <a:chExt cx="396240" cy="91440"/>
              </a:xfrm>
            </p:grpSpPr>
            <p:sp>
              <p:nvSpPr>
                <p:cNvPr id="152" name="Oval 151"/>
                <p:cNvSpPr/>
                <p:nvPr/>
              </p:nvSpPr>
              <p:spPr>
                <a:xfrm>
                  <a:off x="71103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3" name="Oval 152"/>
                <p:cNvSpPr/>
                <p:nvPr/>
              </p:nvSpPr>
              <p:spPr>
                <a:xfrm>
                  <a:off x="72627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4" name="Oval 153"/>
                <p:cNvSpPr/>
                <p:nvPr/>
              </p:nvSpPr>
              <p:spPr>
                <a:xfrm>
                  <a:off x="74151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b="1" dirty="0">
                    <a:solidFill>
                      <a:schemeClr val="tx2"/>
                    </a:solidFill>
                  </a:endParaRPr>
                </a:p>
              </p:txBody>
            </p:sp>
          </p:grpSp>
        </p:grpSp>
        <p:grpSp>
          <p:nvGrpSpPr>
            <p:cNvPr id="159" name="Group 158"/>
            <p:cNvGrpSpPr/>
            <p:nvPr/>
          </p:nvGrpSpPr>
          <p:grpSpPr>
            <a:xfrm>
              <a:off x="4101160" y="5131923"/>
              <a:ext cx="4969687" cy="1320083"/>
              <a:chOff x="4101160" y="5131923"/>
              <a:chExt cx="4969687" cy="1320083"/>
            </a:xfrm>
          </p:grpSpPr>
          <p:sp>
            <p:nvSpPr>
              <p:cNvPr id="157" name="Rounded Rectangle 156"/>
              <p:cNvSpPr/>
              <p:nvPr/>
            </p:nvSpPr>
            <p:spPr>
              <a:xfrm>
                <a:off x="4101160" y="5288889"/>
                <a:ext cx="4969687" cy="1163117"/>
              </a:xfrm>
              <a:prstGeom prst="roundRect">
                <a:avLst/>
              </a:prstGeom>
              <a:no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endParaRPr lang="en-US" sz="1400" dirty="0">
                  <a:solidFill>
                    <a:schemeClr val="tx1"/>
                  </a:solidFill>
                </a:endParaRPr>
              </a:p>
            </p:txBody>
          </p:sp>
          <p:sp>
            <p:nvSpPr>
              <p:cNvPr id="158" name="TextBox 157"/>
              <p:cNvSpPr txBox="1"/>
              <p:nvPr/>
            </p:nvSpPr>
            <p:spPr>
              <a:xfrm>
                <a:off x="4439453" y="5131923"/>
                <a:ext cx="1376920"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SIMD</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Phase</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82" y="5918549"/>
            <a:ext cx="362744" cy="5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 name="Rectangle 172"/>
          <p:cNvSpPr/>
          <p:nvPr/>
        </p:nvSpPr>
        <p:spPr>
          <a:xfrm>
            <a:off x="185852" y="2824320"/>
            <a:ext cx="3504999" cy="2308951"/>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4097" name="Group 4096"/>
          <p:cNvGrpSpPr/>
          <p:nvPr/>
        </p:nvGrpSpPr>
        <p:grpSpPr>
          <a:xfrm>
            <a:off x="6763172" y="4274697"/>
            <a:ext cx="2086801" cy="1199071"/>
            <a:chOff x="695472" y="5368326"/>
            <a:chExt cx="2086801" cy="1199071"/>
          </a:xfrm>
        </p:grpSpPr>
        <p:sp>
          <p:nvSpPr>
            <p:cNvPr id="55" name="Rounded Rectangle 54"/>
            <p:cNvSpPr/>
            <p:nvPr/>
          </p:nvSpPr>
          <p:spPr>
            <a:xfrm>
              <a:off x="1046500" y="5368326"/>
              <a:ext cx="426718" cy="33696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smtClean="0">
                  <a:solidFill>
                    <a:schemeClr val="tx2"/>
                  </a:solidFill>
                  <a:latin typeface="Calibri" panose="020F0502020204030204" pitchFamily="34" charset="0"/>
                </a:rPr>
                <a:t>BB1</a:t>
              </a:r>
              <a:endParaRPr lang="en-US" sz="1000" dirty="0">
                <a:solidFill>
                  <a:schemeClr val="tx2"/>
                </a:solidFill>
                <a:latin typeface="Calibri" panose="020F0502020204030204" pitchFamily="34" charset="0"/>
              </a:endParaRPr>
            </a:p>
          </p:txBody>
        </p:sp>
        <p:sp>
          <p:nvSpPr>
            <p:cNvPr id="108" name="Rounded Rectangle 107"/>
            <p:cNvSpPr/>
            <p:nvPr/>
          </p:nvSpPr>
          <p:spPr>
            <a:xfrm>
              <a:off x="695472" y="5799378"/>
              <a:ext cx="426718" cy="33696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smtClean="0">
                  <a:solidFill>
                    <a:schemeClr val="tx2"/>
                  </a:solidFill>
                  <a:latin typeface="Calibri" panose="020F0502020204030204" pitchFamily="34" charset="0"/>
                </a:rPr>
                <a:t>BB1</a:t>
              </a:r>
              <a:endParaRPr lang="en-US" sz="1000" dirty="0">
                <a:solidFill>
                  <a:schemeClr val="tx2"/>
                </a:solidFill>
                <a:latin typeface="Calibri" panose="020F0502020204030204" pitchFamily="34" charset="0"/>
              </a:endParaRPr>
            </a:p>
          </p:txBody>
        </p:sp>
        <p:sp>
          <p:nvSpPr>
            <p:cNvPr id="109" name="Rounded Rectangle 108"/>
            <p:cNvSpPr/>
            <p:nvPr/>
          </p:nvSpPr>
          <p:spPr>
            <a:xfrm>
              <a:off x="1420479" y="5804394"/>
              <a:ext cx="426718" cy="33696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smtClean="0">
                  <a:solidFill>
                    <a:schemeClr val="tx2"/>
                  </a:solidFill>
                  <a:latin typeface="Calibri" panose="020F0502020204030204" pitchFamily="34" charset="0"/>
                </a:rPr>
                <a:t>BB1</a:t>
              </a:r>
              <a:endParaRPr lang="en-US" sz="1000" dirty="0">
                <a:solidFill>
                  <a:schemeClr val="tx2"/>
                </a:solidFill>
                <a:latin typeface="Calibri" panose="020F0502020204030204" pitchFamily="34" charset="0"/>
              </a:endParaRPr>
            </a:p>
          </p:txBody>
        </p:sp>
        <p:sp>
          <p:nvSpPr>
            <p:cNvPr id="110" name="Rounded Rectangle 109"/>
            <p:cNvSpPr/>
            <p:nvPr/>
          </p:nvSpPr>
          <p:spPr>
            <a:xfrm>
              <a:off x="1071896" y="6230430"/>
              <a:ext cx="426718" cy="33696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smtClean="0">
                  <a:solidFill>
                    <a:schemeClr val="tx2"/>
                  </a:solidFill>
                  <a:latin typeface="Calibri" panose="020F0502020204030204" pitchFamily="34" charset="0"/>
                </a:rPr>
                <a:t>BB1</a:t>
              </a:r>
              <a:endParaRPr lang="en-US" sz="1000" dirty="0">
                <a:solidFill>
                  <a:schemeClr val="tx2"/>
                </a:solidFill>
                <a:latin typeface="Calibri" panose="020F0502020204030204" pitchFamily="34" charset="0"/>
              </a:endParaRPr>
            </a:p>
          </p:txBody>
        </p:sp>
        <p:cxnSp>
          <p:nvCxnSpPr>
            <p:cNvPr id="57" name="Straight Arrow Connector 56"/>
            <p:cNvCxnSpPr>
              <a:stCxn id="55" idx="2"/>
              <a:endCxn id="108" idx="0"/>
            </p:cNvCxnSpPr>
            <p:nvPr/>
          </p:nvCxnSpPr>
          <p:spPr>
            <a:xfrm flipH="1">
              <a:off x="908831" y="5705293"/>
              <a:ext cx="351028" cy="9408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55" idx="2"/>
              <a:endCxn id="109" idx="0"/>
            </p:cNvCxnSpPr>
            <p:nvPr/>
          </p:nvCxnSpPr>
          <p:spPr>
            <a:xfrm>
              <a:off x="1259859" y="5705293"/>
              <a:ext cx="373979" cy="99101"/>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8" idx="2"/>
              <a:endCxn id="110" idx="0"/>
            </p:cNvCxnSpPr>
            <p:nvPr/>
          </p:nvCxnSpPr>
          <p:spPr>
            <a:xfrm>
              <a:off x="908831" y="6136345"/>
              <a:ext cx="376424" cy="9408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9" idx="2"/>
              <a:endCxn id="110" idx="0"/>
            </p:cNvCxnSpPr>
            <p:nvPr/>
          </p:nvCxnSpPr>
          <p:spPr>
            <a:xfrm flipH="1">
              <a:off x="1285255" y="6141361"/>
              <a:ext cx="348583" cy="89069"/>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96" name="TextBox 4095"/>
            <p:cNvSpPr txBox="1"/>
            <p:nvPr/>
          </p:nvSpPr>
          <p:spPr>
            <a:xfrm>
              <a:off x="709623" y="5576674"/>
              <a:ext cx="251992"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if</a:t>
              </a:r>
              <a:endParaRPr kumimoji="0" lang="en-US" sz="1000" b="0" i="0" u="none" strike="noStrike" kern="1200" cap="none" spc="0" normalizeH="0" baseline="0" noProof="0" dirty="0">
                <a:ln>
                  <a:noFill/>
                </a:ln>
                <a:solidFill>
                  <a:schemeClr val="tx1"/>
                </a:solidFill>
                <a:effectLst/>
                <a:uLnTx/>
                <a:uFillTx/>
                <a:latin typeface="Calibri Light" panose="020F0302020204030204" pitchFamily="34" charset="0"/>
                <a:ea typeface="MS PGothic" pitchFamily="34" charset="-128"/>
                <a:cs typeface="+mn-cs"/>
              </a:endParaRPr>
            </a:p>
          </p:txBody>
        </p:sp>
        <p:sp>
          <p:nvSpPr>
            <p:cNvPr id="123" name="TextBox 122"/>
            <p:cNvSpPr txBox="1"/>
            <p:nvPr/>
          </p:nvSpPr>
          <p:spPr>
            <a:xfrm>
              <a:off x="1459067" y="5549040"/>
              <a:ext cx="391454"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else</a:t>
              </a:r>
              <a:endParaRPr kumimoji="0" lang="en-US" sz="1000" b="0" i="0" u="none" strike="noStrike" kern="1200" cap="none" spc="0" normalizeH="0" baseline="0" noProof="0" dirty="0">
                <a:ln>
                  <a:noFill/>
                </a:ln>
                <a:solidFill>
                  <a:schemeClr val="tx1"/>
                </a:solidFill>
                <a:effectLst/>
                <a:uLnTx/>
                <a:uFillTx/>
                <a:latin typeface="Calibri Light" panose="020F0302020204030204" pitchFamily="34" charset="0"/>
                <a:ea typeface="MS PGothic" pitchFamily="34" charset="-128"/>
                <a:cs typeface="+mn-cs"/>
              </a:endParaRPr>
            </a:p>
          </p:txBody>
        </p:sp>
        <p:sp>
          <p:nvSpPr>
            <p:cNvPr id="127" name="TextBox 126"/>
            <p:cNvSpPr txBox="1"/>
            <p:nvPr/>
          </p:nvSpPr>
          <p:spPr>
            <a:xfrm>
              <a:off x="1521992" y="6299329"/>
              <a:ext cx="1260281" cy="2308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err="1">
                  <a:latin typeface="Calibri Light" panose="020F0302020204030204" pitchFamily="34" charset="0"/>
                  <a:ea typeface="MS PGothic" pitchFamily="34" charset="-128"/>
                  <a:cs typeface="+mn-cs"/>
                </a:rPr>
                <a:t>r</a:t>
              </a:r>
              <a:r>
                <a:rPr kumimoji="0" lang="en-US" sz="1000" b="0" i="0" u="none" strike="noStrike" kern="1200" cap="none" spc="0" normalizeH="0" baseline="0" noProof="0" dirty="0" err="1" smtClean="0">
                  <a:ln>
                    <a:noFill/>
                  </a:ln>
                  <a:solidFill>
                    <a:schemeClr val="tx1"/>
                  </a:solidFill>
                  <a:effectLst/>
                  <a:uLnTx/>
                  <a:uFillTx/>
                  <a:latin typeface="Calibri Light" panose="020F0302020204030204" pitchFamily="34" charset="0"/>
                  <a:ea typeface="MS PGothic" pitchFamily="34" charset="-128"/>
                  <a:cs typeface="+mn-cs"/>
                </a:rPr>
                <a:t>econvergence</a:t>
              </a:r>
              <a:r>
                <a:rPr kumimoji="0" lang="en-US" sz="1000" b="0" i="0" u="none" strike="noStrike" kern="1200" cap="none" spc="0" normalizeH="0" baseline="0" noProof="0" dirty="0" smtClean="0">
                  <a:ln>
                    <a:noFill/>
                  </a:ln>
                  <a:solidFill>
                    <a:schemeClr val="tx1"/>
                  </a:solidFill>
                  <a:effectLst/>
                  <a:uLnTx/>
                  <a:uFillTx/>
                  <a:latin typeface="Calibri Light" panose="020F0302020204030204" pitchFamily="34" charset="0"/>
                  <a:ea typeface="MS PGothic" pitchFamily="34" charset="-128"/>
                  <a:cs typeface="+mn-cs"/>
                </a:rPr>
                <a:t> point</a:t>
              </a:r>
              <a:endParaRPr kumimoji="0" lang="en-US" sz="1000" b="0" i="0" u="none" strike="noStrike" kern="1200" cap="none" spc="0" normalizeH="0" baseline="0" noProof="0" dirty="0">
                <a:ln>
                  <a:noFill/>
                </a:ln>
                <a:solidFill>
                  <a:schemeClr val="tx1"/>
                </a:solidFill>
                <a:effectLst/>
                <a:uLnTx/>
                <a:uFillTx/>
                <a:latin typeface="Calibri Light" panose="020F0302020204030204" pitchFamily="34" charset="0"/>
                <a:ea typeface="MS PGothic" pitchFamily="34" charset="-128"/>
                <a:cs typeface="+mn-cs"/>
              </a:endParaRPr>
            </a:p>
          </p:txBody>
        </p:sp>
      </p:grpSp>
    </p:spTree>
    <p:extLst>
      <p:ext uri="{BB962C8B-B14F-4D97-AF65-F5344CB8AC3E}">
        <p14:creationId xmlns:p14="http://schemas.microsoft.com/office/powerpoint/2010/main" val="13592690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 and issue</a:t>
            </a:r>
            <a:endParaRPr lang="en-US" dirty="0"/>
          </a:p>
        </p:txBody>
      </p:sp>
      <p:sp>
        <p:nvSpPr>
          <p:cNvPr id="3" name="Content Placeholder 2"/>
          <p:cNvSpPr>
            <a:spLocks noGrp="1"/>
          </p:cNvSpPr>
          <p:nvPr>
            <p:ph idx="1"/>
          </p:nvPr>
        </p:nvSpPr>
        <p:spPr>
          <a:xfrm>
            <a:off x="3862426" y="1381124"/>
            <a:ext cx="5007321" cy="3769161"/>
          </a:xfrm>
        </p:spPr>
        <p:txBody>
          <a:bodyPr>
            <a:normAutofit/>
          </a:bodyPr>
          <a:lstStyle/>
          <a:p>
            <a:r>
              <a:rPr lang="en-US" sz="1600" dirty="0"/>
              <a:t>Decode </a:t>
            </a:r>
            <a:r>
              <a:rPr lang="en-US" sz="1600" dirty="0" smtClean="0"/>
              <a:t>and issue</a:t>
            </a:r>
          </a:p>
          <a:p>
            <a:pPr lvl="1"/>
            <a:r>
              <a:rPr lang="en-US" sz="1400" dirty="0" smtClean="0"/>
              <a:t>All instructions pre-decoded by loader and cached by PC</a:t>
            </a:r>
          </a:p>
          <a:p>
            <a:pPr lvl="1"/>
            <a:r>
              <a:rPr lang="en-US" sz="1400" dirty="0" smtClean="0"/>
              <a:t>After fetching an instruction it is retrieved from decode cache</a:t>
            </a:r>
            <a:endParaRPr lang="en-US" sz="1400" dirty="0"/>
          </a:p>
          <a:p>
            <a:pPr lvl="1"/>
            <a:r>
              <a:rPr lang="en-US" sz="1400" dirty="0" smtClean="0"/>
              <a:t>Decode </a:t>
            </a:r>
            <a:r>
              <a:rPr lang="en-US" sz="1400" dirty="0"/>
              <a:t>and </a:t>
            </a:r>
            <a:r>
              <a:rPr lang="en-US" sz="1400" dirty="0" smtClean="0"/>
              <a:t>issue N </a:t>
            </a:r>
            <a:r>
              <a:rPr lang="en-US" sz="1400" dirty="0"/>
              <a:t>instructions from the SIMD’s </a:t>
            </a:r>
            <a:r>
              <a:rPr lang="en-US" sz="1400" dirty="0" smtClean="0"/>
              <a:t>10 WFs</a:t>
            </a:r>
          </a:p>
          <a:p>
            <a:pPr lvl="1"/>
            <a:r>
              <a:rPr lang="en-US" sz="1400" dirty="0"/>
              <a:t>I</a:t>
            </a:r>
            <a:r>
              <a:rPr lang="en-US" sz="1400" dirty="0" smtClean="0"/>
              <a:t>nstruction types supported:</a:t>
            </a:r>
          </a:p>
          <a:p>
            <a:pPr lvl="2"/>
            <a:r>
              <a:rPr lang="en-US" sz="1200" smtClean="0"/>
              <a:t>Branch, </a:t>
            </a:r>
            <a:r>
              <a:rPr lang="en-US" sz="1200" dirty="0" smtClean="0"/>
              <a:t>vector ALU, vector memory, local data share, export, and special instructions</a:t>
            </a:r>
            <a:endParaRPr lang="en-US" sz="1200" dirty="0"/>
          </a:p>
          <a:p>
            <a:pPr lvl="1"/>
            <a:r>
              <a:rPr lang="en-US" sz="1400" dirty="0" smtClean="0"/>
              <a:t>Issuing restrictions:</a:t>
            </a:r>
          </a:p>
          <a:p>
            <a:pPr marL="1089025" lvl="2" indent="-342900">
              <a:buFont typeface="+mj-lt"/>
              <a:buAutoNum type="arabicPeriod"/>
            </a:pPr>
            <a:r>
              <a:rPr lang="en-US" sz="1200" dirty="0" smtClean="0"/>
              <a:t>Only one instruction type at a time per SIMD</a:t>
            </a:r>
          </a:p>
          <a:p>
            <a:pPr marL="1089025" lvl="2" indent="-342900">
              <a:buFont typeface="+mj-lt"/>
              <a:buAutoNum type="arabicPeriod"/>
            </a:pPr>
            <a:r>
              <a:rPr lang="en-US" sz="1200" dirty="0" smtClean="0"/>
              <a:t>Each instruction from a different WF</a:t>
            </a:r>
            <a:endParaRPr lang="en-US" sz="1200" dirty="0"/>
          </a:p>
        </p:txBody>
      </p:sp>
      <p:sp>
        <p:nvSpPr>
          <p:cNvPr id="4" name="Text Placeholder 3"/>
          <p:cNvSpPr>
            <a:spLocks noGrp="1"/>
          </p:cNvSpPr>
          <p:nvPr>
            <p:ph type="body" sz="quarter" idx="10"/>
          </p:nvPr>
        </p:nvSpPr>
        <p:spPr/>
        <p:txBody>
          <a:bodyPr/>
          <a:lstStyle/>
          <a:p>
            <a:endParaRPr lang="en-US"/>
          </a:p>
        </p:txBody>
      </p:sp>
      <p:grpSp>
        <p:nvGrpSpPr>
          <p:cNvPr id="160" name="Group 159"/>
          <p:cNvGrpSpPr/>
          <p:nvPr/>
        </p:nvGrpSpPr>
        <p:grpSpPr>
          <a:xfrm>
            <a:off x="4057270" y="5131923"/>
            <a:ext cx="4969687" cy="1320083"/>
            <a:chOff x="4101160" y="5131923"/>
            <a:chExt cx="4969687" cy="1320083"/>
          </a:xfrm>
        </p:grpSpPr>
        <p:grpSp>
          <p:nvGrpSpPr>
            <p:cNvPr id="156" name="Group 155"/>
            <p:cNvGrpSpPr/>
            <p:nvPr/>
          </p:nvGrpSpPr>
          <p:grpSpPr>
            <a:xfrm>
              <a:off x="4187227" y="5391361"/>
              <a:ext cx="4797552" cy="1045142"/>
              <a:chOff x="4211728" y="5328490"/>
              <a:chExt cx="4797552" cy="1045142"/>
            </a:xfrm>
          </p:grpSpPr>
          <p:grpSp>
            <p:nvGrpSpPr>
              <p:cNvPr id="129" name="Group 128"/>
              <p:cNvGrpSpPr/>
              <p:nvPr/>
            </p:nvGrpSpPr>
            <p:grpSpPr>
              <a:xfrm>
                <a:off x="4211728" y="5328490"/>
                <a:ext cx="1367940" cy="1045142"/>
                <a:chOff x="5521149" y="5150524"/>
                <a:chExt cx="1367940" cy="1045142"/>
              </a:xfrm>
            </p:grpSpPr>
            <p:sp>
              <p:nvSpPr>
                <p:cNvPr id="122" name="Rounded Rectangle 121"/>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25" name="Group 124"/>
                <p:cNvGrpSpPr/>
                <p:nvPr/>
              </p:nvGrpSpPr>
              <p:grpSpPr>
                <a:xfrm>
                  <a:off x="5649163" y="5537606"/>
                  <a:ext cx="1239926" cy="658060"/>
                  <a:chOff x="4465930" y="5537606"/>
                  <a:chExt cx="1239926" cy="658060"/>
                </a:xfrm>
              </p:grpSpPr>
              <p:sp>
                <p:nvSpPr>
                  <p:cNvPr id="113" name="Rounded Rectangle 112"/>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24" name="Group 123"/>
                  <p:cNvGrpSpPr/>
                  <p:nvPr/>
                </p:nvGrpSpPr>
                <p:grpSpPr>
                  <a:xfrm>
                    <a:off x="5029200" y="5537606"/>
                    <a:ext cx="358445" cy="384631"/>
                    <a:chOff x="5029200" y="5537606"/>
                    <a:chExt cx="358445" cy="384631"/>
                  </a:xfrm>
                </p:grpSpPr>
                <p:sp>
                  <p:nvSpPr>
                    <p:cNvPr id="116" name="Rectangle 115"/>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7" name="Rectangle 116"/>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8" name="Rectangle 117"/>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9" name="Rectangle 118"/>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21" name="TextBox 120"/>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26" name="TextBox 125"/>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0</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30" name="Group 129"/>
              <p:cNvGrpSpPr/>
              <p:nvPr/>
            </p:nvGrpSpPr>
            <p:grpSpPr>
              <a:xfrm>
                <a:off x="5633317" y="5328490"/>
                <a:ext cx="1367940" cy="1045142"/>
                <a:chOff x="5521149" y="5150524"/>
                <a:chExt cx="1367940" cy="1045142"/>
              </a:xfrm>
            </p:grpSpPr>
            <p:sp>
              <p:nvSpPr>
                <p:cNvPr id="131" name="Rounded Rectangle 130"/>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32" name="Group 131"/>
                <p:cNvGrpSpPr/>
                <p:nvPr/>
              </p:nvGrpSpPr>
              <p:grpSpPr>
                <a:xfrm>
                  <a:off x="5649163" y="5537606"/>
                  <a:ext cx="1239926" cy="658060"/>
                  <a:chOff x="4465930" y="5537606"/>
                  <a:chExt cx="1239926" cy="658060"/>
                </a:xfrm>
              </p:grpSpPr>
              <p:sp>
                <p:nvSpPr>
                  <p:cNvPr id="134" name="Rounded Rectangle 133"/>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35" name="Group 134"/>
                  <p:cNvGrpSpPr/>
                  <p:nvPr/>
                </p:nvGrpSpPr>
                <p:grpSpPr>
                  <a:xfrm>
                    <a:off x="5029200" y="5537606"/>
                    <a:ext cx="358445" cy="384631"/>
                    <a:chOff x="5029200" y="5537606"/>
                    <a:chExt cx="358445" cy="384631"/>
                  </a:xfrm>
                </p:grpSpPr>
                <p:sp>
                  <p:nvSpPr>
                    <p:cNvPr id="137" name="Rectangle 136"/>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8" name="Rectangle 137"/>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9" name="Rectangle 138"/>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0" name="Rectangle 139"/>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36" name="TextBox 135"/>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33" name="TextBox 132"/>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1</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41" name="Group 140"/>
              <p:cNvGrpSpPr/>
              <p:nvPr/>
            </p:nvGrpSpPr>
            <p:grpSpPr>
              <a:xfrm>
                <a:off x="7641340" y="5328490"/>
                <a:ext cx="1367940" cy="1045142"/>
                <a:chOff x="5521149" y="5150524"/>
                <a:chExt cx="1367940" cy="1045142"/>
              </a:xfrm>
            </p:grpSpPr>
            <p:sp>
              <p:nvSpPr>
                <p:cNvPr id="142" name="Rounded Rectangle 141"/>
                <p:cNvSpPr/>
                <p:nvPr/>
              </p:nvSpPr>
              <p:spPr>
                <a:xfrm>
                  <a:off x="5521149" y="5288896"/>
                  <a:ext cx="1349654" cy="875121"/>
                </a:xfrm>
                <a:prstGeom prst="round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grpSp>
              <p:nvGrpSpPr>
                <p:cNvPr id="143" name="Group 142"/>
                <p:cNvGrpSpPr/>
                <p:nvPr/>
              </p:nvGrpSpPr>
              <p:grpSpPr>
                <a:xfrm>
                  <a:off x="5649163" y="5537606"/>
                  <a:ext cx="1239926" cy="658060"/>
                  <a:chOff x="4465930" y="5537606"/>
                  <a:chExt cx="1239926" cy="658060"/>
                </a:xfrm>
              </p:grpSpPr>
              <p:sp>
                <p:nvSpPr>
                  <p:cNvPr id="145" name="Rounded Rectangle 144"/>
                  <p:cNvSpPr/>
                  <p:nvPr/>
                </p:nvSpPr>
                <p:spPr>
                  <a:xfrm>
                    <a:off x="4465930" y="5537606"/>
                    <a:ext cx="482803" cy="263348"/>
                  </a:xfrm>
                  <a:prstGeom prst="roundRect">
                    <a:avLst/>
                  </a:prstGeom>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dirty="0" smtClean="0">
                        <a:solidFill>
                          <a:schemeClr val="bg1"/>
                        </a:solidFill>
                      </a:rPr>
                      <a:t>PC</a:t>
                    </a:r>
                    <a:endParaRPr lang="en-US" dirty="0">
                      <a:solidFill>
                        <a:schemeClr val="bg1"/>
                      </a:solidFill>
                    </a:endParaRPr>
                  </a:p>
                </p:txBody>
              </p:sp>
              <p:grpSp>
                <p:nvGrpSpPr>
                  <p:cNvPr id="146" name="Group 145"/>
                  <p:cNvGrpSpPr/>
                  <p:nvPr/>
                </p:nvGrpSpPr>
                <p:grpSpPr>
                  <a:xfrm>
                    <a:off x="5029200" y="5537606"/>
                    <a:ext cx="358445" cy="384631"/>
                    <a:chOff x="5029200" y="5537606"/>
                    <a:chExt cx="358445" cy="384631"/>
                  </a:xfrm>
                </p:grpSpPr>
                <p:sp>
                  <p:nvSpPr>
                    <p:cNvPr id="148" name="Rectangle 147"/>
                    <p:cNvSpPr/>
                    <p:nvPr/>
                  </p:nvSpPr>
                  <p:spPr>
                    <a:xfrm>
                      <a:off x="5029200" y="5827139"/>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9" name="Rectangle 148"/>
                    <p:cNvSpPr/>
                    <p:nvPr/>
                  </p:nvSpPr>
                  <p:spPr>
                    <a:xfrm>
                      <a:off x="5029200" y="5732041"/>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0" name="Rectangle 149"/>
                    <p:cNvSpPr/>
                    <p:nvPr/>
                  </p:nvSpPr>
                  <p:spPr>
                    <a:xfrm>
                      <a:off x="5029200" y="5632704"/>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1" name="Rectangle 150"/>
                    <p:cNvSpPr/>
                    <p:nvPr/>
                  </p:nvSpPr>
                  <p:spPr>
                    <a:xfrm>
                      <a:off x="5029200" y="5537606"/>
                      <a:ext cx="358445" cy="95098"/>
                    </a:xfrm>
                    <a:prstGeom prst="rect">
                      <a:avLst/>
                    </a:pr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47" name="TextBox 146"/>
                  <p:cNvSpPr txBox="1"/>
                  <p:nvPr/>
                </p:nvSpPr>
                <p:spPr>
                  <a:xfrm>
                    <a:off x="4710990" y="5881734"/>
                    <a:ext cx="994866"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IB</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44" name="TextBox 143"/>
                <p:cNvSpPr txBox="1"/>
                <p:nvPr/>
              </p:nvSpPr>
              <p:spPr>
                <a:xfrm>
                  <a:off x="5574184" y="5150524"/>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9</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55" name="Group 154"/>
              <p:cNvGrpSpPr/>
              <p:nvPr/>
            </p:nvGrpSpPr>
            <p:grpSpPr>
              <a:xfrm>
                <a:off x="7110374" y="5805341"/>
                <a:ext cx="396240" cy="91440"/>
                <a:chOff x="7110374" y="6010619"/>
                <a:chExt cx="396240" cy="91440"/>
              </a:xfrm>
            </p:grpSpPr>
            <p:sp>
              <p:nvSpPr>
                <p:cNvPr id="152" name="Oval 151"/>
                <p:cNvSpPr/>
                <p:nvPr/>
              </p:nvSpPr>
              <p:spPr>
                <a:xfrm>
                  <a:off x="71103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3" name="Oval 152"/>
                <p:cNvSpPr/>
                <p:nvPr/>
              </p:nvSpPr>
              <p:spPr>
                <a:xfrm>
                  <a:off x="72627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4" name="Oval 153"/>
                <p:cNvSpPr/>
                <p:nvPr/>
              </p:nvSpPr>
              <p:spPr>
                <a:xfrm>
                  <a:off x="7415174" y="6010619"/>
                  <a:ext cx="91440" cy="91440"/>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b="1" dirty="0">
                    <a:solidFill>
                      <a:schemeClr val="tx2"/>
                    </a:solidFill>
                  </a:endParaRPr>
                </a:p>
              </p:txBody>
            </p:sp>
          </p:grpSp>
        </p:grpSp>
        <p:grpSp>
          <p:nvGrpSpPr>
            <p:cNvPr id="159" name="Group 158"/>
            <p:cNvGrpSpPr/>
            <p:nvPr/>
          </p:nvGrpSpPr>
          <p:grpSpPr>
            <a:xfrm>
              <a:off x="4101160" y="5131923"/>
              <a:ext cx="4969687" cy="1320083"/>
              <a:chOff x="4101160" y="5131923"/>
              <a:chExt cx="4969687" cy="1320083"/>
            </a:xfrm>
          </p:grpSpPr>
          <p:sp>
            <p:nvSpPr>
              <p:cNvPr id="157" name="Rounded Rectangle 156"/>
              <p:cNvSpPr/>
              <p:nvPr/>
            </p:nvSpPr>
            <p:spPr>
              <a:xfrm>
                <a:off x="4101160" y="5288889"/>
                <a:ext cx="4969687" cy="1163117"/>
              </a:xfrm>
              <a:prstGeom prst="roundRect">
                <a:avLst/>
              </a:prstGeom>
              <a:no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endParaRPr lang="en-US" sz="1400" dirty="0">
                  <a:solidFill>
                    <a:schemeClr val="tx1"/>
                  </a:solidFill>
                </a:endParaRPr>
              </a:p>
            </p:txBody>
          </p:sp>
          <p:sp>
            <p:nvSpPr>
              <p:cNvPr id="158" name="TextBox 157"/>
              <p:cNvSpPr txBox="1"/>
              <p:nvPr/>
            </p:nvSpPr>
            <p:spPr>
              <a:xfrm>
                <a:off x="4439453" y="5131923"/>
                <a:ext cx="1376920"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SIMD Phase</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503" y="5778443"/>
            <a:ext cx="362744" cy="5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a:grpSpLocks noChangeAspect="1"/>
          </p:cNvGrpSpPr>
          <p:nvPr/>
        </p:nvGrpSpPr>
        <p:grpSpPr>
          <a:xfrm>
            <a:off x="66551" y="1947049"/>
            <a:ext cx="3692430" cy="3498163"/>
            <a:chOff x="3702205" y="1381122"/>
            <a:chExt cx="5274900" cy="4997375"/>
          </a:xfrm>
        </p:grpSpPr>
        <p:sp>
          <p:nvSpPr>
            <p:cNvPr id="108" name="Rounded Rectangle 107"/>
            <p:cNvSpPr/>
            <p:nvPr/>
          </p:nvSpPr>
          <p:spPr>
            <a:xfrm>
              <a:off x="3702205" y="1381122"/>
              <a:ext cx="5274900" cy="4997375"/>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2"/>
                </a:solidFill>
              </a:endParaRPr>
            </a:p>
          </p:txBody>
        </p:sp>
        <p:grpSp>
          <p:nvGrpSpPr>
            <p:cNvPr id="110" name="Group 109"/>
            <p:cNvGrpSpPr/>
            <p:nvPr/>
          </p:nvGrpSpPr>
          <p:grpSpPr>
            <a:xfrm>
              <a:off x="3938496" y="1477135"/>
              <a:ext cx="4867536" cy="4779830"/>
              <a:chOff x="4116912" y="1477135"/>
              <a:chExt cx="4867536" cy="4779830"/>
            </a:xfrm>
          </p:grpSpPr>
          <p:sp>
            <p:nvSpPr>
              <p:cNvPr id="111" name="Rounded Rectangle 110"/>
              <p:cNvSpPr/>
              <p:nvPr/>
            </p:nvSpPr>
            <p:spPr>
              <a:xfrm>
                <a:off x="4116912" y="1477135"/>
                <a:ext cx="4867536"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Fetch</a:t>
                </a:r>
                <a:endParaRPr lang="en-US" sz="1100" dirty="0">
                  <a:solidFill>
                    <a:schemeClr val="tx1"/>
                  </a:solidFill>
                </a:endParaRPr>
              </a:p>
            </p:txBody>
          </p:sp>
          <p:grpSp>
            <p:nvGrpSpPr>
              <p:cNvPr id="112" name="Group 111"/>
              <p:cNvGrpSpPr/>
              <p:nvPr/>
            </p:nvGrpSpPr>
            <p:grpSpPr>
              <a:xfrm>
                <a:off x="4116912" y="2097429"/>
                <a:ext cx="4867536" cy="732859"/>
                <a:chOff x="4116912" y="2093076"/>
                <a:chExt cx="4867536" cy="732859"/>
              </a:xfrm>
            </p:grpSpPr>
            <p:sp>
              <p:nvSpPr>
                <p:cNvPr id="196" name="Rounded Rectangle 195"/>
                <p:cNvSpPr/>
                <p:nvPr/>
              </p:nvSpPr>
              <p:spPr>
                <a:xfrm>
                  <a:off x="411691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0-9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7" name="Rounded Rectangle 196"/>
                <p:cNvSpPr/>
                <p:nvPr/>
              </p:nvSpPr>
              <p:spPr>
                <a:xfrm>
                  <a:off x="536542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10-19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8" name="Rounded Rectangle 197"/>
                <p:cNvSpPr/>
                <p:nvPr/>
              </p:nvSpPr>
              <p:spPr>
                <a:xfrm>
                  <a:off x="661394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20-29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9" name="Rounded Rectangle 198"/>
                <p:cNvSpPr/>
                <p:nvPr/>
              </p:nvSpPr>
              <p:spPr>
                <a:xfrm>
                  <a:off x="786245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30-39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grpSp>
          <p:sp>
            <p:nvSpPr>
              <p:cNvPr id="114" name="Rounded Rectangle 113"/>
              <p:cNvSpPr/>
              <p:nvPr/>
            </p:nvSpPr>
            <p:spPr>
              <a:xfrm>
                <a:off x="4116913" y="3078186"/>
                <a:ext cx="4867535"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Decode</a:t>
                </a:r>
                <a:endParaRPr lang="en-US" sz="1100" dirty="0">
                  <a:solidFill>
                    <a:schemeClr val="tx1"/>
                  </a:solidFill>
                </a:endParaRPr>
              </a:p>
            </p:txBody>
          </p:sp>
          <p:grpSp>
            <p:nvGrpSpPr>
              <p:cNvPr id="115" name="Group 114"/>
              <p:cNvGrpSpPr/>
              <p:nvPr/>
            </p:nvGrpSpPr>
            <p:grpSpPr>
              <a:xfrm>
                <a:off x="4116912" y="3698480"/>
                <a:ext cx="4867536" cy="1711005"/>
                <a:chOff x="4116912" y="3723356"/>
                <a:chExt cx="4867536" cy="1711005"/>
              </a:xfrm>
            </p:grpSpPr>
            <p:grpSp>
              <p:nvGrpSpPr>
                <p:cNvPr id="180" name="Group 179"/>
                <p:cNvGrpSpPr/>
                <p:nvPr/>
              </p:nvGrpSpPr>
              <p:grpSpPr>
                <a:xfrm>
                  <a:off x="4116912" y="3723356"/>
                  <a:ext cx="1121991" cy="1711005"/>
                  <a:chOff x="4221347" y="3723356"/>
                  <a:chExt cx="1121991" cy="1874595"/>
                </a:xfrm>
              </p:grpSpPr>
              <p:sp>
                <p:nvSpPr>
                  <p:cNvPr id="193" name="Rounded Rectangle 192"/>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p:txBody>
              </p:sp>
              <p:sp>
                <p:nvSpPr>
                  <p:cNvPr id="194" name="Rounded Rectangle 193"/>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5" name="Rounded Rectangle 194"/>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1" name="Group 180"/>
                <p:cNvGrpSpPr/>
                <p:nvPr/>
              </p:nvGrpSpPr>
              <p:grpSpPr>
                <a:xfrm>
                  <a:off x="5365427" y="3723356"/>
                  <a:ext cx="1121991" cy="1711005"/>
                  <a:chOff x="4221347" y="3723356"/>
                  <a:chExt cx="1121991" cy="1874595"/>
                </a:xfrm>
              </p:grpSpPr>
              <p:sp>
                <p:nvSpPr>
                  <p:cNvPr id="190" name="Rounded Rectangle 189"/>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p:txBody>
              </p:sp>
              <p:sp>
                <p:nvSpPr>
                  <p:cNvPr id="191" name="Rounded Rectangle 190"/>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2" name="Rounded Rectangle 191"/>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2" name="Group 181"/>
                <p:cNvGrpSpPr/>
                <p:nvPr/>
              </p:nvGrpSpPr>
              <p:grpSpPr>
                <a:xfrm>
                  <a:off x="6613942" y="3723356"/>
                  <a:ext cx="1121991" cy="1711005"/>
                  <a:chOff x="4221347" y="3723356"/>
                  <a:chExt cx="1121991" cy="1874595"/>
                </a:xfrm>
              </p:grpSpPr>
              <p:sp>
                <p:nvSpPr>
                  <p:cNvPr id="187" name="Rounded Rectangle 186"/>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p:txBody>
              </p:sp>
              <p:sp>
                <p:nvSpPr>
                  <p:cNvPr id="188" name="Rounded Rectangle 187"/>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9" name="Rounded Rectangle 188"/>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3" name="Group 182"/>
                <p:cNvGrpSpPr/>
                <p:nvPr/>
              </p:nvGrpSpPr>
              <p:grpSpPr>
                <a:xfrm>
                  <a:off x="7862457" y="3723356"/>
                  <a:ext cx="1121991" cy="1711005"/>
                  <a:chOff x="4221347" y="3723356"/>
                  <a:chExt cx="1121991" cy="1874595"/>
                </a:xfrm>
              </p:grpSpPr>
              <p:sp>
                <p:nvSpPr>
                  <p:cNvPr id="184" name="Rounded Rectangle 183"/>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p:txBody>
              </p:sp>
              <p:sp>
                <p:nvSpPr>
                  <p:cNvPr id="185" name="Rounded Rectangle 184"/>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6" name="Rounded Rectangle 185"/>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grpSp>
            <p:nvGrpSpPr>
              <p:cNvPr id="120" name="Group 119"/>
              <p:cNvGrpSpPr/>
              <p:nvPr/>
            </p:nvGrpSpPr>
            <p:grpSpPr>
              <a:xfrm>
                <a:off x="4116912" y="5657382"/>
                <a:ext cx="4867536" cy="599583"/>
                <a:chOff x="4116912" y="5657382"/>
                <a:chExt cx="4867536" cy="599583"/>
              </a:xfrm>
            </p:grpSpPr>
            <p:sp>
              <p:nvSpPr>
                <p:cNvPr id="178" name="Rounded Rectangle 177"/>
                <p:cNvSpPr/>
                <p:nvPr/>
              </p:nvSpPr>
              <p:spPr>
                <a:xfrm>
                  <a:off x="4116912" y="5657382"/>
                  <a:ext cx="3180864"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Local Data Share (LDS)</a:t>
                  </a:r>
                  <a:endParaRPr lang="en-US" sz="1100" dirty="0">
                    <a:solidFill>
                      <a:schemeClr val="bg1"/>
                    </a:solidFill>
                  </a:endParaRPr>
                </a:p>
              </p:txBody>
            </p:sp>
            <p:sp>
              <p:nvSpPr>
                <p:cNvPr id="179" name="Rounded Rectangle 178"/>
                <p:cNvSpPr/>
                <p:nvPr/>
              </p:nvSpPr>
              <p:spPr>
                <a:xfrm>
                  <a:off x="7426712" y="5657382"/>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TCP (L1D)</a:t>
                  </a:r>
                  <a:endParaRPr lang="en-US" sz="1100" dirty="0">
                    <a:solidFill>
                      <a:schemeClr val="bg1"/>
                    </a:solidFill>
                  </a:endParaRPr>
                </a:p>
              </p:txBody>
            </p:sp>
          </p:grpSp>
          <p:cxnSp>
            <p:nvCxnSpPr>
              <p:cNvPr id="123" name="Elbow Connector 122"/>
              <p:cNvCxnSpPr>
                <a:stCxn id="196" idx="0"/>
                <a:endCxn id="111" idx="2"/>
              </p:cNvCxnSpPr>
              <p:nvPr/>
            </p:nvCxnSpPr>
            <p:spPr>
              <a:xfrm rot="5400000" flipH="1" flipV="1">
                <a:off x="5490345" y="1037094"/>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97" idx="0"/>
                <a:endCxn id="111" idx="2"/>
              </p:cNvCxnSpPr>
              <p:nvPr/>
            </p:nvCxnSpPr>
            <p:spPr>
              <a:xfrm rot="5400000" flipH="1" flipV="1">
                <a:off x="6114602" y="166135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98" idx="0"/>
                <a:endCxn id="111" idx="2"/>
              </p:cNvCxnSpPr>
              <p:nvPr/>
            </p:nvCxnSpPr>
            <p:spPr>
              <a:xfrm rot="16200000" flipV="1">
                <a:off x="6738860" y="1661351"/>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99" idx="0"/>
                <a:endCxn id="111" idx="2"/>
              </p:cNvCxnSpPr>
              <p:nvPr/>
            </p:nvCxnSpPr>
            <p:spPr>
              <a:xfrm rot="16200000" flipV="1">
                <a:off x="7363118" y="1037093"/>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96" idx="2"/>
                <a:endCxn id="114" idx="0"/>
              </p:cNvCxnSpPr>
              <p:nvPr/>
            </p:nvCxnSpPr>
            <p:spPr>
              <a:xfrm rot="16200000" flipH="1">
                <a:off x="5490345" y="2017850"/>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97" idx="2"/>
                <a:endCxn id="114" idx="0"/>
              </p:cNvCxnSpPr>
              <p:nvPr/>
            </p:nvCxnSpPr>
            <p:spPr>
              <a:xfrm rot="16200000" flipH="1">
                <a:off x="6114603" y="2642108"/>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98" idx="2"/>
                <a:endCxn id="114" idx="0"/>
              </p:cNvCxnSpPr>
              <p:nvPr/>
            </p:nvCxnSpPr>
            <p:spPr>
              <a:xfrm rot="5400000">
                <a:off x="6738861" y="2642109"/>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99" idx="2"/>
                <a:endCxn id="114" idx="0"/>
              </p:cNvCxnSpPr>
              <p:nvPr/>
            </p:nvCxnSpPr>
            <p:spPr>
              <a:xfrm rot="5400000">
                <a:off x="7363118" y="2017851"/>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14" idx="2"/>
                <a:endCxn id="193" idx="0"/>
              </p:cNvCxnSpPr>
              <p:nvPr/>
            </p:nvCxnSpPr>
            <p:spPr>
              <a:xfrm rot="5400000">
                <a:off x="5490346" y="2638145"/>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14" idx="2"/>
                <a:endCxn id="190" idx="0"/>
              </p:cNvCxnSpPr>
              <p:nvPr/>
            </p:nvCxnSpPr>
            <p:spPr>
              <a:xfrm rot="5400000">
                <a:off x="6114603" y="3262402"/>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14" idx="2"/>
                <a:endCxn id="187" idx="0"/>
              </p:cNvCxnSpPr>
              <p:nvPr/>
            </p:nvCxnSpPr>
            <p:spPr>
              <a:xfrm rot="16200000" flipH="1">
                <a:off x="6738860" y="326240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14" idx="2"/>
                <a:endCxn id="184" idx="0"/>
              </p:cNvCxnSpPr>
              <p:nvPr/>
            </p:nvCxnSpPr>
            <p:spPr>
              <a:xfrm rot="16200000" flipH="1">
                <a:off x="7363118" y="2638145"/>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95" idx="2"/>
                <a:endCxn id="178" idx="0"/>
              </p:cNvCxnSpPr>
              <p:nvPr/>
            </p:nvCxnSpPr>
            <p:spPr>
              <a:xfrm rot="16200000" flipH="1">
                <a:off x="5068678" y="5018715"/>
                <a:ext cx="247897" cy="102943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92" idx="2"/>
                <a:endCxn id="178" idx="0"/>
              </p:cNvCxnSpPr>
              <p:nvPr/>
            </p:nvCxnSpPr>
            <p:spPr>
              <a:xfrm rot="5400000">
                <a:off x="5692936" y="5423894"/>
                <a:ext cx="247897" cy="219079"/>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89" idx="2"/>
                <a:endCxn id="178" idx="0"/>
              </p:cNvCxnSpPr>
              <p:nvPr/>
            </p:nvCxnSpPr>
            <p:spPr>
              <a:xfrm rot="5400000">
                <a:off x="6317193" y="4799636"/>
                <a:ext cx="247897" cy="1467594"/>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86" idx="2"/>
                <a:endCxn id="178" idx="0"/>
              </p:cNvCxnSpPr>
              <p:nvPr/>
            </p:nvCxnSpPr>
            <p:spPr>
              <a:xfrm rot="5400000">
                <a:off x="6941451" y="4175379"/>
                <a:ext cx="247897" cy="271610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86" idx="2"/>
                <a:endCxn id="179" idx="0"/>
              </p:cNvCxnSpPr>
              <p:nvPr/>
            </p:nvCxnSpPr>
            <p:spPr>
              <a:xfrm rot="5400000">
                <a:off x="8190569" y="5424497"/>
                <a:ext cx="247897" cy="2178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89" idx="2"/>
                <a:endCxn id="179" idx="0"/>
              </p:cNvCxnSpPr>
              <p:nvPr/>
            </p:nvCxnSpPr>
            <p:spPr>
              <a:xfrm rot="16200000" flipH="1">
                <a:off x="7566311" y="5018112"/>
                <a:ext cx="247897" cy="103064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92" idx="2"/>
                <a:endCxn id="179" idx="0"/>
              </p:cNvCxnSpPr>
              <p:nvPr/>
            </p:nvCxnSpPr>
            <p:spPr>
              <a:xfrm rot="16200000" flipH="1">
                <a:off x="6942053" y="4393854"/>
                <a:ext cx="247897" cy="22791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5" idx="2"/>
                <a:endCxn id="179" idx="0"/>
              </p:cNvCxnSpPr>
              <p:nvPr/>
            </p:nvCxnSpPr>
            <p:spPr>
              <a:xfrm rot="16200000" flipH="1">
                <a:off x="6317796" y="3769597"/>
                <a:ext cx="247897" cy="35276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00" name="Rectangle 199"/>
          <p:cNvSpPr/>
          <p:nvPr/>
        </p:nvSpPr>
        <p:spPr>
          <a:xfrm>
            <a:off x="185852" y="3520177"/>
            <a:ext cx="3504999" cy="1871184"/>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1" name="Rectangle 200"/>
          <p:cNvSpPr/>
          <p:nvPr/>
        </p:nvSpPr>
        <p:spPr>
          <a:xfrm>
            <a:off x="183092" y="2025872"/>
            <a:ext cx="3504999" cy="384338"/>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2864372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Register file</a:t>
            </a:r>
            <a:endParaRPr lang="en-US" dirty="0"/>
          </a:p>
        </p:txBody>
      </p:sp>
      <p:sp>
        <p:nvSpPr>
          <p:cNvPr id="3" name="Content Placeholder 2"/>
          <p:cNvSpPr>
            <a:spLocks noGrp="1"/>
          </p:cNvSpPr>
          <p:nvPr>
            <p:ph idx="1"/>
          </p:nvPr>
        </p:nvSpPr>
        <p:spPr>
          <a:xfrm>
            <a:off x="4031926" y="1179260"/>
            <a:ext cx="5007321" cy="4432822"/>
          </a:xfrm>
        </p:spPr>
        <p:txBody>
          <a:bodyPr>
            <a:normAutofit/>
          </a:bodyPr>
          <a:lstStyle/>
          <a:p>
            <a:r>
              <a:rPr lang="en-US" sz="1800" dirty="0"/>
              <a:t>V</a:t>
            </a:r>
            <a:r>
              <a:rPr lang="en-US" sz="1800" dirty="0" smtClean="0"/>
              <a:t>ector General Purpose Registers (</a:t>
            </a:r>
            <a:r>
              <a:rPr lang="en-US" sz="1800" dirty="0" err="1" smtClean="0"/>
              <a:t>vGPRs</a:t>
            </a:r>
            <a:r>
              <a:rPr lang="en-US" sz="1800" dirty="0" smtClean="0"/>
              <a:t>)</a:t>
            </a:r>
          </a:p>
          <a:p>
            <a:pPr lvl="1"/>
            <a:r>
              <a:rPr lang="en-US" sz="1600" dirty="0" smtClean="0"/>
              <a:t>Partitioned into 4 independent slices, 1 per SIMD</a:t>
            </a:r>
          </a:p>
          <a:p>
            <a:pPr lvl="2"/>
            <a:r>
              <a:rPr lang="en-US" sz="1400" dirty="0" smtClean="0"/>
              <a:t>Configurable size</a:t>
            </a:r>
          </a:p>
          <a:p>
            <a:pPr lvl="1"/>
            <a:r>
              <a:rPr lang="en-US" sz="1600" dirty="0" smtClean="0"/>
              <a:t>Why? Because each SIMD executes independent WF</a:t>
            </a:r>
          </a:p>
          <a:p>
            <a:pPr lvl="1"/>
            <a:r>
              <a:rPr lang="en-US" sz="1600" dirty="0" smtClean="0"/>
              <a:t>32-bit wide</a:t>
            </a:r>
          </a:p>
          <a:p>
            <a:pPr lvl="1"/>
            <a:r>
              <a:rPr lang="en-US" sz="1600" dirty="0" smtClean="0"/>
              <a:t>Combine adjacent </a:t>
            </a:r>
            <a:r>
              <a:rPr lang="en-US" sz="1600" dirty="0" err="1" smtClean="0"/>
              <a:t>vGPRs</a:t>
            </a:r>
            <a:r>
              <a:rPr lang="en-US" sz="1600" dirty="0" smtClean="0"/>
              <a:t> for 64-bit or 128-bit data</a:t>
            </a:r>
          </a:p>
          <a:p>
            <a:pPr lvl="1"/>
            <a:r>
              <a:rPr lang="en-US" sz="1600" dirty="0" smtClean="0"/>
              <a:t>Each WF also has </a:t>
            </a:r>
            <a:r>
              <a:rPr lang="en-US" sz="1600" dirty="0"/>
              <a:t>a set of 32-bit </a:t>
            </a:r>
            <a:r>
              <a:rPr lang="en-US" sz="1600" dirty="0" smtClean="0"/>
              <a:t>(</a:t>
            </a:r>
            <a:r>
              <a:rPr lang="en-US" sz="1600" dirty="0" err="1" smtClean="0"/>
              <a:t>SReg</a:t>
            </a:r>
            <a:r>
              <a:rPr lang="en-US" sz="1600" dirty="0"/>
              <a:t>), 64-bit </a:t>
            </a:r>
            <a:r>
              <a:rPr lang="en-US" sz="1600" dirty="0" smtClean="0"/>
              <a:t>(</a:t>
            </a:r>
            <a:r>
              <a:rPr lang="en-US" sz="1600" dirty="0" err="1" smtClean="0"/>
              <a:t>D</a:t>
            </a:r>
            <a:r>
              <a:rPr lang="en-US" sz="1600" dirty="0" err="1"/>
              <a:t>R</a:t>
            </a:r>
            <a:r>
              <a:rPr lang="en-US" sz="1600" dirty="0" err="1" smtClean="0"/>
              <a:t>eg</a:t>
            </a:r>
            <a:r>
              <a:rPr lang="en-US" sz="1600" dirty="0"/>
              <a:t>), and 1-bit predicate </a:t>
            </a:r>
            <a:r>
              <a:rPr lang="en-US" sz="1600" dirty="0" smtClean="0"/>
              <a:t>(</a:t>
            </a:r>
            <a:r>
              <a:rPr lang="en-US" sz="1600" dirty="0" err="1" smtClean="0"/>
              <a:t>CReg</a:t>
            </a:r>
            <a:r>
              <a:rPr lang="en-US" sz="1600" dirty="0" smtClean="0"/>
              <a:t>)</a:t>
            </a:r>
          </a:p>
          <a:p>
            <a:r>
              <a:rPr lang="en-US" sz="1800" dirty="0" smtClean="0"/>
              <a:t>Register Allocation Done by a Simple Pool Manager</a:t>
            </a:r>
          </a:p>
          <a:p>
            <a:pPr lvl="1"/>
            <a:r>
              <a:rPr lang="en-US" sz="1600" dirty="0" smtClean="0"/>
              <a:t>Modular design – more advance pool managers can be swapped into VRF seamlessly</a:t>
            </a:r>
          </a:p>
          <a:p>
            <a:pPr lvl="1"/>
            <a:r>
              <a:rPr lang="en-US" sz="1600" dirty="0" smtClean="0"/>
              <a:t>Simple timing model with constant delay</a:t>
            </a:r>
          </a:p>
        </p:txBody>
      </p:sp>
      <p:sp>
        <p:nvSpPr>
          <p:cNvPr id="4" name="Text Placeholder 3"/>
          <p:cNvSpPr>
            <a:spLocks noGrp="1"/>
          </p:cNvSpPr>
          <p:nvPr>
            <p:ph type="body" sz="quarter" idx="10"/>
          </p:nvPr>
        </p:nvSpPr>
        <p:spPr/>
        <p:txBody>
          <a:bodyPr/>
          <a:lstStyle/>
          <a:p>
            <a:endParaRPr lang="en-US"/>
          </a:p>
        </p:txBody>
      </p:sp>
      <p:sp>
        <p:nvSpPr>
          <p:cNvPr id="108" name="Rounded Rectangle 107"/>
          <p:cNvSpPr/>
          <p:nvPr/>
        </p:nvSpPr>
        <p:spPr>
          <a:xfrm>
            <a:off x="66551" y="1947049"/>
            <a:ext cx="3692430" cy="3498163"/>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2"/>
              </a:solidFill>
            </a:endParaRPr>
          </a:p>
        </p:txBody>
      </p:sp>
      <p:sp>
        <p:nvSpPr>
          <p:cNvPr id="111" name="Rounded Rectangle 110"/>
          <p:cNvSpPr/>
          <p:nvPr/>
        </p:nvSpPr>
        <p:spPr>
          <a:xfrm>
            <a:off x="231955" y="2014258"/>
            <a:ext cx="3407275" cy="260677"/>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Fetch</a:t>
            </a:r>
            <a:endParaRPr lang="en-US" sz="1100" dirty="0">
              <a:solidFill>
                <a:schemeClr val="tx1"/>
              </a:solidFill>
            </a:endParaRPr>
          </a:p>
        </p:txBody>
      </p:sp>
      <p:sp>
        <p:nvSpPr>
          <p:cNvPr id="196" name="Rounded Rectangle 195"/>
          <p:cNvSpPr/>
          <p:nvPr/>
        </p:nvSpPr>
        <p:spPr>
          <a:xfrm>
            <a:off x="231955" y="2448464"/>
            <a:ext cx="785394" cy="513001"/>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a:p>
            <a:pPr algn="ctr" fontAlgn="auto">
              <a:spcBef>
                <a:spcPts val="0"/>
              </a:spcBef>
              <a:spcAft>
                <a:spcPts val="0"/>
              </a:spcAft>
            </a:pPr>
            <a:r>
              <a:rPr lang="en-US" sz="1100" dirty="0" smtClean="0">
                <a:solidFill>
                  <a:schemeClr val="tx1"/>
                </a:solidFill>
              </a:rPr>
              <a:t>Phases</a:t>
            </a:r>
            <a:endParaRPr lang="en-US" sz="1100" dirty="0">
              <a:solidFill>
                <a:schemeClr val="tx1"/>
              </a:solidFill>
            </a:endParaRPr>
          </a:p>
        </p:txBody>
      </p:sp>
      <p:sp>
        <p:nvSpPr>
          <p:cNvPr id="197" name="Rounded Rectangle 196"/>
          <p:cNvSpPr/>
          <p:nvPr/>
        </p:nvSpPr>
        <p:spPr>
          <a:xfrm>
            <a:off x="1105915" y="2448464"/>
            <a:ext cx="785394" cy="513001"/>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a:p>
            <a:pPr algn="ctr" fontAlgn="auto">
              <a:spcBef>
                <a:spcPts val="0"/>
              </a:spcBef>
              <a:spcAft>
                <a:spcPts val="0"/>
              </a:spcAft>
            </a:pPr>
            <a:r>
              <a:rPr lang="en-US" sz="1100" dirty="0" smtClean="0">
                <a:solidFill>
                  <a:schemeClr val="tx1"/>
                </a:solidFill>
              </a:rPr>
              <a:t>Phases</a:t>
            </a:r>
            <a:endParaRPr lang="en-US" sz="1100" dirty="0">
              <a:solidFill>
                <a:schemeClr val="tx1"/>
              </a:solidFill>
            </a:endParaRPr>
          </a:p>
        </p:txBody>
      </p:sp>
      <p:sp>
        <p:nvSpPr>
          <p:cNvPr id="198" name="Rounded Rectangle 197"/>
          <p:cNvSpPr/>
          <p:nvPr/>
        </p:nvSpPr>
        <p:spPr>
          <a:xfrm>
            <a:off x="1979876" y="2448464"/>
            <a:ext cx="785394" cy="513001"/>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a:p>
            <a:pPr algn="ctr" fontAlgn="auto">
              <a:spcBef>
                <a:spcPts val="0"/>
              </a:spcBef>
              <a:spcAft>
                <a:spcPts val="0"/>
              </a:spcAft>
            </a:pPr>
            <a:r>
              <a:rPr lang="en-US" sz="1100" dirty="0" smtClean="0">
                <a:solidFill>
                  <a:schemeClr val="tx1"/>
                </a:solidFill>
              </a:rPr>
              <a:t>Phases</a:t>
            </a:r>
            <a:endParaRPr lang="en-US" sz="1100" dirty="0">
              <a:solidFill>
                <a:schemeClr val="tx1"/>
              </a:solidFill>
            </a:endParaRPr>
          </a:p>
        </p:txBody>
      </p:sp>
      <p:sp>
        <p:nvSpPr>
          <p:cNvPr id="199" name="Rounded Rectangle 198"/>
          <p:cNvSpPr/>
          <p:nvPr/>
        </p:nvSpPr>
        <p:spPr>
          <a:xfrm>
            <a:off x="2853836" y="2448464"/>
            <a:ext cx="785394" cy="513001"/>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a:p>
            <a:pPr algn="ctr" fontAlgn="auto">
              <a:spcBef>
                <a:spcPts val="0"/>
              </a:spcBef>
              <a:spcAft>
                <a:spcPts val="0"/>
              </a:spcAft>
            </a:pPr>
            <a:r>
              <a:rPr lang="en-US" sz="1100" dirty="0" smtClean="0">
                <a:solidFill>
                  <a:schemeClr val="tx1"/>
                </a:solidFill>
              </a:rPr>
              <a:t>Phases</a:t>
            </a:r>
            <a:endParaRPr lang="en-US" sz="1100" dirty="0">
              <a:solidFill>
                <a:schemeClr val="tx1"/>
              </a:solidFill>
            </a:endParaRPr>
          </a:p>
        </p:txBody>
      </p:sp>
      <p:sp>
        <p:nvSpPr>
          <p:cNvPr id="114" name="Rounded Rectangle 113"/>
          <p:cNvSpPr/>
          <p:nvPr/>
        </p:nvSpPr>
        <p:spPr>
          <a:xfrm>
            <a:off x="231956" y="3134994"/>
            <a:ext cx="3407274" cy="260677"/>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Decode</a:t>
            </a:r>
            <a:endParaRPr lang="en-US" sz="1100" dirty="0">
              <a:solidFill>
                <a:schemeClr val="tx1"/>
              </a:solidFill>
            </a:endParaRPr>
          </a:p>
        </p:txBody>
      </p:sp>
      <p:grpSp>
        <p:nvGrpSpPr>
          <p:cNvPr id="115" name="Group 114"/>
          <p:cNvGrpSpPr/>
          <p:nvPr/>
        </p:nvGrpSpPr>
        <p:grpSpPr>
          <a:xfrm>
            <a:off x="231955" y="3569200"/>
            <a:ext cx="3407275" cy="1197704"/>
            <a:chOff x="4116912" y="3723356"/>
            <a:chExt cx="4867536" cy="1711005"/>
          </a:xfrm>
        </p:grpSpPr>
        <p:grpSp>
          <p:nvGrpSpPr>
            <p:cNvPr id="180" name="Group 179"/>
            <p:cNvGrpSpPr/>
            <p:nvPr/>
          </p:nvGrpSpPr>
          <p:grpSpPr>
            <a:xfrm>
              <a:off x="4116912" y="3723356"/>
              <a:ext cx="1121991" cy="1711005"/>
              <a:chOff x="4221347" y="3723356"/>
              <a:chExt cx="1121991" cy="1874595"/>
            </a:xfrm>
          </p:grpSpPr>
          <p:sp>
            <p:nvSpPr>
              <p:cNvPr id="193" name="Rounded Rectangle 192"/>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p:txBody>
          </p:sp>
          <p:sp>
            <p:nvSpPr>
              <p:cNvPr id="194" name="Rounded Rectangle 193"/>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5" name="Rounded Rectangle 194"/>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1" name="Group 180"/>
            <p:cNvGrpSpPr/>
            <p:nvPr/>
          </p:nvGrpSpPr>
          <p:grpSpPr>
            <a:xfrm>
              <a:off x="5365427" y="3723356"/>
              <a:ext cx="1121991" cy="1711005"/>
              <a:chOff x="4221347" y="3723356"/>
              <a:chExt cx="1121991" cy="1874595"/>
            </a:xfrm>
          </p:grpSpPr>
          <p:sp>
            <p:nvSpPr>
              <p:cNvPr id="190" name="Rounded Rectangle 189"/>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p:txBody>
          </p:sp>
          <p:sp>
            <p:nvSpPr>
              <p:cNvPr id="191" name="Rounded Rectangle 190"/>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2" name="Rounded Rectangle 191"/>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2" name="Group 181"/>
            <p:cNvGrpSpPr/>
            <p:nvPr/>
          </p:nvGrpSpPr>
          <p:grpSpPr>
            <a:xfrm>
              <a:off x="6613942" y="3723356"/>
              <a:ext cx="1121991" cy="1711005"/>
              <a:chOff x="4221347" y="3723356"/>
              <a:chExt cx="1121991" cy="1874595"/>
            </a:xfrm>
          </p:grpSpPr>
          <p:sp>
            <p:nvSpPr>
              <p:cNvPr id="187" name="Rounded Rectangle 186"/>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p:txBody>
          </p:sp>
          <p:sp>
            <p:nvSpPr>
              <p:cNvPr id="188" name="Rounded Rectangle 187"/>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9" name="Rounded Rectangle 188"/>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3" name="Group 182"/>
            <p:cNvGrpSpPr/>
            <p:nvPr/>
          </p:nvGrpSpPr>
          <p:grpSpPr>
            <a:xfrm>
              <a:off x="7862457" y="3723356"/>
              <a:ext cx="1121991" cy="1711005"/>
              <a:chOff x="4221347" y="3723356"/>
              <a:chExt cx="1121991" cy="1874595"/>
            </a:xfrm>
          </p:grpSpPr>
          <p:sp>
            <p:nvSpPr>
              <p:cNvPr id="184" name="Rounded Rectangle 183"/>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p:txBody>
          </p:sp>
          <p:sp>
            <p:nvSpPr>
              <p:cNvPr id="185" name="Rounded Rectangle 184"/>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6" name="Rounded Rectangle 185"/>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grpSp>
        <p:nvGrpSpPr>
          <p:cNvPr id="120" name="Group 119"/>
          <p:cNvGrpSpPr/>
          <p:nvPr/>
        </p:nvGrpSpPr>
        <p:grpSpPr>
          <a:xfrm>
            <a:off x="231955" y="4940431"/>
            <a:ext cx="3407275" cy="419708"/>
            <a:chOff x="4116912" y="5657382"/>
            <a:chExt cx="4867536" cy="599583"/>
          </a:xfrm>
        </p:grpSpPr>
        <p:sp>
          <p:nvSpPr>
            <p:cNvPr id="178" name="Rounded Rectangle 177"/>
            <p:cNvSpPr/>
            <p:nvPr/>
          </p:nvSpPr>
          <p:spPr>
            <a:xfrm>
              <a:off x="4116912" y="5657382"/>
              <a:ext cx="3180864"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Local Data Share (LDS)</a:t>
              </a:r>
              <a:endParaRPr lang="en-US" sz="1100" dirty="0">
                <a:solidFill>
                  <a:schemeClr val="bg1"/>
                </a:solidFill>
              </a:endParaRPr>
            </a:p>
          </p:txBody>
        </p:sp>
        <p:sp>
          <p:nvSpPr>
            <p:cNvPr id="179" name="Rounded Rectangle 178"/>
            <p:cNvSpPr/>
            <p:nvPr/>
          </p:nvSpPr>
          <p:spPr>
            <a:xfrm>
              <a:off x="7426712" y="5657382"/>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TCP (L1D)</a:t>
              </a:r>
              <a:endParaRPr lang="en-US" sz="1100" dirty="0">
                <a:solidFill>
                  <a:schemeClr val="bg1"/>
                </a:solidFill>
              </a:endParaRPr>
            </a:p>
          </p:txBody>
        </p:sp>
      </p:grpSp>
      <p:cxnSp>
        <p:nvCxnSpPr>
          <p:cNvPr id="123" name="Elbow Connector 122"/>
          <p:cNvCxnSpPr>
            <a:stCxn id="196" idx="0"/>
            <a:endCxn id="111" idx="2"/>
          </p:cNvCxnSpPr>
          <p:nvPr/>
        </p:nvCxnSpPr>
        <p:spPr>
          <a:xfrm rot="5400000" flipH="1" flipV="1">
            <a:off x="1193358" y="1706229"/>
            <a:ext cx="173529" cy="131094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97" idx="0"/>
            <a:endCxn id="111" idx="2"/>
          </p:cNvCxnSpPr>
          <p:nvPr/>
        </p:nvCxnSpPr>
        <p:spPr>
          <a:xfrm rot="5400000" flipH="1" flipV="1">
            <a:off x="1630338" y="2143210"/>
            <a:ext cx="173529" cy="43698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98" idx="0"/>
            <a:endCxn id="111" idx="2"/>
          </p:cNvCxnSpPr>
          <p:nvPr/>
        </p:nvCxnSpPr>
        <p:spPr>
          <a:xfrm rot="16200000" flipV="1">
            <a:off x="2067318" y="2143209"/>
            <a:ext cx="173529" cy="43698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99" idx="0"/>
            <a:endCxn id="111" idx="2"/>
          </p:cNvCxnSpPr>
          <p:nvPr/>
        </p:nvCxnSpPr>
        <p:spPr>
          <a:xfrm rot="16200000" flipV="1">
            <a:off x="2504299" y="1706229"/>
            <a:ext cx="173529" cy="131094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96" idx="2"/>
            <a:endCxn id="114" idx="0"/>
          </p:cNvCxnSpPr>
          <p:nvPr/>
        </p:nvCxnSpPr>
        <p:spPr>
          <a:xfrm rot="16200000" flipH="1">
            <a:off x="1193358" y="2392759"/>
            <a:ext cx="173529" cy="131094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97" idx="2"/>
            <a:endCxn id="114" idx="0"/>
          </p:cNvCxnSpPr>
          <p:nvPr/>
        </p:nvCxnSpPr>
        <p:spPr>
          <a:xfrm rot="16200000" flipH="1">
            <a:off x="1630339" y="2829739"/>
            <a:ext cx="173529" cy="43698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98" idx="2"/>
            <a:endCxn id="114" idx="0"/>
          </p:cNvCxnSpPr>
          <p:nvPr/>
        </p:nvCxnSpPr>
        <p:spPr>
          <a:xfrm rot="5400000">
            <a:off x="2067319" y="2829740"/>
            <a:ext cx="173529" cy="43698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99" idx="2"/>
            <a:endCxn id="114" idx="0"/>
          </p:cNvCxnSpPr>
          <p:nvPr/>
        </p:nvCxnSpPr>
        <p:spPr>
          <a:xfrm rot="5400000">
            <a:off x="2504299" y="2392759"/>
            <a:ext cx="173529" cy="131094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14" idx="2"/>
            <a:endCxn id="193" idx="0"/>
          </p:cNvCxnSpPr>
          <p:nvPr/>
        </p:nvCxnSpPr>
        <p:spPr>
          <a:xfrm rot="5400000">
            <a:off x="1193359" y="2826965"/>
            <a:ext cx="173529" cy="131094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14" idx="2"/>
            <a:endCxn id="190" idx="0"/>
          </p:cNvCxnSpPr>
          <p:nvPr/>
        </p:nvCxnSpPr>
        <p:spPr>
          <a:xfrm rot="5400000">
            <a:off x="1630339" y="3263945"/>
            <a:ext cx="173529" cy="43698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14" idx="2"/>
            <a:endCxn id="187" idx="0"/>
          </p:cNvCxnSpPr>
          <p:nvPr/>
        </p:nvCxnSpPr>
        <p:spPr>
          <a:xfrm rot="16200000" flipH="1">
            <a:off x="2067318" y="3263945"/>
            <a:ext cx="173529" cy="43698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14" idx="2"/>
            <a:endCxn id="184" idx="0"/>
          </p:cNvCxnSpPr>
          <p:nvPr/>
        </p:nvCxnSpPr>
        <p:spPr>
          <a:xfrm rot="16200000" flipH="1">
            <a:off x="2504299" y="2826965"/>
            <a:ext cx="173529" cy="131094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95" idx="2"/>
            <a:endCxn id="178" idx="0"/>
          </p:cNvCxnSpPr>
          <p:nvPr/>
        </p:nvCxnSpPr>
        <p:spPr>
          <a:xfrm rot="16200000" flipH="1">
            <a:off x="898191" y="4493364"/>
            <a:ext cx="173528" cy="720605"/>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92" idx="2"/>
            <a:endCxn id="178" idx="0"/>
          </p:cNvCxnSpPr>
          <p:nvPr/>
        </p:nvCxnSpPr>
        <p:spPr>
          <a:xfrm rot="5400000">
            <a:off x="1335172" y="4776989"/>
            <a:ext cx="173528" cy="153355"/>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89" idx="2"/>
            <a:endCxn id="178" idx="0"/>
          </p:cNvCxnSpPr>
          <p:nvPr/>
        </p:nvCxnSpPr>
        <p:spPr>
          <a:xfrm rot="5400000">
            <a:off x="1772152" y="4340009"/>
            <a:ext cx="173528" cy="102731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86" idx="2"/>
            <a:endCxn id="178" idx="0"/>
          </p:cNvCxnSpPr>
          <p:nvPr/>
        </p:nvCxnSpPr>
        <p:spPr>
          <a:xfrm rot="5400000">
            <a:off x="2209132" y="3903029"/>
            <a:ext cx="173528" cy="1901276"/>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86" idx="2"/>
            <a:endCxn id="179" idx="0"/>
          </p:cNvCxnSpPr>
          <p:nvPr/>
        </p:nvCxnSpPr>
        <p:spPr>
          <a:xfrm rot="5400000">
            <a:off x="3083515" y="4777411"/>
            <a:ext cx="173528" cy="152511"/>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89" idx="2"/>
            <a:endCxn id="179" idx="0"/>
          </p:cNvCxnSpPr>
          <p:nvPr/>
        </p:nvCxnSpPr>
        <p:spPr>
          <a:xfrm rot="16200000" flipH="1">
            <a:off x="2646534" y="4492942"/>
            <a:ext cx="173528" cy="72144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92" idx="2"/>
            <a:endCxn id="179" idx="0"/>
          </p:cNvCxnSpPr>
          <p:nvPr/>
        </p:nvCxnSpPr>
        <p:spPr>
          <a:xfrm rot="16200000" flipH="1">
            <a:off x="2209554" y="4055961"/>
            <a:ext cx="173528" cy="159541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5" idx="2"/>
            <a:endCxn id="179" idx="0"/>
          </p:cNvCxnSpPr>
          <p:nvPr/>
        </p:nvCxnSpPr>
        <p:spPr>
          <a:xfrm rot="16200000" flipH="1">
            <a:off x="1772574" y="3618981"/>
            <a:ext cx="173528" cy="2469370"/>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148013" y="5075880"/>
            <a:ext cx="85115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vG</a:t>
            </a:r>
            <a:r>
              <a:rPr lang="en-US" sz="2000" dirty="0" smtClean="0">
                <a:latin typeface="+mj-lt"/>
                <a:ea typeface="MS PGothic" pitchFamily="34" charset="-128"/>
                <a:cs typeface="+mn-cs"/>
              </a:rPr>
              <a:t>PRs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58" name="Curved Connector 57"/>
          <p:cNvCxnSpPr>
            <a:stCxn id="56" idx="1"/>
          </p:cNvCxnSpPr>
          <p:nvPr/>
        </p:nvCxnSpPr>
        <p:spPr>
          <a:xfrm rot="10800000">
            <a:off x="3808459" y="4348198"/>
            <a:ext cx="339555" cy="912349"/>
          </a:xfrm>
          <a:prstGeom prst="curvedConnector2">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200" name="Rectangle 199"/>
          <p:cNvSpPr/>
          <p:nvPr/>
        </p:nvSpPr>
        <p:spPr>
          <a:xfrm>
            <a:off x="185852" y="4298671"/>
            <a:ext cx="3504999" cy="1092689"/>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1" name="Rectangle 200"/>
          <p:cNvSpPr/>
          <p:nvPr/>
        </p:nvSpPr>
        <p:spPr>
          <a:xfrm>
            <a:off x="185851" y="1988130"/>
            <a:ext cx="3504999" cy="1494305"/>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Rounded Rectangle 54"/>
          <p:cNvSpPr/>
          <p:nvPr/>
        </p:nvSpPr>
        <p:spPr>
          <a:xfrm>
            <a:off x="38341" y="3793863"/>
            <a:ext cx="3770117" cy="554334"/>
          </a:xfrm>
          <a:prstGeom prst="roundRect">
            <a:avLst/>
          </a:prstGeom>
          <a:noFill/>
          <a:ln w="5715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842507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ALU</a:t>
            </a:r>
            <a:r>
              <a:rPr lang="en-US" cap="none" dirty="0" smtClean="0"/>
              <a:t>s</a:t>
            </a:r>
            <a:endParaRPr lang="en-US" cap="none" dirty="0"/>
          </a:p>
        </p:txBody>
      </p:sp>
      <p:sp>
        <p:nvSpPr>
          <p:cNvPr id="3" name="Content Placeholder 2"/>
          <p:cNvSpPr>
            <a:spLocks noGrp="1"/>
          </p:cNvSpPr>
          <p:nvPr>
            <p:ph idx="1"/>
          </p:nvPr>
        </p:nvSpPr>
        <p:spPr>
          <a:xfrm>
            <a:off x="3862426" y="1381124"/>
            <a:ext cx="5007321" cy="4064088"/>
          </a:xfrm>
        </p:spPr>
        <p:txBody>
          <a:bodyPr>
            <a:normAutofit fontScale="85000" lnSpcReduction="10000"/>
          </a:bodyPr>
          <a:lstStyle/>
          <a:p>
            <a:r>
              <a:rPr lang="en-US" sz="2100" dirty="0" smtClean="0"/>
              <a:t>16-lane vector pipeline per SIMD</a:t>
            </a:r>
          </a:p>
          <a:p>
            <a:pPr lvl="1"/>
            <a:r>
              <a:rPr lang="en-US" sz="1900" dirty="0" smtClean="0"/>
              <a:t>Each lane has a set of functional units</a:t>
            </a:r>
          </a:p>
          <a:p>
            <a:pPr lvl="1"/>
            <a:r>
              <a:rPr lang="en-US" sz="1900" dirty="0" smtClean="0"/>
              <a:t>One work-item per lane</a:t>
            </a:r>
          </a:p>
          <a:p>
            <a:r>
              <a:rPr lang="en-US" sz="2100" dirty="0" smtClean="0"/>
              <a:t>4 cycles to execute a WF for all 64 work-items (</a:t>
            </a:r>
            <a:r>
              <a:rPr lang="en-US" sz="2100" i="1" dirty="0" smtClean="0"/>
              <a:t>in the best case</a:t>
            </a:r>
            <a:r>
              <a:rPr lang="en-US" sz="2100" dirty="0" smtClean="0"/>
              <a:t>)</a:t>
            </a:r>
          </a:p>
          <a:p>
            <a:pPr lvl="1"/>
            <a:r>
              <a:rPr lang="en-US" sz="1900" dirty="0" smtClean="0"/>
              <a:t>In gem5, 64 work-items are executed in one tick and ticks are multiplied by 4</a:t>
            </a:r>
          </a:p>
          <a:p>
            <a:r>
              <a:rPr lang="en-US" sz="2100" dirty="0" smtClean="0"/>
              <a:t>SIMD execution may take longer if work-items in WF have dissimilar behaviors</a:t>
            </a:r>
          </a:p>
          <a:p>
            <a:pPr lvl="1"/>
            <a:r>
              <a:rPr lang="en-US" sz="1900" dirty="0" smtClean="0"/>
              <a:t>Example 1: Branch (or spatial) divergence</a:t>
            </a:r>
          </a:p>
          <a:p>
            <a:pPr lvl="2"/>
            <a:r>
              <a:rPr lang="en-US" dirty="0" smtClean="0"/>
              <a:t>Branches executed through predication</a:t>
            </a:r>
          </a:p>
          <a:p>
            <a:pPr lvl="2"/>
            <a:r>
              <a:rPr lang="en-US" dirty="0" smtClean="0"/>
              <a:t>When control flow diverges, all lanes take all paths</a:t>
            </a:r>
            <a:endParaRPr lang="en-US" dirty="0"/>
          </a:p>
          <a:p>
            <a:pPr lvl="3" indent="-171450"/>
            <a:r>
              <a:rPr lang="en-US" sz="1400" dirty="0" smtClean="0"/>
              <a:t>4 cycles for one path </a:t>
            </a:r>
            <a:r>
              <a:rPr lang="en-US" sz="1400" i="1" dirty="0" smtClean="0"/>
              <a:t>and</a:t>
            </a:r>
            <a:r>
              <a:rPr lang="en-US" sz="1400" dirty="0" smtClean="0"/>
              <a:t> another 4 cycles for the other</a:t>
            </a:r>
          </a:p>
          <a:p>
            <a:pPr lvl="1"/>
            <a:r>
              <a:rPr lang="en-US" sz="1900" dirty="0" smtClean="0"/>
              <a:t>Example 2: Memory (or temporal) divergence</a:t>
            </a:r>
          </a:p>
          <a:p>
            <a:pPr lvl="2"/>
            <a:r>
              <a:rPr lang="en-US" dirty="0" smtClean="0"/>
              <a:t>Longer access latency by one work-item stalls entire WF</a:t>
            </a:r>
          </a:p>
        </p:txBody>
      </p:sp>
      <p:sp>
        <p:nvSpPr>
          <p:cNvPr id="4" name="Text Placeholder 3"/>
          <p:cNvSpPr>
            <a:spLocks noGrp="1"/>
          </p:cNvSpPr>
          <p:nvPr>
            <p:ph type="body" sz="quarter" idx="10"/>
          </p:nvPr>
        </p:nvSpPr>
        <p:spPr/>
        <p:txBody>
          <a:bodyPr/>
          <a:lstStyle/>
          <a:p>
            <a:endParaRPr lang="en-US"/>
          </a:p>
        </p:txBody>
      </p:sp>
      <p:grpSp>
        <p:nvGrpSpPr>
          <p:cNvPr id="102" name="Group 101"/>
          <p:cNvGrpSpPr>
            <a:grpSpLocks noChangeAspect="1"/>
          </p:cNvGrpSpPr>
          <p:nvPr/>
        </p:nvGrpSpPr>
        <p:grpSpPr>
          <a:xfrm>
            <a:off x="66551" y="1947049"/>
            <a:ext cx="3692430" cy="3498163"/>
            <a:chOff x="3702205" y="1381122"/>
            <a:chExt cx="5274900" cy="4997375"/>
          </a:xfrm>
        </p:grpSpPr>
        <p:sp>
          <p:nvSpPr>
            <p:cNvPr id="108" name="Rounded Rectangle 107"/>
            <p:cNvSpPr/>
            <p:nvPr/>
          </p:nvSpPr>
          <p:spPr>
            <a:xfrm>
              <a:off x="3702205" y="1381122"/>
              <a:ext cx="5274900" cy="4997375"/>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2"/>
                </a:solidFill>
              </a:endParaRPr>
            </a:p>
          </p:txBody>
        </p:sp>
        <p:grpSp>
          <p:nvGrpSpPr>
            <p:cNvPr id="110" name="Group 109"/>
            <p:cNvGrpSpPr/>
            <p:nvPr/>
          </p:nvGrpSpPr>
          <p:grpSpPr>
            <a:xfrm>
              <a:off x="3938496" y="1477135"/>
              <a:ext cx="4867536" cy="4779830"/>
              <a:chOff x="4116912" y="1477135"/>
              <a:chExt cx="4867536" cy="4779830"/>
            </a:xfrm>
          </p:grpSpPr>
          <p:sp>
            <p:nvSpPr>
              <p:cNvPr id="111" name="Rounded Rectangle 110"/>
              <p:cNvSpPr/>
              <p:nvPr/>
            </p:nvSpPr>
            <p:spPr>
              <a:xfrm>
                <a:off x="4116912" y="1477135"/>
                <a:ext cx="4867536"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Fetch</a:t>
                </a:r>
                <a:endParaRPr lang="en-US" sz="1100" dirty="0">
                  <a:solidFill>
                    <a:schemeClr val="tx1"/>
                  </a:solidFill>
                </a:endParaRPr>
              </a:p>
            </p:txBody>
          </p:sp>
          <p:grpSp>
            <p:nvGrpSpPr>
              <p:cNvPr id="112" name="Group 111"/>
              <p:cNvGrpSpPr/>
              <p:nvPr/>
            </p:nvGrpSpPr>
            <p:grpSpPr>
              <a:xfrm>
                <a:off x="4116912" y="2097429"/>
                <a:ext cx="4867536" cy="732859"/>
                <a:chOff x="4116912" y="2093076"/>
                <a:chExt cx="4867536" cy="732859"/>
              </a:xfrm>
            </p:grpSpPr>
            <p:sp>
              <p:nvSpPr>
                <p:cNvPr id="196" name="Rounded Rectangle 195"/>
                <p:cNvSpPr/>
                <p:nvPr/>
              </p:nvSpPr>
              <p:spPr>
                <a:xfrm>
                  <a:off x="411691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0-9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7" name="Rounded Rectangle 196"/>
                <p:cNvSpPr/>
                <p:nvPr/>
              </p:nvSpPr>
              <p:spPr>
                <a:xfrm>
                  <a:off x="536542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10-19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8" name="Rounded Rectangle 197"/>
                <p:cNvSpPr/>
                <p:nvPr/>
              </p:nvSpPr>
              <p:spPr>
                <a:xfrm>
                  <a:off x="661394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20-29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9" name="Rounded Rectangle 198"/>
                <p:cNvSpPr/>
                <p:nvPr/>
              </p:nvSpPr>
              <p:spPr>
                <a:xfrm>
                  <a:off x="786245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30-39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grpSp>
          <p:sp>
            <p:nvSpPr>
              <p:cNvPr id="114" name="Rounded Rectangle 113"/>
              <p:cNvSpPr/>
              <p:nvPr/>
            </p:nvSpPr>
            <p:spPr>
              <a:xfrm>
                <a:off x="4116913" y="3078186"/>
                <a:ext cx="4867535"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Decode</a:t>
                </a:r>
                <a:endParaRPr lang="en-US" sz="1100" dirty="0">
                  <a:solidFill>
                    <a:schemeClr val="tx1"/>
                  </a:solidFill>
                </a:endParaRPr>
              </a:p>
            </p:txBody>
          </p:sp>
          <p:grpSp>
            <p:nvGrpSpPr>
              <p:cNvPr id="115" name="Group 114"/>
              <p:cNvGrpSpPr/>
              <p:nvPr/>
            </p:nvGrpSpPr>
            <p:grpSpPr>
              <a:xfrm>
                <a:off x="4116912" y="3698480"/>
                <a:ext cx="4867536" cy="1711005"/>
                <a:chOff x="4116912" y="3723356"/>
                <a:chExt cx="4867536" cy="1711005"/>
              </a:xfrm>
            </p:grpSpPr>
            <p:grpSp>
              <p:nvGrpSpPr>
                <p:cNvPr id="180" name="Group 179"/>
                <p:cNvGrpSpPr/>
                <p:nvPr/>
              </p:nvGrpSpPr>
              <p:grpSpPr>
                <a:xfrm>
                  <a:off x="4116912" y="3723356"/>
                  <a:ext cx="1121991" cy="1711005"/>
                  <a:chOff x="4221347" y="3723356"/>
                  <a:chExt cx="1121991" cy="1874595"/>
                </a:xfrm>
              </p:grpSpPr>
              <p:sp>
                <p:nvSpPr>
                  <p:cNvPr id="193" name="Rounded Rectangle 192"/>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p:txBody>
              </p:sp>
              <p:sp>
                <p:nvSpPr>
                  <p:cNvPr id="194" name="Rounded Rectangle 193"/>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5" name="Rounded Rectangle 194"/>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1" name="Group 180"/>
                <p:cNvGrpSpPr/>
                <p:nvPr/>
              </p:nvGrpSpPr>
              <p:grpSpPr>
                <a:xfrm>
                  <a:off x="5365427" y="3723356"/>
                  <a:ext cx="1121991" cy="1711005"/>
                  <a:chOff x="4221347" y="3723356"/>
                  <a:chExt cx="1121991" cy="1874595"/>
                </a:xfrm>
              </p:grpSpPr>
              <p:sp>
                <p:nvSpPr>
                  <p:cNvPr id="190" name="Rounded Rectangle 189"/>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p:txBody>
              </p:sp>
              <p:sp>
                <p:nvSpPr>
                  <p:cNvPr id="191" name="Rounded Rectangle 190"/>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2" name="Rounded Rectangle 191"/>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2" name="Group 181"/>
                <p:cNvGrpSpPr/>
                <p:nvPr/>
              </p:nvGrpSpPr>
              <p:grpSpPr>
                <a:xfrm>
                  <a:off x="6613942" y="3723356"/>
                  <a:ext cx="1121991" cy="1711005"/>
                  <a:chOff x="4221347" y="3723356"/>
                  <a:chExt cx="1121991" cy="1874595"/>
                </a:xfrm>
              </p:grpSpPr>
              <p:sp>
                <p:nvSpPr>
                  <p:cNvPr id="187" name="Rounded Rectangle 186"/>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p:txBody>
              </p:sp>
              <p:sp>
                <p:nvSpPr>
                  <p:cNvPr id="188" name="Rounded Rectangle 187"/>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9" name="Rounded Rectangle 188"/>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3" name="Group 182"/>
                <p:cNvGrpSpPr/>
                <p:nvPr/>
              </p:nvGrpSpPr>
              <p:grpSpPr>
                <a:xfrm>
                  <a:off x="7862457" y="3723356"/>
                  <a:ext cx="1121991" cy="1711005"/>
                  <a:chOff x="4221347" y="3723356"/>
                  <a:chExt cx="1121991" cy="1874595"/>
                </a:xfrm>
              </p:grpSpPr>
              <p:sp>
                <p:nvSpPr>
                  <p:cNvPr id="184" name="Rounded Rectangle 183"/>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p:txBody>
              </p:sp>
              <p:sp>
                <p:nvSpPr>
                  <p:cNvPr id="185" name="Rounded Rectangle 184"/>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6" name="Rounded Rectangle 185"/>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grpSp>
            <p:nvGrpSpPr>
              <p:cNvPr id="120" name="Group 119"/>
              <p:cNvGrpSpPr/>
              <p:nvPr/>
            </p:nvGrpSpPr>
            <p:grpSpPr>
              <a:xfrm>
                <a:off x="4116912" y="5657382"/>
                <a:ext cx="4867536" cy="599583"/>
                <a:chOff x="4116912" y="5657382"/>
                <a:chExt cx="4867536" cy="599583"/>
              </a:xfrm>
            </p:grpSpPr>
            <p:sp>
              <p:nvSpPr>
                <p:cNvPr id="178" name="Rounded Rectangle 177"/>
                <p:cNvSpPr/>
                <p:nvPr/>
              </p:nvSpPr>
              <p:spPr>
                <a:xfrm>
                  <a:off x="4116912" y="5657382"/>
                  <a:ext cx="3180864"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Local Data Share (LDS)</a:t>
                  </a:r>
                  <a:endParaRPr lang="en-US" sz="1100" dirty="0">
                    <a:solidFill>
                      <a:schemeClr val="bg1"/>
                    </a:solidFill>
                  </a:endParaRPr>
                </a:p>
              </p:txBody>
            </p:sp>
            <p:sp>
              <p:nvSpPr>
                <p:cNvPr id="179" name="Rounded Rectangle 178"/>
                <p:cNvSpPr/>
                <p:nvPr/>
              </p:nvSpPr>
              <p:spPr>
                <a:xfrm>
                  <a:off x="7426712" y="5657382"/>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TCP (L1D)</a:t>
                  </a:r>
                  <a:endParaRPr lang="en-US" sz="1100" dirty="0">
                    <a:solidFill>
                      <a:schemeClr val="bg1"/>
                    </a:solidFill>
                  </a:endParaRPr>
                </a:p>
              </p:txBody>
            </p:sp>
          </p:grpSp>
          <p:cxnSp>
            <p:nvCxnSpPr>
              <p:cNvPr id="123" name="Elbow Connector 122"/>
              <p:cNvCxnSpPr>
                <a:stCxn id="196" idx="0"/>
                <a:endCxn id="111" idx="2"/>
              </p:cNvCxnSpPr>
              <p:nvPr/>
            </p:nvCxnSpPr>
            <p:spPr>
              <a:xfrm rot="5400000" flipH="1" flipV="1">
                <a:off x="5490345" y="1037094"/>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97" idx="0"/>
                <a:endCxn id="111" idx="2"/>
              </p:cNvCxnSpPr>
              <p:nvPr/>
            </p:nvCxnSpPr>
            <p:spPr>
              <a:xfrm rot="5400000" flipH="1" flipV="1">
                <a:off x="6114602" y="166135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98" idx="0"/>
                <a:endCxn id="111" idx="2"/>
              </p:cNvCxnSpPr>
              <p:nvPr/>
            </p:nvCxnSpPr>
            <p:spPr>
              <a:xfrm rot="16200000" flipV="1">
                <a:off x="6738860" y="1661351"/>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99" idx="0"/>
                <a:endCxn id="111" idx="2"/>
              </p:cNvCxnSpPr>
              <p:nvPr/>
            </p:nvCxnSpPr>
            <p:spPr>
              <a:xfrm rot="16200000" flipV="1">
                <a:off x="7363118" y="1037093"/>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96" idx="2"/>
                <a:endCxn id="114" idx="0"/>
              </p:cNvCxnSpPr>
              <p:nvPr/>
            </p:nvCxnSpPr>
            <p:spPr>
              <a:xfrm rot="16200000" flipH="1">
                <a:off x="5490345" y="2017850"/>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97" idx="2"/>
                <a:endCxn id="114" idx="0"/>
              </p:cNvCxnSpPr>
              <p:nvPr/>
            </p:nvCxnSpPr>
            <p:spPr>
              <a:xfrm rot="16200000" flipH="1">
                <a:off x="6114603" y="2642108"/>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98" idx="2"/>
                <a:endCxn id="114" idx="0"/>
              </p:cNvCxnSpPr>
              <p:nvPr/>
            </p:nvCxnSpPr>
            <p:spPr>
              <a:xfrm rot="5400000">
                <a:off x="6738861" y="2642109"/>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99" idx="2"/>
                <a:endCxn id="114" idx="0"/>
              </p:cNvCxnSpPr>
              <p:nvPr/>
            </p:nvCxnSpPr>
            <p:spPr>
              <a:xfrm rot="5400000">
                <a:off x="7363118" y="2017851"/>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14" idx="2"/>
                <a:endCxn id="193" idx="0"/>
              </p:cNvCxnSpPr>
              <p:nvPr/>
            </p:nvCxnSpPr>
            <p:spPr>
              <a:xfrm rot="5400000">
                <a:off x="5490346" y="2638145"/>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14" idx="2"/>
                <a:endCxn id="190" idx="0"/>
              </p:cNvCxnSpPr>
              <p:nvPr/>
            </p:nvCxnSpPr>
            <p:spPr>
              <a:xfrm rot="5400000">
                <a:off x="6114603" y="3262402"/>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14" idx="2"/>
                <a:endCxn id="187" idx="0"/>
              </p:cNvCxnSpPr>
              <p:nvPr/>
            </p:nvCxnSpPr>
            <p:spPr>
              <a:xfrm rot="16200000" flipH="1">
                <a:off x="6738860" y="326240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14" idx="2"/>
                <a:endCxn id="184" idx="0"/>
              </p:cNvCxnSpPr>
              <p:nvPr/>
            </p:nvCxnSpPr>
            <p:spPr>
              <a:xfrm rot="16200000" flipH="1">
                <a:off x="7363118" y="2638145"/>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95" idx="2"/>
                <a:endCxn id="178" idx="0"/>
              </p:cNvCxnSpPr>
              <p:nvPr/>
            </p:nvCxnSpPr>
            <p:spPr>
              <a:xfrm rot="16200000" flipH="1">
                <a:off x="5068678" y="5018715"/>
                <a:ext cx="247897" cy="102943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92" idx="2"/>
                <a:endCxn id="178" idx="0"/>
              </p:cNvCxnSpPr>
              <p:nvPr/>
            </p:nvCxnSpPr>
            <p:spPr>
              <a:xfrm rot="5400000">
                <a:off x="5692936" y="5423894"/>
                <a:ext cx="247897" cy="219079"/>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89" idx="2"/>
                <a:endCxn id="178" idx="0"/>
              </p:cNvCxnSpPr>
              <p:nvPr/>
            </p:nvCxnSpPr>
            <p:spPr>
              <a:xfrm rot="5400000">
                <a:off x="6317193" y="4799636"/>
                <a:ext cx="247897" cy="1467594"/>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86" idx="2"/>
                <a:endCxn id="178" idx="0"/>
              </p:cNvCxnSpPr>
              <p:nvPr/>
            </p:nvCxnSpPr>
            <p:spPr>
              <a:xfrm rot="5400000">
                <a:off x="6941451" y="4175379"/>
                <a:ext cx="247897" cy="271610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86" idx="2"/>
                <a:endCxn id="179" idx="0"/>
              </p:cNvCxnSpPr>
              <p:nvPr/>
            </p:nvCxnSpPr>
            <p:spPr>
              <a:xfrm rot="5400000">
                <a:off x="8190569" y="5424497"/>
                <a:ext cx="247897" cy="2178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89" idx="2"/>
                <a:endCxn id="179" idx="0"/>
              </p:cNvCxnSpPr>
              <p:nvPr/>
            </p:nvCxnSpPr>
            <p:spPr>
              <a:xfrm rot="16200000" flipH="1">
                <a:off x="7566311" y="5018112"/>
                <a:ext cx="247897" cy="103064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92" idx="2"/>
                <a:endCxn id="179" idx="0"/>
              </p:cNvCxnSpPr>
              <p:nvPr/>
            </p:nvCxnSpPr>
            <p:spPr>
              <a:xfrm rot="16200000" flipH="1">
                <a:off x="6942053" y="4393854"/>
                <a:ext cx="247897" cy="22791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5" idx="2"/>
                <a:endCxn id="179" idx="0"/>
              </p:cNvCxnSpPr>
              <p:nvPr/>
            </p:nvCxnSpPr>
            <p:spPr>
              <a:xfrm rot="16200000" flipH="1">
                <a:off x="6317796" y="3769597"/>
                <a:ext cx="247897" cy="35276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503" y="5860331"/>
            <a:ext cx="362744" cy="5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057270" y="5409893"/>
            <a:ext cx="4969687" cy="1085997"/>
            <a:chOff x="4057270" y="5139238"/>
            <a:chExt cx="4969687" cy="1085997"/>
          </a:xfrm>
        </p:grpSpPr>
        <p:grpSp>
          <p:nvGrpSpPr>
            <p:cNvPr id="71" name="Group 70"/>
            <p:cNvGrpSpPr/>
            <p:nvPr/>
          </p:nvGrpSpPr>
          <p:grpSpPr>
            <a:xfrm>
              <a:off x="7063079" y="5721006"/>
              <a:ext cx="396240" cy="91440"/>
              <a:chOff x="7110374" y="6010619"/>
              <a:chExt cx="396240" cy="91440"/>
            </a:xfrm>
          </p:grpSpPr>
          <p:sp>
            <p:nvSpPr>
              <p:cNvPr id="72" name="Oval 71"/>
              <p:cNvSpPr/>
              <p:nvPr/>
            </p:nvSpPr>
            <p:spPr>
              <a:xfrm>
                <a:off x="7110374" y="6010619"/>
                <a:ext cx="91440" cy="91440"/>
              </a:xfrm>
              <a:prstGeom prst="ellips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3" name="Oval 72"/>
              <p:cNvSpPr/>
              <p:nvPr/>
            </p:nvSpPr>
            <p:spPr>
              <a:xfrm>
                <a:off x="7262774" y="6010619"/>
                <a:ext cx="91440" cy="91440"/>
              </a:xfrm>
              <a:prstGeom prst="ellips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4" name="Oval 73"/>
              <p:cNvSpPr/>
              <p:nvPr/>
            </p:nvSpPr>
            <p:spPr>
              <a:xfrm>
                <a:off x="7415174" y="6010619"/>
                <a:ext cx="91440" cy="91440"/>
              </a:xfrm>
              <a:prstGeom prst="ellips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b="1" dirty="0">
                  <a:solidFill>
                    <a:schemeClr val="tx2"/>
                  </a:solidFill>
                </a:endParaRPr>
              </a:p>
            </p:txBody>
          </p:sp>
        </p:grpSp>
        <p:grpSp>
          <p:nvGrpSpPr>
            <p:cNvPr id="65" name="Group 64"/>
            <p:cNvGrpSpPr/>
            <p:nvPr/>
          </p:nvGrpSpPr>
          <p:grpSpPr>
            <a:xfrm>
              <a:off x="4057270" y="5139238"/>
              <a:ext cx="4969687" cy="1085997"/>
              <a:chOff x="4101160" y="5131923"/>
              <a:chExt cx="4969687" cy="1320083"/>
            </a:xfrm>
          </p:grpSpPr>
          <p:sp>
            <p:nvSpPr>
              <p:cNvPr id="66" name="Rounded Rectangle 65"/>
              <p:cNvSpPr/>
              <p:nvPr/>
            </p:nvSpPr>
            <p:spPr>
              <a:xfrm>
                <a:off x="4101160" y="5288889"/>
                <a:ext cx="4969687" cy="1163117"/>
              </a:xfrm>
              <a:prstGeom prst="roundRect">
                <a:avLst/>
              </a:prstGeom>
              <a:noFill/>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auto">
                  <a:spcBef>
                    <a:spcPts val="0"/>
                  </a:spcBef>
                  <a:spcAft>
                    <a:spcPts val="0"/>
                  </a:spcAft>
                </a:pPr>
                <a:endParaRPr lang="en-US" sz="1400" dirty="0">
                  <a:solidFill>
                    <a:schemeClr val="tx1"/>
                  </a:solidFill>
                </a:endParaRPr>
              </a:p>
            </p:txBody>
          </p:sp>
          <p:sp>
            <p:nvSpPr>
              <p:cNvPr id="67" name="TextBox 66"/>
              <p:cNvSpPr txBox="1"/>
              <p:nvPr/>
            </p:nvSpPr>
            <p:spPr>
              <a:xfrm>
                <a:off x="4439452" y="5131923"/>
                <a:ext cx="1844191"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Vector ALU in SIMD</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0" name="Group 9"/>
            <p:cNvGrpSpPr/>
            <p:nvPr/>
          </p:nvGrpSpPr>
          <p:grpSpPr>
            <a:xfrm>
              <a:off x="4143337" y="5425954"/>
              <a:ext cx="1349654" cy="681545"/>
              <a:chOff x="4143337" y="5391361"/>
              <a:chExt cx="1349654" cy="681545"/>
            </a:xfrm>
          </p:grpSpPr>
          <p:sp>
            <p:nvSpPr>
              <p:cNvPr id="95" name="Rounded Rectangle 94"/>
              <p:cNvSpPr/>
              <p:nvPr/>
            </p:nvSpPr>
            <p:spPr>
              <a:xfrm>
                <a:off x="4143337" y="5529734"/>
                <a:ext cx="1349654" cy="543172"/>
              </a:xfrm>
              <a:prstGeom prst="round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sp>
            <p:nvSpPr>
              <p:cNvPr id="97" name="TextBox 96"/>
              <p:cNvSpPr txBox="1"/>
              <p:nvPr/>
            </p:nvSpPr>
            <p:spPr>
              <a:xfrm>
                <a:off x="4196372" y="5391361"/>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Lane</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9" name="Group 8"/>
              <p:cNvGrpSpPr/>
              <p:nvPr/>
            </p:nvGrpSpPr>
            <p:grpSpPr>
              <a:xfrm>
                <a:off x="4244756" y="5760632"/>
                <a:ext cx="1146816" cy="223112"/>
                <a:chOff x="1609344" y="6179854"/>
                <a:chExt cx="1146816" cy="223112"/>
              </a:xfrm>
            </p:grpSpPr>
            <p:grpSp>
              <p:nvGrpSpPr>
                <p:cNvPr id="8" name="Group 7"/>
                <p:cNvGrpSpPr/>
                <p:nvPr/>
              </p:nvGrpSpPr>
              <p:grpSpPr>
                <a:xfrm>
                  <a:off x="1609344" y="6179854"/>
                  <a:ext cx="370532" cy="223112"/>
                  <a:chOff x="1609344" y="6181742"/>
                  <a:chExt cx="370532" cy="223112"/>
                </a:xfrm>
              </p:grpSpPr>
              <p:sp>
                <p:nvSpPr>
                  <p:cNvPr id="5" name="Trapezoid 4"/>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 name="Isosceles Triangle 5"/>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17" name="Group 116"/>
                <p:cNvGrpSpPr/>
                <p:nvPr/>
              </p:nvGrpSpPr>
              <p:grpSpPr>
                <a:xfrm>
                  <a:off x="1997486" y="6179854"/>
                  <a:ext cx="370532" cy="223112"/>
                  <a:chOff x="1609344" y="6181742"/>
                  <a:chExt cx="370532" cy="223112"/>
                </a:xfrm>
              </p:grpSpPr>
              <p:sp>
                <p:nvSpPr>
                  <p:cNvPr id="118" name="Trapezoid 117"/>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9" name="Isosceles Triangle 118"/>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21" name="Group 120"/>
                <p:cNvGrpSpPr/>
                <p:nvPr/>
              </p:nvGrpSpPr>
              <p:grpSpPr>
                <a:xfrm>
                  <a:off x="2385628" y="6179854"/>
                  <a:ext cx="370532" cy="223112"/>
                  <a:chOff x="1609344" y="6181742"/>
                  <a:chExt cx="370532" cy="223112"/>
                </a:xfrm>
              </p:grpSpPr>
              <p:sp>
                <p:nvSpPr>
                  <p:cNvPr id="122" name="Trapezoid 121"/>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24" name="Isosceles Triangle 123"/>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grpSp>
        <p:grpSp>
          <p:nvGrpSpPr>
            <p:cNvPr id="125" name="Group 124"/>
            <p:cNvGrpSpPr/>
            <p:nvPr/>
          </p:nvGrpSpPr>
          <p:grpSpPr>
            <a:xfrm>
              <a:off x="5603208" y="5425954"/>
              <a:ext cx="1349654" cy="681545"/>
              <a:chOff x="4143337" y="5391361"/>
              <a:chExt cx="1349654" cy="681545"/>
            </a:xfrm>
          </p:grpSpPr>
          <p:sp>
            <p:nvSpPr>
              <p:cNvPr id="126" name="Rounded Rectangle 125"/>
              <p:cNvSpPr/>
              <p:nvPr/>
            </p:nvSpPr>
            <p:spPr>
              <a:xfrm>
                <a:off x="4143337" y="5529734"/>
                <a:ext cx="1349654" cy="543172"/>
              </a:xfrm>
              <a:prstGeom prst="round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sp>
            <p:nvSpPr>
              <p:cNvPr id="129" name="TextBox 128"/>
              <p:cNvSpPr txBox="1"/>
              <p:nvPr/>
            </p:nvSpPr>
            <p:spPr>
              <a:xfrm>
                <a:off x="4196372" y="5391361"/>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Lane</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1</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130" name="Group 129"/>
              <p:cNvGrpSpPr/>
              <p:nvPr/>
            </p:nvGrpSpPr>
            <p:grpSpPr>
              <a:xfrm>
                <a:off x="4244756" y="5760632"/>
                <a:ext cx="1146816" cy="223112"/>
                <a:chOff x="1609344" y="6179854"/>
                <a:chExt cx="1146816" cy="223112"/>
              </a:xfrm>
            </p:grpSpPr>
            <p:grpSp>
              <p:nvGrpSpPr>
                <p:cNvPr id="131" name="Group 130"/>
                <p:cNvGrpSpPr/>
                <p:nvPr/>
              </p:nvGrpSpPr>
              <p:grpSpPr>
                <a:xfrm>
                  <a:off x="1609344" y="6179854"/>
                  <a:ext cx="370532" cy="223112"/>
                  <a:chOff x="1609344" y="6181742"/>
                  <a:chExt cx="370532" cy="223112"/>
                </a:xfrm>
              </p:grpSpPr>
              <p:sp>
                <p:nvSpPr>
                  <p:cNvPr id="138" name="Trapezoid 137"/>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9" name="Isosceles Triangle 138"/>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32" name="Group 131"/>
                <p:cNvGrpSpPr/>
                <p:nvPr/>
              </p:nvGrpSpPr>
              <p:grpSpPr>
                <a:xfrm>
                  <a:off x="1997486" y="6179854"/>
                  <a:ext cx="370532" cy="223112"/>
                  <a:chOff x="1609344" y="6181742"/>
                  <a:chExt cx="370532" cy="223112"/>
                </a:xfrm>
              </p:grpSpPr>
              <p:sp>
                <p:nvSpPr>
                  <p:cNvPr id="136" name="Trapezoid 135"/>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7" name="Isosceles Triangle 136"/>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33" name="Group 132"/>
                <p:cNvGrpSpPr/>
                <p:nvPr/>
              </p:nvGrpSpPr>
              <p:grpSpPr>
                <a:xfrm>
                  <a:off x="2385628" y="6179854"/>
                  <a:ext cx="370532" cy="223112"/>
                  <a:chOff x="1609344" y="6181742"/>
                  <a:chExt cx="370532" cy="223112"/>
                </a:xfrm>
              </p:grpSpPr>
              <p:sp>
                <p:nvSpPr>
                  <p:cNvPr id="134" name="Trapezoid 133"/>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35" name="Isosceles Triangle 134"/>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grpSp>
        <p:grpSp>
          <p:nvGrpSpPr>
            <p:cNvPr id="140" name="Group 139"/>
            <p:cNvGrpSpPr/>
            <p:nvPr/>
          </p:nvGrpSpPr>
          <p:grpSpPr>
            <a:xfrm>
              <a:off x="7569537" y="5425954"/>
              <a:ext cx="1349654" cy="681545"/>
              <a:chOff x="4143337" y="5391361"/>
              <a:chExt cx="1349654" cy="681545"/>
            </a:xfrm>
          </p:grpSpPr>
          <p:sp>
            <p:nvSpPr>
              <p:cNvPr id="141" name="Rounded Rectangle 140"/>
              <p:cNvSpPr/>
              <p:nvPr/>
            </p:nvSpPr>
            <p:spPr>
              <a:xfrm>
                <a:off x="4143337" y="5529734"/>
                <a:ext cx="1349654" cy="543172"/>
              </a:xfrm>
              <a:prstGeom prst="round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1"/>
                  </a:solidFill>
                </a:endParaRPr>
              </a:p>
            </p:txBody>
          </p:sp>
          <p:sp>
            <p:nvSpPr>
              <p:cNvPr id="142" name="TextBox 141"/>
              <p:cNvSpPr txBox="1"/>
              <p:nvPr/>
            </p:nvSpPr>
            <p:spPr>
              <a:xfrm>
                <a:off x="4196372" y="5391361"/>
                <a:ext cx="1243584" cy="313932"/>
              </a:xfrm>
              <a:prstGeom prst="rect">
                <a:avLst/>
              </a:prstGeom>
              <a:solidFill>
                <a:schemeClr val="bg1"/>
              </a:solidFill>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Lane</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15</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143" name="Group 142"/>
              <p:cNvGrpSpPr/>
              <p:nvPr/>
            </p:nvGrpSpPr>
            <p:grpSpPr>
              <a:xfrm>
                <a:off x="4244756" y="5760632"/>
                <a:ext cx="1146816" cy="223112"/>
                <a:chOff x="1609344" y="6179854"/>
                <a:chExt cx="1146816" cy="223112"/>
              </a:xfrm>
            </p:grpSpPr>
            <p:grpSp>
              <p:nvGrpSpPr>
                <p:cNvPr id="144" name="Group 143"/>
                <p:cNvGrpSpPr/>
                <p:nvPr/>
              </p:nvGrpSpPr>
              <p:grpSpPr>
                <a:xfrm>
                  <a:off x="1609344" y="6179854"/>
                  <a:ext cx="370532" cy="223112"/>
                  <a:chOff x="1609344" y="6181742"/>
                  <a:chExt cx="370532" cy="223112"/>
                </a:xfrm>
              </p:grpSpPr>
              <p:sp>
                <p:nvSpPr>
                  <p:cNvPr id="151" name="Trapezoid 150"/>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2" name="Isosceles Triangle 151"/>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45" name="Group 144"/>
                <p:cNvGrpSpPr/>
                <p:nvPr/>
              </p:nvGrpSpPr>
              <p:grpSpPr>
                <a:xfrm>
                  <a:off x="1997486" y="6179854"/>
                  <a:ext cx="370532" cy="223112"/>
                  <a:chOff x="1609344" y="6181742"/>
                  <a:chExt cx="370532" cy="223112"/>
                </a:xfrm>
              </p:grpSpPr>
              <p:sp>
                <p:nvSpPr>
                  <p:cNvPr id="149" name="Trapezoid 148"/>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0" name="Isosceles Triangle 149"/>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46" name="Group 145"/>
                <p:cNvGrpSpPr/>
                <p:nvPr/>
              </p:nvGrpSpPr>
              <p:grpSpPr>
                <a:xfrm>
                  <a:off x="2385628" y="6179854"/>
                  <a:ext cx="370532" cy="223112"/>
                  <a:chOff x="1609344" y="6181742"/>
                  <a:chExt cx="370532" cy="223112"/>
                </a:xfrm>
              </p:grpSpPr>
              <p:sp>
                <p:nvSpPr>
                  <p:cNvPr id="147" name="Trapezoid 146"/>
                  <p:cNvSpPr/>
                  <p:nvPr/>
                </p:nvSpPr>
                <p:spPr>
                  <a:xfrm flipV="1">
                    <a:off x="1609344" y="6187473"/>
                    <a:ext cx="370532" cy="217381"/>
                  </a:xfrm>
                  <a:prstGeom prst="trapezoid">
                    <a:avLst>
                      <a:gd name="adj" fmla="val 46032"/>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8" name="Isosceles Triangle 147"/>
                  <p:cNvSpPr/>
                  <p:nvPr/>
                </p:nvSpPr>
                <p:spPr>
                  <a:xfrm flipV="1">
                    <a:off x="1720146" y="6181742"/>
                    <a:ext cx="148928" cy="137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grpSp>
      </p:grpSp>
      <p:sp>
        <p:nvSpPr>
          <p:cNvPr id="153" name="Rectangle 152"/>
          <p:cNvSpPr/>
          <p:nvPr/>
        </p:nvSpPr>
        <p:spPr>
          <a:xfrm>
            <a:off x="185852" y="4804410"/>
            <a:ext cx="3504999" cy="586950"/>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4" name="Rectangle 153"/>
          <p:cNvSpPr/>
          <p:nvPr/>
        </p:nvSpPr>
        <p:spPr>
          <a:xfrm>
            <a:off x="185854" y="2014258"/>
            <a:ext cx="3504999" cy="1494305"/>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5" name="Rectangle 154"/>
          <p:cNvSpPr/>
          <p:nvPr/>
        </p:nvSpPr>
        <p:spPr>
          <a:xfrm>
            <a:off x="160266" y="3830436"/>
            <a:ext cx="3504999" cy="452643"/>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val="11254895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CORE TIMING</a:t>
            </a:r>
            <a:endParaRPr lang="en-US" dirty="0"/>
          </a:p>
        </p:txBody>
      </p:sp>
      <p:sp>
        <p:nvSpPr>
          <p:cNvPr id="3" name="Content Placeholder 2"/>
          <p:cNvSpPr>
            <a:spLocks noGrp="1"/>
          </p:cNvSpPr>
          <p:nvPr>
            <p:ph idx="1"/>
          </p:nvPr>
        </p:nvSpPr>
        <p:spPr>
          <a:xfrm>
            <a:off x="521697" y="3681573"/>
            <a:ext cx="8432732" cy="2571744"/>
          </a:xfrm>
        </p:spPr>
        <p:txBody>
          <a:bodyPr/>
          <a:lstStyle/>
          <a:p>
            <a:r>
              <a:rPr lang="en-US" sz="1600" dirty="0" smtClean="0"/>
              <a:t>Memory instructions are handled through memory transactions</a:t>
            </a:r>
          </a:p>
          <a:p>
            <a:pPr lvl="1"/>
            <a:r>
              <a:rPr lang="en-US" sz="1400" dirty="0" smtClean="0"/>
              <a:t>Part of GPU core modules </a:t>
            </a:r>
            <a:r>
              <a:rPr lang="en-US" sz="1400" dirty="0" smtClean="0">
                <a:latin typeface="Calibri Light" panose="020F0302020204030204" pitchFamily="34" charset="0"/>
              </a:rPr>
              <a:t>(</a:t>
            </a:r>
            <a:r>
              <a:rPr lang="en-US" sz="1400" dirty="0" err="1" smtClean="0">
                <a:latin typeface="Calibri Light" panose="020F0302020204030204" pitchFamily="34" charset="0"/>
              </a:rPr>
              <a:t>gpu_dyn_inst</a:t>
            </a:r>
            <a:r>
              <a:rPr lang="en-US" sz="1400" dirty="0" smtClean="0">
                <a:latin typeface="Calibri Light" panose="020F0302020204030204" pitchFamily="34" charset="0"/>
              </a:rPr>
              <a:t>.[</a:t>
            </a:r>
            <a:r>
              <a:rPr lang="en-US" sz="1400" dirty="0" err="1" smtClean="0">
                <a:latin typeface="Calibri Light" panose="020F0302020204030204" pitchFamily="34" charset="0"/>
              </a:rPr>
              <a:t>cc|hh</a:t>
            </a:r>
            <a:r>
              <a:rPr lang="en-US" sz="1400" dirty="0" smtClean="0">
                <a:latin typeface="Calibri Light" panose="020F0302020204030204" pitchFamily="34" charset="0"/>
              </a:rPr>
              <a:t>])</a:t>
            </a:r>
          </a:p>
          <a:p>
            <a:r>
              <a:rPr lang="en-US" sz="1600" dirty="0" smtClean="0"/>
              <a:t>Memory instruction handled in multiple phases</a:t>
            </a:r>
          </a:p>
          <a:p>
            <a:pPr lvl="1"/>
            <a:r>
              <a:rPr lang="en-US" sz="1400" dirty="0" smtClean="0"/>
              <a:t>Appropriate instruction specific execute() methods per instruction per ISA</a:t>
            </a:r>
          </a:p>
          <a:p>
            <a:r>
              <a:rPr lang="en-US" sz="1600" dirty="0" smtClean="0"/>
              <a:t>New machine ISAs can use this capability to support its own memory instructions</a:t>
            </a:r>
          </a:p>
          <a:p>
            <a:r>
              <a:rPr lang="en-US" sz="1600" dirty="0" smtClean="0"/>
              <a:t>Individual stages contribute to the memory instruction timing</a:t>
            </a:r>
          </a:p>
          <a:p>
            <a:pPr lvl="1"/>
            <a:r>
              <a:rPr lang="en-US" sz="1400" dirty="0" smtClean="0"/>
              <a:t>Additionally memory end timing handled by ruby and memory technology parameters</a:t>
            </a:r>
          </a:p>
          <a:p>
            <a:pPr lvl="1"/>
            <a:r>
              <a:rPr lang="en-US" sz="1400" dirty="0" err="1">
                <a:latin typeface="Calibri Light" panose="020F0302020204030204" pitchFamily="34" charset="0"/>
              </a:rPr>
              <a:t>g</a:t>
            </a:r>
            <a:r>
              <a:rPr lang="en-US" sz="1400" dirty="0" err="1" smtClean="0">
                <a:latin typeface="Calibri Light" panose="020F0302020204030204" pitchFamily="34" charset="0"/>
              </a:rPr>
              <a:t>lobal_memory_pipeline</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 and </a:t>
            </a:r>
            <a:r>
              <a:rPr lang="en-US" sz="1400" dirty="0" err="1" smtClean="0">
                <a:latin typeface="Calibri Light" panose="020F0302020204030204" pitchFamily="34" charset="0"/>
              </a:rPr>
              <a:t>local_memory_pipline</a:t>
            </a:r>
            <a:r>
              <a:rPr lang="en-US" sz="1400" dirty="0" smtClean="0">
                <a:latin typeface="Calibri Light" panose="020F0302020204030204" pitchFamily="34" charset="0"/>
              </a:rPr>
              <a:t>.[hh.cc]</a:t>
            </a:r>
            <a:endParaRPr lang="en-US" sz="1400" dirty="0">
              <a:latin typeface="Calibri Light" panose="020F0302020204030204" pitchFamily="34" charset="0"/>
            </a:endParaRPr>
          </a:p>
        </p:txBody>
      </p:sp>
      <p:sp>
        <p:nvSpPr>
          <p:cNvPr id="4" name="Text Placeholder 3"/>
          <p:cNvSpPr>
            <a:spLocks noGrp="1"/>
          </p:cNvSpPr>
          <p:nvPr>
            <p:ph type="body" sz="quarter" idx="10"/>
          </p:nvPr>
        </p:nvSpPr>
        <p:spPr/>
        <p:txBody>
          <a:bodyPr/>
          <a:lstStyle/>
          <a:p>
            <a:r>
              <a:rPr lang="en-US" dirty="0" smtClean="0"/>
              <a:t>Handling Memory INSTRUCTIONS</a:t>
            </a:r>
            <a:endParaRPr lang="en-US" dirty="0"/>
          </a:p>
        </p:txBody>
      </p:sp>
      <p:sp>
        <p:nvSpPr>
          <p:cNvPr id="6" name="Down Arrow 5"/>
          <p:cNvSpPr/>
          <p:nvPr/>
        </p:nvSpPr>
        <p:spPr>
          <a:xfrm rot="16200000">
            <a:off x="3846382" y="1196523"/>
            <a:ext cx="521731" cy="574937"/>
          </a:xfrm>
          <a:prstGeom prst="downArrow">
            <a:avLst/>
          </a:prstGeom>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TextBox 6"/>
          <p:cNvSpPr txBox="1"/>
          <p:nvPr/>
        </p:nvSpPr>
        <p:spPr>
          <a:xfrm>
            <a:off x="1123679" y="1355583"/>
            <a:ext cx="2799460"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smtClean="0">
                <a:latin typeface="+mj-lt"/>
                <a:ea typeface="MS PGothic" pitchFamily="34" charset="-128"/>
                <a:cs typeface="+mn-cs"/>
              </a:rPr>
              <a:t>GPU dynamic memory instruction</a:t>
            </a:r>
            <a:endParaRPr kumimoji="0" 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aphicFrame>
        <p:nvGraphicFramePr>
          <p:cNvPr id="8" name="Diagram 7"/>
          <p:cNvGraphicFramePr/>
          <p:nvPr>
            <p:extLst>
              <p:ext uri="{D42A27DB-BD31-4B8C-83A1-F6EECF244321}">
                <p14:modId xmlns:p14="http://schemas.microsoft.com/office/powerpoint/2010/main" val="1665645079"/>
              </p:ext>
            </p:extLst>
          </p:nvPr>
        </p:nvGraphicFramePr>
        <p:xfrm>
          <a:off x="2174308" y="1486375"/>
          <a:ext cx="4754880" cy="2118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6646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memory execution</a:t>
            </a:r>
            <a:endParaRPr lang="en-US" dirty="0"/>
          </a:p>
        </p:txBody>
      </p:sp>
      <p:sp>
        <p:nvSpPr>
          <p:cNvPr id="3" name="Content Placeholder 2"/>
          <p:cNvSpPr>
            <a:spLocks noGrp="1"/>
          </p:cNvSpPr>
          <p:nvPr>
            <p:ph idx="1"/>
          </p:nvPr>
        </p:nvSpPr>
        <p:spPr>
          <a:xfrm>
            <a:off x="3882443" y="2792119"/>
            <a:ext cx="5007321" cy="1818108"/>
          </a:xfrm>
        </p:spPr>
        <p:txBody>
          <a:bodyPr>
            <a:normAutofit/>
          </a:bodyPr>
          <a:lstStyle/>
          <a:p>
            <a:r>
              <a:rPr lang="en-US" sz="1600" dirty="0" smtClean="0"/>
              <a:t>In gem5:</a:t>
            </a:r>
          </a:p>
          <a:p>
            <a:pPr lvl="1"/>
            <a:r>
              <a:rPr lang="en-US" sz="1400" dirty="0" smtClean="0"/>
              <a:t>Address calculation: </a:t>
            </a:r>
            <a:r>
              <a:rPr lang="en-US" sz="1400" dirty="0" smtClean="0">
                <a:latin typeface="Calibri Light" panose="020F0302020204030204" pitchFamily="34" charset="0"/>
              </a:rPr>
              <a:t>arch/</a:t>
            </a:r>
            <a:r>
              <a:rPr lang="en-US" sz="1400" dirty="0" err="1" smtClean="0">
                <a:latin typeface="Calibri Light" panose="020F0302020204030204" pitchFamily="34" charset="0"/>
              </a:rPr>
              <a:t>hsail</a:t>
            </a:r>
            <a:r>
              <a:rPr lang="en-US" sz="1400" dirty="0" smtClean="0">
                <a:latin typeface="Calibri Light" panose="020F0302020204030204" pitchFamily="34" charset="0"/>
              </a:rPr>
              <a:t>/</a:t>
            </a:r>
            <a:r>
              <a:rPr lang="en-US" sz="1400" dirty="0" err="1" smtClean="0">
                <a:latin typeface="Calibri Light" panose="020F0302020204030204" pitchFamily="34" charset="0"/>
              </a:rPr>
              <a:t>inst</a:t>
            </a:r>
            <a:r>
              <a:rPr lang="en-US" sz="1400" dirty="0" smtClean="0">
                <a:latin typeface="Calibri Light" panose="020F0302020204030204" pitchFamily="34" charset="0"/>
              </a:rPr>
              <a:t>/</a:t>
            </a:r>
            <a:r>
              <a:rPr lang="en-US" sz="1400" dirty="0" err="1" smtClean="0">
                <a:latin typeface="Calibri Light" panose="020F0302020204030204" pitchFamily="34" charset="0"/>
              </a:rPr>
              <a:t>mem_impl.hh</a:t>
            </a:r>
            <a:endParaRPr lang="en-US" sz="1400" dirty="0" smtClean="0">
              <a:latin typeface="Calibri Light" panose="020F0302020204030204" pitchFamily="34" charset="0"/>
            </a:endParaRPr>
          </a:p>
          <a:p>
            <a:pPr lvl="1"/>
            <a:r>
              <a:rPr lang="en-US" sz="1400" dirty="0" smtClean="0"/>
              <a:t>Address coalescing </a:t>
            </a:r>
            <a:r>
              <a:rPr lang="en-US" sz="1400" dirty="0" smtClean="0">
                <a:latin typeface="Calibri Light" panose="020F0302020204030204" pitchFamily="34" charset="0"/>
              </a:rPr>
              <a:t>mem/ruby/system/</a:t>
            </a:r>
            <a:r>
              <a:rPr lang="en-US" sz="1400" dirty="0" err="1" smtClean="0">
                <a:latin typeface="Calibri Light" panose="020F0302020204030204" pitchFamily="34" charset="0"/>
              </a:rPr>
              <a:t>GPUCoalescer</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endParaRPr lang="en-US" sz="1400" dirty="0" smtClean="0"/>
          </a:p>
          <a:p>
            <a:pPr lvl="1"/>
            <a:r>
              <a:rPr lang="en-US" sz="1400" dirty="0" smtClean="0"/>
              <a:t>TCP in </a:t>
            </a:r>
            <a:r>
              <a:rPr lang="en-US" sz="1400" dirty="0" smtClean="0">
                <a:latin typeface="Calibri Light" panose="020F0302020204030204" pitchFamily="34" charset="0"/>
                <a:ea typeface="MS PGothic" pitchFamily="34" charset="-128"/>
              </a:rPr>
              <a:t>mem/protocol/GPU_RfO-TCP.sm, GPU_VIPER-TCP.sm</a:t>
            </a:r>
          </a:p>
          <a:p>
            <a:pPr lvl="1"/>
            <a:r>
              <a:rPr lang="en-US" sz="1400" dirty="0" smtClean="0">
                <a:ea typeface="MS PGothic" pitchFamily="34" charset="-128"/>
              </a:rPr>
              <a:t>TCC in </a:t>
            </a:r>
            <a:r>
              <a:rPr lang="en-US" sz="1400" dirty="0" smtClean="0">
                <a:latin typeface="Calibri Light" panose="020F0302020204030204" pitchFamily="34" charset="0"/>
                <a:ea typeface="MS PGothic" pitchFamily="34" charset="-128"/>
              </a:rPr>
              <a:t>mem/protocol/GPU_RfO-TCC.sm, GPU_VIPER-TCC.sm</a:t>
            </a:r>
            <a:endParaRPr lang="en-US" sz="1400" dirty="0" smtClean="0">
              <a:ea typeface="MS PGothic" pitchFamily="34" charset="-128"/>
            </a:endParaRPr>
          </a:p>
        </p:txBody>
      </p:sp>
      <p:sp>
        <p:nvSpPr>
          <p:cNvPr id="4" name="Text Placeholder 3"/>
          <p:cNvSpPr>
            <a:spLocks noGrp="1"/>
          </p:cNvSpPr>
          <p:nvPr>
            <p:ph type="body" sz="quarter" idx="10"/>
          </p:nvPr>
        </p:nvSpPr>
        <p:spPr/>
        <p:txBody>
          <a:bodyPr/>
          <a:lstStyle/>
          <a:p>
            <a:endParaRPr lang="en-US"/>
          </a:p>
        </p:txBody>
      </p:sp>
      <p:grpSp>
        <p:nvGrpSpPr>
          <p:cNvPr id="102" name="Group 101"/>
          <p:cNvGrpSpPr>
            <a:grpSpLocks noChangeAspect="1"/>
          </p:cNvGrpSpPr>
          <p:nvPr/>
        </p:nvGrpSpPr>
        <p:grpSpPr>
          <a:xfrm>
            <a:off x="66551" y="1947049"/>
            <a:ext cx="3692430" cy="3498163"/>
            <a:chOff x="3702205" y="1381122"/>
            <a:chExt cx="5274900" cy="4997375"/>
          </a:xfrm>
        </p:grpSpPr>
        <p:sp>
          <p:nvSpPr>
            <p:cNvPr id="108" name="Rounded Rectangle 107"/>
            <p:cNvSpPr/>
            <p:nvPr/>
          </p:nvSpPr>
          <p:spPr>
            <a:xfrm>
              <a:off x="3702205" y="1381122"/>
              <a:ext cx="5274900" cy="4997375"/>
            </a:xfrm>
            <a:prstGeom prst="roundRect">
              <a:avLst>
                <a:gd name="adj" fmla="val 4331"/>
              </a:avLst>
            </a:prstGeom>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chemeClr val="tx2"/>
                </a:solidFill>
              </a:endParaRPr>
            </a:p>
          </p:txBody>
        </p:sp>
        <p:grpSp>
          <p:nvGrpSpPr>
            <p:cNvPr id="110" name="Group 109"/>
            <p:cNvGrpSpPr/>
            <p:nvPr/>
          </p:nvGrpSpPr>
          <p:grpSpPr>
            <a:xfrm>
              <a:off x="3938496" y="1477135"/>
              <a:ext cx="4867536" cy="4779830"/>
              <a:chOff x="4116912" y="1477135"/>
              <a:chExt cx="4867536" cy="4779830"/>
            </a:xfrm>
          </p:grpSpPr>
          <p:sp>
            <p:nvSpPr>
              <p:cNvPr id="111" name="Rounded Rectangle 110"/>
              <p:cNvSpPr/>
              <p:nvPr/>
            </p:nvSpPr>
            <p:spPr>
              <a:xfrm>
                <a:off x="4116912" y="1477135"/>
                <a:ext cx="4867536"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Fetch</a:t>
                </a:r>
                <a:endParaRPr lang="en-US" sz="1100" dirty="0">
                  <a:solidFill>
                    <a:schemeClr val="tx1"/>
                  </a:solidFill>
                </a:endParaRPr>
              </a:p>
            </p:txBody>
          </p:sp>
          <p:grpSp>
            <p:nvGrpSpPr>
              <p:cNvPr id="112" name="Group 111"/>
              <p:cNvGrpSpPr/>
              <p:nvPr/>
            </p:nvGrpSpPr>
            <p:grpSpPr>
              <a:xfrm>
                <a:off x="4116912" y="2097429"/>
                <a:ext cx="4867536" cy="732859"/>
                <a:chOff x="4116912" y="2093076"/>
                <a:chExt cx="4867536" cy="732859"/>
              </a:xfrm>
            </p:grpSpPr>
            <p:sp>
              <p:nvSpPr>
                <p:cNvPr id="196" name="Rounded Rectangle 195"/>
                <p:cNvSpPr/>
                <p:nvPr/>
              </p:nvSpPr>
              <p:spPr>
                <a:xfrm>
                  <a:off x="411691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0-9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7" name="Rounded Rectangle 196"/>
                <p:cNvSpPr/>
                <p:nvPr/>
              </p:nvSpPr>
              <p:spPr>
                <a:xfrm>
                  <a:off x="536542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10-19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8" name="Rounded Rectangle 197"/>
                <p:cNvSpPr/>
                <p:nvPr/>
              </p:nvSpPr>
              <p:spPr>
                <a:xfrm>
                  <a:off x="6613942"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20-29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sp>
              <p:nvSpPr>
                <p:cNvPr id="199" name="Rounded Rectangle 198"/>
                <p:cNvSpPr/>
                <p:nvPr/>
              </p:nvSpPr>
              <p:spPr>
                <a:xfrm>
                  <a:off x="7862457" y="2093076"/>
                  <a:ext cx="1121991" cy="732859"/>
                </a:xfrm>
                <a:prstGeom prst="roundRect">
                  <a:avLst/>
                </a:prstGeom>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WF 30-39</a:t>
                  </a:r>
                </a:p>
                <a:p>
                  <a:pPr algn="ctr" fontAlgn="auto">
                    <a:spcBef>
                      <a:spcPts val="0"/>
                    </a:spcBef>
                    <a:spcAft>
                      <a:spcPts val="0"/>
                    </a:spcAft>
                  </a:pPr>
                  <a:r>
                    <a:rPr lang="en-US" sz="1100" dirty="0" smtClean="0">
                      <a:solidFill>
                        <a:schemeClr val="tx1"/>
                      </a:solidFill>
                    </a:rPr>
                    <a:t>Contexts</a:t>
                  </a:r>
                  <a:endParaRPr lang="en-US" sz="1100" dirty="0">
                    <a:solidFill>
                      <a:schemeClr val="tx1"/>
                    </a:solidFill>
                  </a:endParaRPr>
                </a:p>
              </p:txBody>
            </p:sp>
          </p:grpSp>
          <p:sp>
            <p:nvSpPr>
              <p:cNvPr id="114" name="Rounded Rectangle 113"/>
              <p:cNvSpPr/>
              <p:nvPr/>
            </p:nvSpPr>
            <p:spPr>
              <a:xfrm>
                <a:off x="4116913" y="3078186"/>
                <a:ext cx="4867535" cy="372396"/>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Instruction Decode</a:t>
                </a:r>
                <a:endParaRPr lang="en-US" sz="1100" dirty="0">
                  <a:solidFill>
                    <a:schemeClr val="tx1"/>
                  </a:solidFill>
                </a:endParaRPr>
              </a:p>
            </p:txBody>
          </p:sp>
          <p:grpSp>
            <p:nvGrpSpPr>
              <p:cNvPr id="115" name="Group 114"/>
              <p:cNvGrpSpPr/>
              <p:nvPr/>
            </p:nvGrpSpPr>
            <p:grpSpPr>
              <a:xfrm>
                <a:off x="4116912" y="3698480"/>
                <a:ext cx="4867536" cy="1711005"/>
                <a:chOff x="4116912" y="3723356"/>
                <a:chExt cx="4867536" cy="1711005"/>
              </a:xfrm>
            </p:grpSpPr>
            <p:grpSp>
              <p:nvGrpSpPr>
                <p:cNvPr id="180" name="Group 179"/>
                <p:cNvGrpSpPr/>
                <p:nvPr/>
              </p:nvGrpSpPr>
              <p:grpSpPr>
                <a:xfrm>
                  <a:off x="4116912" y="3723356"/>
                  <a:ext cx="1121991" cy="1711005"/>
                  <a:chOff x="4221347" y="3723356"/>
                  <a:chExt cx="1121991" cy="1874595"/>
                </a:xfrm>
              </p:grpSpPr>
              <p:sp>
                <p:nvSpPr>
                  <p:cNvPr id="193" name="Rounded Rectangle 192"/>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0</a:t>
                    </a:r>
                  </a:p>
                </p:txBody>
              </p:sp>
              <p:sp>
                <p:nvSpPr>
                  <p:cNvPr id="194" name="Rounded Rectangle 193"/>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5" name="Rounded Rectangle 194"/>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1" name="Group 180"/>
                <p:cNvGrpSpPr/>
                <p:nvPr/>
              </p:nvGrpSpPr>
              <p:grpSpPr>
                <a:xfrm>
                  <a:off x="5365427" y="3723356"/>
                  <a:ext cx="1121991" cy="1711005"/>
                  <a:chOff x="4221347" y="3723356"/>
                  <a:chExt cx="1121991" cy="1874595"/>
                </a:xfrm>
              </p:grpSpPr>
              <p:sp>
                <p:nvSpPr>
                  <p:cNvPr id="190" name="Rounded Rectangle 189"/>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1</a:t>
                    </a:r>
                  </a:p>
                </p:txBody>
              </p:sp>
              <p:sp>
                <p:nvSpPr>
                  <p:cNvPr id="191" name="Rounded Rectangle 190"/>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92" name="Rounded Rectangle 191"/>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2" name="Group 181"/>
                <p:cNvGrpSpPr/>
                <p:nvPr/>
              </p:nvGrpSpPr>
              <p:grpSpPr>
                <a:xfrm>
                  <a:off x="6613942" y="3723356"/>
                  <a:ext cx="1121991" cy="1711005"/>
                  <a:chOff x="4221347" y="3723356"/>
                  <a:chExt cx="1121991" cy="1874595"/>
                </a:xfrm>
              </p:grpSpPr>
              <p:sp>
                <p:nvSpPr>
                  <p:cNvPr id="187" name="Rounded Rectangle 186"/>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2</a:t>
                    </a:r>
                  </a:p>
                </p:txBody>
              </p:sp>
              <p:sp>
                <p:nvSpPr>
                  <p:cNvPr id="188" name="Rounded Rectangle 187"/>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9" name="Rounded Rectangle 188"/>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nvGrpSpPr>
                <p:cNvPr id="183" name="Group 182"/>
                <p:cNvGrpSpPr/>
                <p:nvPr/>
              </p:nvGrpSpPr>
              <p:grpSpPr>
                <a:xfrm>
                  <a:off x="7862457" y="3723356"/>
                  <a:ext cx="1121991" cy="1711005"/>
                  <a:chOff x="4221347" y="3723356"/>
                  <a:chExt cx="1121991" cy="1874595"/>
                </a:xfrm>
              </p:grpSpPr>
              <p:sp>
                <p:nvSpPr>
                  <p:cNvPr id="184" name="Rounded Rectangle 183"/>
                  <p:cNvSpPr/>
                  <p:nvPr/>
                </p:nvSpPr>
                <p:spPr>
                  <a:xfrm>
                    <a:off x="4221347" y="3723356"/>
                    <a:ext cx="1121991" cy="1874595"/>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SIMD 3</a:t>
                    </a:r>
                  </a:p>
                </p:txBody>
              </p:sp>
              <p:sp>
                <p:nvSpPr>
                  <p:cNvPr id="185" name="Rounded Rectangle 184"/>
                  <p:cNvSpPr/>
                  <p:nvPr/>
                </p:nvSpPr>
                <p:spPr>
                  <a:xfrm>
                    <a:off x="4221347" y="4132233"/>
                    <a:ext cx="1121991" cy="732859"/>
                  </a:xfrm>
                  <a:prstGeom prst="roundRect">
                    <a:avLst/>
                  </a:prstGeom>
                  <a:solidFill>
                    <a:schemeClr val="accent1">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Registers</a:t>
                    </a:r>
                    <a:endParaRPr lang="en-US" sz="1100" dirty="0">
                      <a:solidFill>
                        <a:schemeClr val="tx1"/>
                      </a:solidFill>
                    </a:endParaRPr>
                  </a:p>
                </p:txBody>
              </p:sp>
              <p:sp>
                <p:nvSpPr>
                  <p:cNvPr id="186" name="Rounded Rectangle 185"/>
                  <p:cNvSpPr/>
                  <p:nvPr/>
                </p:nvSpPr>
                <p:spPr>
                  <a:xfrm>
                    <a:off x="4221347" y="4865092"/>
                    <a:ext cx="1121991" cy="732859"/>
                  </a:xfrm>
                  <a:prstGeom prst="roundRect">
                    <a:avLst/>
                  </a:prstGeom>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Vector ALU</a:t>
                    </a:r>
                    <a:endParaRPr lang="en-US" sz="1100" dirty="0">
                      <a:solidFill>
                        <a:schemeClr val="tx1"/>
                      </a:solidFill>
                    </a:endParaRPr>
                  </a:p>
                </p:txBody>
              </p:sp>
            </p:grpSp>
          </p:grpSp>
          <p:grpSp>
            <p:nvGrpSpPr>
              <p:cNvPr id="120" name="Group 119"/>
              <p:cNvGrpSpPr/>
              <p:nvPr/>
            </p:nvGrpSpPr>
            <p:grpSpPr>
              <a:xfrm>
                <a:off x="4116912" y="5657382"/>
                <a:ext cx="4867536" cy="599583"/>
                <a:chOff x="4116912" y="5657382"/>
                <a:chExt cx="4867536" cy="599583"/>
              </a:xfrm>
            </p:grpSpPr>
            <p:sp>
              <p:nvSpPr>
                <p:cNvPr id="178" name="Rounded Rectangle 177"/>
                <p:cNvSpPr/>
                <p:nvPr/>
              </p:nvSpPr>
              <p:spPr>
                <a:xfrm>
                  <a:off x="4116912" y="5657382"/>
                  <a:ext cx="3180864"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Local Data Share (LDS)</a:t>
                  </a:r>
                  <a:endParaRPr lang="en-US" sz="1100" dirty="0">
                    <a:solidFill>
                      <a:schemeClr val="bg1"/>
                    </a:solidFill>
                  </a:endParaRPr>
                </a:p>
              </p:txBody>
            </p:sp>
            <p:sp>
              <p:nvSpPr>
                <p:cNvPr id="179" name="Rounded Rectangle 178"/>
                <p:cNvSpPr/>
                <p:nvPr/>
              </p:nvSpPr>
              <p:spPr>
                <a:xfrm>
                  <a:off x="7426712" y="5657382"/>
                  <a:ext cx="1557736" cy="5995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bg1"/>
                      </a:solidFill>
                    </a:rPr>
                    <a:t>TCP (L1D)</a:t>
                  </a:r>
                  <a:endParaRPr lang="en-US" sz="1100" dirty="0">
                    <a:solidFill>
                      <a:schemeClr val="bg1"/>
                    </a:solidFill>
                  </a:endParaRPr>
                </a:p>
              </p:txBody>
            </p:sp>
          </p:grpSp>
          <p:cxnSp>
            <p:nvCxnSpPr>
              <p:cNvPr id="123" name="Elbow Connector 122"/>
              <p:cNvCxnSpPr>
                <a:stCxn id="196" idx="0"/>
                <a:endCxn id="111" idx="2"/>
              </p:cNvCxnSpPr>
              <p:nvPr/>
            </p:nvCxnSpPr>
            <p:spPr>
              <a:xfrm rot="5400000" flipH="1" flipV="1">
                <a:off x="5490345" y="1037094"/>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97" idx="0"/>
                <a:endCxn id="111" idx="2"/>
              </p:cNvCxnSpPr>
              <p:nvPr/>
            </p:nvCxnSpPr>
            <p:spPr>
              <a:xfrm rot="5400000" flipH="1" flipV="1">
                <a:off x="6114602" y="166135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98" idx="0"/>
                <a:endCxn id="111" idx="2"/>
              </p:cNvCxnSpPr>
              <p:nvPr/>
            </p:nvCxnSpPr>
            <p:spPr>
              <a:xfrm rot="16200000" flipV="1">
                <a:off x="6738860" y="1661351"/>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99" idx="0"/>
                <a:endCxn id="111" idx="2"/>
              </p:cNvCxnSpPr>
              <p:nvPr/>
            </p:nvCxnSpPr>
            <p:spPr>
              <a:xfrm rot="16200000" flipV="1">
                <a:off x="7363118" y="1037093"/>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96" idx="2"/>
                <a:endCxn id="114" idx="0"/>
              </p:cNvCxnSpPr>
              <p:nvPr/>
            </p:nvCxnSpPr>
            <p:spPr>
              <a:xfrm rot="16200000" flipH="1">
                <a:off x="5490345" y="2017850"/>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stCxn id="197" idx="2"/>
                <a:endCxn id="114" idx="0"/>
              </p:cNvCxnSpPr>
              <p:nvPr/>
            </p:nvCxnSpPr>
            <p:spPr>
              <a:xfrm rot="16200000" flipH="1">
                <a:off x="6114603" y="2642108"/>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98" idx="2"/>
                <a:endCxn id="114" idx="0"/>
              </p:cNvCxnSpPr>
              <p:nvPr/>
            </p:nvCxnSpPr>
            <p:spPr>
              <a:xfrm rot="5400000">
                <a:off x="6738861" y="2642109"/>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99" idx="2"/>
                <a:endCxn id="114" idx="0"/>
              </p:cNvCxnSpPr>
              <p:nvPr/>
            </p:nvCxnSpPr>
            <p:spPr>
              <a:xfrm rot="5400000">
                <a:off x="7363118" y="2017851"/>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14" idx="2"/>
                <a:endCxn id="193" idx="0"/>
              </p:cNvCxnSpPr>
              <p:nvPr/>
            </p:nvCxnSpPr>
            <p:spPr>
              <a:xfrm rot="5400000">
                <a:off x="5490346" y="2638145"/>
                <a:ext cx="247898" cy="18727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14" idx="2"/>
                <a:endCxn id="190" idx="0"/>
              </p:cNvCxnSpPr>
              <p:nvPr/>
            </p:nvCxnSpPr>
            <p:spPr>
              <a:xfrm rot="5400000">
                <a:off x="6114603" y="3262402"/>
                <a:ext cx="247898" cy="624258"/>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14" idx="2"/>
                <a:endCxn id="187" idx="0"/>
              </p:cNvCxnSpPr>
              <p:nvPr/>
            </p:nvCxnSpPr>
            <p:spPr>
              <a:xfrm rot="16200000" flipH="1">
                <a:off x="6738860" y="3262402"/>
                <a:ext cx="247898" cy="6242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14" idx="2"/>
                <a:endCxn id="184" idx="0"/>
              </p:cNvCxnSpPr>
              <p:nvPr/>
            </p:nvCxnSpPr>
            <p:spPr>
              <a:xfrm rot="16200000" flipH="1">
                <a:off x="7363118" y="2638145"/>
                <a:ext cx="247898" cy="18727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95" idx="2"/>
                <a:endCxn id="178" idx="0"/>
              </p:cNvCxnSpPr>
              <p:nvPr/>
            </p:nvCxnSpPr>
            <p:spPr>
              <a:xfrm rot="16200000" flipH="1">
                <a:off x="5068678" y="5018715"/>
                <a:ext cx="247897" cy="1029436"/>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92" idx="2"/>
                <a:endCxn id="178" idx="0"/>
              </p:cNvCxnSpPr>
              <p:nvPr/>
            </p:nvCxnSpPr>
            <p:spPr>
              <a:xfrm rot="5400000">
                <a:off x="5692936" y="5423894"/>
                <a:ext cx="247897" cy="219079"/>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89" idx="2"/>
                <a:endCxn id="178" idx="0"/>
              </p:cNvCxnSpPr>
              <p:nvPr/>
            </p:nvCxnSpPr>
            <p:spPr>
              <a:xfrm rot="5400000">
                <a:off x="6317193" y="4799636"/>
                <a:ext cx="247897" cy="1467594"/>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86" idx="2"/>
                <a:endCxn id="178" idx="0"/>
              </p:cNvCxnSpPr>
              <p:nvPr/>
            </p:nvCxnSpPr>
            <p:spPr>
              <a:xfrm rot="5400000">
                <a:off x="6941451" y="4175379"/>
                <a:ext cx="247897" cy="2716109"/>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86" idx="2"/>
                <a:endCxn id="179" idx="0"/>
              </p:cNvCxnSpPr>
              <p:nvPr/>
            </p:nvCxnSpPr>
            <p:spPr>
              <a:xfrm rot="5400000">
                <a:off x="8190569" y="5424497"/>
                <a:ext cx="247897" cy="217873"/>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89" idx="2"/>
                <a:endCxn id="179" idx="0"/>
              </p:cNvCxnSpPr>
              <p:nvPr/>
            </p:nvCxnSpPr>
            <p:spPr>
              <a:xfrm rot="16200000" flipH="1">
                <a:off x="7566311" y="5018112"/>
                <a:ext cx="247897" cy="103064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92" idx="2"/>
                <a:endCxn id="179" idx="0"/>
              </p:cNvCxnSpPr>
              <p:nvPr/>
            </p:nvCxnSpPr>
            <p:spPr>
              <a:xfrm rot="16200000" flipH="1">
                <a:off x="6942053" y="4393854"/>
                <a:ext cx="247897" cy="2279157"/>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95" idx="2"/>
                <a:endCxn id="179" idx="0"/>
              </p:cNvCxnSpPr>
              <p:nvPr/>
            </p:nvCxnSpPr>
            <p:spPr>
              <a:xfrm rot="16200000" flipH="1">
                <a:off x="6317796" y="3769597"/>
                <a:ext cx="247897" cy="3527672"/>
              </a:xfrm>
              <a:prstGeom prst="bentConnector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54" name="Rectangle 153"/>
          <p:cNvSpPr/>
          <p:nvPr/>
        </p:nvSpPr>
        <p:spPr>
          <a:xfrm>
            <a:off x="162878" y="2009734"/>
            <a:ext cx="3504999" cy="2778539"/>
          </a:xfrm>
          <a:prstGeom prst="rect">
            <a:avLst/>
          </a:prstGeom>
          <a:solidFill>
            <a:srgbClr val="F4F4F4">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42" name="Rounded Rectangle 141"/>
          <p:cNvSpPr/>
          <p:nvPr/>
        </p:nvSpPr>
        <p:spPr bwMode="auto">
          <a:xfrm>
            <a:off x="886417" y="5765404"/>
            <a:ext cx="2083718" cy="332083"/>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sz="1100" dirty="0">
                <a:solidFill>
                  <a:schemeClr val="bg1"/>
                </a:solidFill>
              </a:rPr>
              <a:t>4-CU-shared </a:t>
            </a:r>
            <a:r>
              <a:rPr lang="en-US" sz="1100" dirty="0" smtClean="0">
                <a:solidFill>
                  <a:schemeClr val="bg1"/>
                </a:solidFill>
              </a:rPr>
              <a:t>TCC (L2)</a:t>
            </a:r>
            <a:endParaRPr lang="en-US" sz="1100" dirty="0">
              <a:solidFill>
                <a:schemeClr val="bg1"/>
              </a:solidFill>
            </a:endParaRPr>
          </a:p>
        </p:txBody>
      </p:sp>
      <p:cxnSp>
        <p:nvCxnSpPr>
          <p:cNvPr id="143" name="Elbow Connector 142"/>
          <p:cNvCxnSpPr>
            <a:stCxn id="179" idx="2"/>
            <a:endCxn id="142" idx="0"/>
          </p:cNvCxnSpPr>
          <p:nvPr/>
        </p:nvCxnSpPr>
        <p:spPr>
          <a:xfrm rot="5400000">
            <a:off x="2308518" y="4979898"/>
            <a:ext cx="405265" cy="1165747"/>
          </a:xfrm>
          <a:prstGeom prst="bentConnector3">
            <a:avLst>
              <a:gd name="adj1" fmla="val 50000"/>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855308" y="1080173"/>
            <a:ext cx="5158526" cy="1541147"/>
            <a:chOff x="3670747" y="1906178"/>
            <a:chExt cx="5374604" cy="1588200"/>
          </a:xfrm>
        </p:grpSpPr>
        <p:sp>
          <p:nvSpPr>
            <p:cNvPr id="216" name="Rounded Rectangle 215"/>
            <p:cNvSpPr/>
            <p:nvPr/>
          </p:nvSpPr>
          <p:spPr>
            <a:xfrm>
              <a:off x="5077782" y="2171926"/>
              <a:ext cx="861263" cy="553919"/>
            </a:xfrm>
            <a:prstGeom prst="roundRect">
              <a:avLst/>
            </a:prstGeom>
            <a:solidFill>
              <a:schemeClr val="accent6">
                <a:lumMod val="60000"/>
                <a:lumOff val="40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a:solidFill>
                    <a:schemeClr val="tx1"/>
                  </a:solidFill>
                </a:rPr>
                <a:t>Coalesce</a:t>
              </a:r>
            </a:p>
          </p:txBody>
        </p:sp>
        <p:sp>
          <p:nvSpPr>
            <p:cNvPr id="155" name="Rounded Rectangle 154"/>
            <p:cNvSpPr/>
            <p:nvPr/>
          </p:nvSpPr>
          <p:spPr>
            <a:xfrm>
              <a:off x="7158433" y="1958577"/>
              <a:ext cx="1439457" cy="1476501"/>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endParaRPr lang="en-US" sz="1100" dirty="0">
                <a:solidFill>
                  <a:schemeClr val="tx1"/>
                </a:solidFill>
              </a:endParaRPr>
            </a:p>
          </p:txBody>
        </p:sp>
        <p:sp>
          <p:nvSpPr>
            <p:cNvPr id="157" name="Rounded Rectangle 156"/>
            <p:cNvSpPr/>
            <p:nvPr/>
          </p:nvSpPr>
          <p:spPr>
            <a:xfrm>
              <a:off x="7312051" y="2168432"/>
              <a:ext cx="1133800" cy="204969"/>
            </a:xfrm>
            <a:prstGeom prst="round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smtClean="0">
                  <a:solidFill>
                    <a:schemeClr val="tx1"/>
                  </a:solidFill>
                </a:rPr>
                <a:t>Tag</a:t>
              </a:r>
              <a:endParaRPr lang="en-US" sz="1100" dirty="0">
                <a:solidFill>
                  <a:schemeClr val="tx1"/>
                </a:solidFill>
              </a:endParaRPr>
            </a:p>
          </p:txBody>
        </p:sp>
        <p:sp>
          <p:nvSpPr>
            <p:cNvPr id="160" name="Rounded Rectangle 159"/>
            <p:cNvSpPr/>
            <p:nvPr/>
          </p:nvSpPr>
          <p:spPr>
            <a:xfrm>
              <a:off x="7312051" y="3086063"/>
              <a:ext cx="1133800" cy="290776"/>
            </a:xfrm>
            <a:prstGeom prst="round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a:solidFill>
                    <a:schemeClr val="tx1"/>
                  </a:solidFill>
                </a:rPr>
                <a:t>Decompression</a:t>
              </a:r>
            </a:p>
          </p:txBody>
        </p:sp>
        <p:sp>
          <p:nvSpPr>
            <p:cNvPr id="200" name="Rounded Rectangle 199"/>
            <p:cNvSpPr/>
            <p:nvPr/>
          </p:nvSpPr>
          <p:spPr>
            <a:xfrm>
              <a:off x="7312051" y="2494892"/>
              <a:ext cx="1133800" cy="461906"/>
            </a:xfrm>
            <a:prstGeom prst="round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1100" dirty="0">
                  <a:solidFill>
                    <a:schemeClr val="tx1"/>
                  </a:solidFill>
                </a:rPr>
                <a:t>Data</a:t>
              </a:r>
            </a:p>
          </p:txBody>
        </p:sp>
        <p:cxnSp>
          <p:nvCxnSpPr>
            <p:cNvPr id="159" name="Straight Arrow Connector 158"/>
            <p:cNvCxnSpPr>
              <a:stCxn id="157" idx="2"/>
              <a:endCxn id="200" idx="0"/>
            </p:cNvCxnSpPr>
            <p:nvPr/>
          </p:nvCxnSpPr>
          <p:spPr>
            <a:xfrm>
              <a:off x="7878951" y="2373401"/>
              <a:ext cx="0" cy="121491"/>
            </a:xfrm>
            <a:prstGeom prst="straightConnector1">
              <a:avLst/>
            </a:prstGeom>
            <a:ln w="1905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sp>
          <p:nvSpPr>
            <p:cNvPr id="151" name="TextBox 150"/>
            <p:cNvSpPr txBox="1"/>
            <p:nvPr/>
          </p:nvSpPr>
          <p:spPr>
            <a:xfrm>
              <a:off x="6969503" y="1906178"/>
              <a:ext cx="1817316" cy="2585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TCP</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52" name="Straight Arrow Connector 151"/>
            <p:cNvCxnSpPr/>
            <p:nvPr/>
          </p:nvCxnSpPr>
          <p:spPr>
            <a:xfrm>
              <a:off x="7878161" y="2956798"/>
              <a:ext cx="0" cy="129265"/>
            </a:xfrm>
            <a:prstGeom prst="straightConnector1">
              <a:avLst/>
            </a:prstGeom>
            <a:ln w="1905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134" name="Straight Arrow Connector 133"/>
            <p:cNvCxnSpPr/>
            <p:nvPr/>
          </p:nvCxnSpPr>
          <p:spPr>
            <a:xfrm>
              <a:off x="5954233" y="2271383"/>
              <a:ext cx="1372445" cy="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35" name="Straight Arrow Connector 134"/>
            <p:cNvCxnSpPr>
              <a:stCxn id="160" idx="1"/>
              <a:endCxn id="147" idx="3"/>
            </p:cNvCxnSpPr>
            <p:nvPr/>
          </p:nvCxnSpPr>
          <p:spPr>
            <a:xfrm flipH="1">
              <a:off x="4707955" y="3231451"/>
              <a:ext cx="2604096" cy="7246"/>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36" name="Straight Arrow Connector 135"/>
            <p:cNvCxnSpPr/>
            <p:nvPr/>
          </p:nvCxnSpPr>
          <p:spPr>
            <a:xfrm>
              <a:off x="8447133" y="2271383"/>
              <a:ext cx="339686" cy="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38" name="Straight Arrow Connector 137"/>
            <p:cNvCxnSpPr/>
            <p:nvPr/>
          </p:nvCxnSpPr>
          <p:spPr>
            <a:xfrm flipV="1">
              <a:off x="8447133" y="2640278"/>
              <a:ext cx="339686" cy="46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39" name="Straight Arrow Connector 138"/>
            <p:cNvCxnSpPr/>
            <p:nvPr/>
          </p:nvCxnSpPr>
          <p:spPr>
            <a:xfrm flipV="1">
              <a:off x="8455465" y="2793145"/>
              <a:ext cx="331354" cy="2"/>
            </a:xfrm>
            <a:prstGeom prst="straightConnector1">
              <a:avLst/>
            </a:prstGeom>
            <a:ln>
              <a:solidFill>
                <a:schemeClr val="accent6">
                  <a:lumMod val="75000"/>
                </a:schemeClr>
              </a:solidFill>
              <a:headEnd type="arrow"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0" name="Straight Arrow Connector 139"/>
            <p:cNvCxnSpPr/>
            <p:nvPr/>
          </p:nvCxnSpPr>
          <p:spPr>
            <a:xfrm>
              <a:off x="4711358" y="2271383"/>
              <a:ext cx="375007" cy="0"/>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41" name="Straight Arrow Connector 140"/>
            <p:cNvCxnSpPr/>
            <p:nvPr/>
          </p:nvCxnSpPr>
          <p:spPr>
            <a:xfrm>
              <a:off x="4711358" y="2640278"/>
              <a:ext cx="375007" cy="467"/>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
          <p:nvSpPr>
            <p:cNvPr id="145" name="TextBox 144"/>
            <p:cNvSpPr txBox="1"/>
            <p:nvPr/>
          </p:nvSpPr>
          <p:spPr>
            <a:xfrm>
              <a:off x="3670747" y="2141487"/>
              <a:ext cx="1037208" cy="2585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Address</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6" name="TextBox 145"/>
            <p:cNvSpPr txBox="1"/>
            <p:nvPr/>
          </p:nvSpPr>
          <p:spPr>
            <a:xfrm>
              <a:off x="3670747" y="2511479"/>
              <a:ext cx="1037208" cy="2585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Write data</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7" name="TextBox 146"/>
            <p:cNvSpPr txBox="1"/>
            <p:nvPr/>
          </p:nvSpPr>
          <p:spPr>
            <a:xfrm>
              <a:off x="3670747" y="3109431"/>
              <a:ext cx="1037208" cy="2585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Read data</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8" name="TextBox 147"/>
            <p:cNvSpPr txBox="1"/>
            <p:nvPr/>
          </p:nvSpPr>
          <p:spPr>
            <a:xfrm rot="5400000">
              <a:off x="8121985" y="2571012"/>
              <a:ext cx="1588200" cy="2585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To shared TCC (L2)</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49" name="Straight Arrow Connector 148"/>
            <p:cNvCxnSpPr/>
            <p:nvPr/>
          </p:nvCxnSpPr>
          <p:spPr>
            <a:xfrm>
              <a:off x="5954233" y="2647907"/>
              <a:ext cx="1379945" cy="466"/>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grpSp>
      <p:sp>
        <p:nvSpPr>
          <p:cNvPr id="243" name="Content Placeholder 2"/>
          <p:cNvSpPr txBox="1">
            <a:spLocks/>
          </p:cNvSpPr>
          <p:nvPr/>
        </p:nvSpPr>
        <p:spPr bwMode="auto">
          <a:xfrm>
            <a:off x="3883628" y="4370144"/>
            <a:ext cx="5007321" cy="167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rmAutofit fontScale="70000" lnSpcReduction="20000"/>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smtClean="0"/>
              <a:t>Local Data Store (LDS) </a:t>
            </a:r>
            <a:r>
              <a:rPr lang="en-US" sz="2400" dirty="0" smtClean="0"/>
              <a:t>–</a:t>
            </a:r>
            <a:r>
              <a:rPr lang="en-US" sz="2400" dirty="0" smtClean="0">
                <a:latin typeface="Calibri Light" panose="020F0302020204030204" pitchFamily="34" charset="0"/>
              </a:rPr>
              <a:t> (</a:t>
            </a:r>
            <a:r>
              <a:rPr lang="en-US" sz="2400" dirty="0" err="1" smtClean="0">
                <a:latin typeface="Calibri Light" panose="020F0302020204030204" pitchFamily="34" charset="0"/>
              </a:rPr>
              <a:t>lds_state</a:t>
            </a:r>
            <a:r>
              <a:rPr lang="en-US" sz="2400" dirty="0">
                <a:latin typeface="Calibri Light" panose="020F0302020204030204" pitchFamily="34" charset="0"/>
              </a:rPr>
              <a:t>.[</a:t>
            </a:r>
            <a:r>
              <a:rPr lang="en-US" sz="2400" dirty="0" err="1">
                <a:latin typeface="Calibri Light" panose="020F0302020204030204" pitchFamily="34" charset="0"/>
              </a:rPr>
              <a:t>hh|cc</a:t>
            </a:r>
            <a:r>
              <a:rPr lang="en-US" sz="2400" dirty="0" smtClean="0">
                <a:latin typeface="Calibri Light" panose="020F0302020204030204" pitchFamily="34" charset="0"/>
              </a:rPr>
              <a:t>])</a:t>
            </a:r>
            <a:endParaRPr lang="en-US" sz="2300" dirty="0" smtClean="0"/>
          </a:p>
          <a:p>
            <a:pPr lvl="1"/>
            <a:r>
              <a:rPr lang="en-US" sz="2000" dirty="0" smtClean="0"/>
              <a:t>User-managed address space</a:t>
            </a:r>
          </a:p>
          <a:p>
            <a:pPr lvl="1"/>
            <a:r>
              <a:rPr lang="en-US" sz="2000" dirty="0" smtClean="0"/>
              <a:t>Scratchpad for WFs in workgroup</a:t>
            </a:r>
          </a:p>
          <a:p>
            <a:pPr lvl="1"/>
            <a:r>
              <a:rPr lang="en-US" sz="2000" dirty="0" smtClean="0"/>
              <a:t>Used for data sharing and synchronization within workgroup</a:t>
            </a:r>
          </a:p>
          <a:p>
            <a:pPr lvl="1"/>
            <a:r>
              <a:rPr lang="en-US" sz="2000" dirty="0" smtClean="0"/>
              <a:t>Cleared when workgroup completes</a:t>
            </a:r>
          </a:p>
          <a:p>
            <a:pPr lvl="1"/>
            <a:r>
              <a:rPr lang="en-US" sz="2000" dirty="0" smtClean="0"/>
              <a:t>In gem5, functional model with a pointer per workgroup</a:t>
            </a:r>
            <a:endParaRPr lang="en-US" sz="2000" dirty="0" smtClean="0">
              <a:latin typeface="Calibri Light" panose="020F0302020204030204" pitchFamily="34" charset="0"/>
            </a:endParaRPr>
          </a:p>
        </p:txBody>
      </p:sp>
    </p:spTree>
    <p:extLst>
      <p:ext uri="{BB962C8B-B14F-4D97-AF65-F5344CB8AC3E}">
        <p14:creationId xmlns:p14="http://schemas.microsoft.com/office/powerpoint/2010/main" val="28998920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HSAIL ISA Support</a:t>
            </a:r>
            <a:endParaRPr lang="en-US" dirty="0"/>
          </a:p>
        </p:txBody>
      </p:sp>
      <p:sp>
        <p:nvSpPr>
          <p:cNvPr id="3" name="Content Placeholder 2"/>
          <p:cNvSpPr>
            <a:spLocks noGrp="1"/>
          </p:cNvSpPr>
          <p:nvPr>
            <p:ph idx="1"/>
          </p:nvPr>
        </p:nvSpPr>
        <p:spPr>
          <a:xfrm>
            <a:off x="274387" y="1221352"/>
            <a:ext cx="4642387" cy="4937760"/>
          </a:xfrm>
        </p:spPr>
        <p:txBody>
          <a:bodyPr/>
          <a:lstStyle/>
          <a:p>
            <a:r>
              <a:rPr lang="en-US" sz="1800" dirty="0" smtClean="0"/>
              <a:t>Decouple GPU microarchitecture model from ISA specification</a:t>
            </a:r>
          </a:p>
          <a:p>
            <a:r>
              <a:rPr lang="en-US" sz="1800" dirty="0" smtClean="0"/>
              <a:t>Currently supports HSAIL</a:t>
            </a:r>
          </a:p>
          <a:p>
            <a:pPr lvl="1"/>
            <a:r>
              <a:rPr lang="en-US" sz="1600" dirty="0" smtClean="0"/>
              <a:t>Others could easily be added</a:t>
            </a:r>
            <a:endParaRPr lang="en-US" sz="1600" dirty="0">
              <a:sym typeface="Wingdings" panose="05000000000000000000" pitchFamily="2" charset="2"/>
            </a:endParaRPr>
          </a:p>
          <a:p>
            <a:r>
              <a:rPr lang="en-US" sz="1800" dirty="0" smtClean="0"/>
              <a:t>Architecture description files</a:t>
            </a:r>
          </a:p>
          <a:p>
            <a:pPr lvl="1"/>
            <a:r>
              <a:rPr lang="en-US" sz="1600" dirty="0" smtClean="0"/>
              <a:t>Instructions are generated similar to gem5 CPU ISAs</a:t>
            </a:r>
          </a:p>
          <a:p>
            <a:pPr lvl="1"/>
            <a:r>
              <a:rPr lang="en-US" sz="1600" dirty="0" smtClean="0"/>
              <a:t>Appropriate class hierarchies (e.g., as in HSAIL)</a:t>
            </a:r>
            <a:endParaRPr lang="en-US" sz="1600" dirty="0"/>
          </a:p>
          <a:p>
            <a:r>
              <a:rPr lang="en-US" sz="1800" dirty="0" smtClean="0"/>
              <a:t>Interfaces with the GPU core modules</a:t>
            </a:r>
          </a:p>
          <a:p>
            <a:pPr lvl="1"/>
            <a:r>
              <a:rPr lang="en-US" sz="1600" dirty="0" smtClean="0"/>
              <a:t>Execute methods are instruction specific</a:t>
            </a:r>
          </a:p>
          <a:p>
            <a:pPr lvl="1"/>
            <a:r>
              <a:rPr lang="en-US" sz="1600" dirty="0" smtClean="0"/>
              <a:t>Standard set of APIs via instruction wrapper (</a:t>
            </a:r>
            <a:r>
              <a:rPr lang="en-US" sz="1600" dirty="0" err="1" smtClean="0"/>
              <a:t>GPUStaticInst</a:t>
            </a:r>
            <a:r>
              <a:rPr lang="en-US" sz="1600" dirty="0" smtClean="0"/>
              <a:t> class)</a:t>
            </a:r>
          </a:p>
          <a:p>
            <a:pPr lvl="1"/>
            <a:r>
              <a:rPr lang="en-US" sz="1600" dirty="0" err="1" smtClean="0"/>
              <a:t>Wavefront</a:t>
            </a:r>
            <a:r>
              <a:rPr lang="en-US" sz="1600" dirty="0" smtClean="0"/>
              <a:t> exposes the APIs to instructions</a:t>
            </a:r>
          </a:p>
        </p:txBody>
      </p:sp>
      <p:sp>
        <p:nvSpPr>
          <p:cNvPr id="4" name="Text Placeholder 3"/>
          <p:cNvSpPr>
            <a:spLocks noGrp="1"/>
          </p:cNvSpPr>
          <p:nvPr>
            <p:ph type="body" sz="quarter" idx="10"/>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902734069"/>
              </p:ext>
            </p:extLst>
          </p:nvPr>
        </p:nvGraphicFramePr>
        <p:xfrm>
          <a:off x="5420101" y="2248491"/>
          <a:ext cx="3465803" cy="359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287166" y="1468021"/>
            <a:ext cx="3751401" cy="834074"/>
          </a:xfrm>
          <a:prstGeom prst="rect">
            <a:avLst/>
          </a:prstGeom>
          <a:ln>
            <a:solidFill>
              <a:schemeClr val="accent2"/>
            </a:solidFill>
          </a:ln>
          <a:effectLst/>
        </p:spPr>
        <p:txBody>
          <a:bodyPr wrap="square" rtlCol="0" anchor="ctr" anchorCtr="0">
            <a:spAutoFit/>
          </a:bodyPr>
          <a:lstStyle/>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WF</a:t>
            </a:r>
            <a:r>
              <a:rPr lang="en-US" sz="1600" dirty="0" smtClean="0">
                <a:latin typeface="+mj-lt"/>
                <a:ea typeface="MS PGothic" pitchFamily="34" charset="-128"/>
                <a:cs typeface="+mn-cs"/>
              </a:rPr>
              <a: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related interfaces</a:t>
            </a:r>
            <a:endPar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endParaRPr>
          </a:p>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Static</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 objects with no dynamic information</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5287166" y="5840911"/>
            <a:ext cx="3751401" cy="834074"/>
          </a:xfrm>
          <a:prstGeom prst="rect">
            <a:avLst/>
          </a:prstGeom>
          <a:ln>
            <a:solidFill>
              <a:srgbClr val="00AAB5"/>
            </a:solidFill>
          </a:ln>
          <a:effectLst/>
        </p:spPr>
        <p:txBody>
          <a:bodyPr wrap="square" rtlCol="0" anchor="ctr" anchorCtr="0">
            <a:spAutoFit/>
          </a:bodyPr>
          <a:lstStyle/>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Instruction and ISA specific classes</a:t>
            </a:r>
          </a:p>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Dynamic instruction information and</a:t>
            </a:r>
            <a:r>
              <a:rPr lang="en-US" sz="1600" dirty="0">
                <a:latin typeface="+mj-lt"/>
                <a:ea typeface="MS PGothic" pitchFamily="34" charset="-128"/>
                <a:cs typeface="+mn-cs"/>
              </a:rPr>
              <a:t> </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interfaces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10256805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 description/microarchitecture separation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4282299831"/>
              </p:ext>
            </p:extLst>
          </p:nvPr>
        </p:nvGraphicFramePr>
        <p:xfrm>
          <a:off x="5235744" y="2248491"/>
          <a:ext cx="3856188" cy="359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287166" y="1468021"/>
            <a:ext cx="3751401" cy="834074"/>
          </a:xfrm>
          <a:prstGeom prst="rect">
            <a:avLst/>
          </a:prstGeom>
          <a:ln>
            <a:solidFill>
              <a:schemeClr val="accent2"/>
            </a:solidFill>
          </a:ln>
        </p:spPr>
        <p:txBody>
          <a:bodyPr wrap="square" rtlCol="0" anchor="ctr" anchorCtr="0">
            <a:spAutoFit/>
          </a:bodyPr>
          <a:lstStyle/>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Wavefront</a:t>
            </a: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 related interfaces</a:t>
            </a:r>
            <a:endPar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endParaRPr>
          </a:p>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Static</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 objects with no dynamic information</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5287166" y="5848285"/>
            <a:ext cx="3751401" cy="834074"/>
          </a:xfrm>
          <a:prstGeom prst="rect">
            <a:avLst/>
          </a:prstGeom>
          <a:ln>
            <a:solidFill>
              <a:srgbClr val="00AAB5"/>
            </a:solidFill>
          </a:ln>
        </p:spPr>
        <p:txBody>
          <a:bodyPr wrap="square" rtlCol="0" anchor="ctr" anchorCtr="0">
            <a:spAutoFit/>
          </a:bodyPr>
          <a:lstStyle/>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Instruction and ISA specific classes</a:t>
            </a:r>
          </a:p>
          <a:p>
            <a:pPr marR="0" algn="ctr" defTabSz="914400" rtl="0" eaLnBrk="1" fontAlgn="auto" latinLnBrk="0" hangingPunct="1">
              <a:lnSpc>
                <a:spcPct val="90000"/>
              </a:lnSpc>
              <a:spcBef>
                <a:spcPts val="300"/>
              </a:spcBef>
              <a:spcAft>
                <a:spcPts val="300"/>
              </a:spcAft>
              <a:buClr>
                <a:srgbClr val="FFFFFF"/>
              </a:buClr>
              <a:buSzTx/>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Dynamic instruction information and</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interfaces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Content Placeholder 2"/>
          <p:cNvSpPr>
            <a:spLocks noGrp="1"/>
          </p:cNvSpPr>
          <p:nvPr>
            <p:ph idx="1"/>
          </p:nvPr>
        </p:nvSpPr>
        <p:spPr>
          <a:xfrm>
            <a:off x="73310" y="941235"/>
            <a:ext cx="5298412" cy="2260152"/>
          </a:xfrm>
        </p:spPr>
        <p:txBody>
          <a:bodyPr/>
          <a:lstStyle/>
          <a:p>
            <a:r>
              <a:rPr lang="en-US" sz="1400" dirty="0" err="1" smtClean="0"/>
              <a:t>GPUStaticInst</a:t>
            </a:r>
            <a:r>
              <a:rPr lang="en-US" sz="1400" dirty="0" smtClean="0"/>
              <a:t> &amp; </a:t>
            </a:r>
            <a:r>
              <a:rPr lang="en-US" sz="1400" dirty="0" err="1" smtClean="0"/>
              <a:t>GPUDynInst</a:t>
            </a:r>
            <a:r>
              <a:rPr lang="en-US" sz="1400" dirty="0" smtClean="0"/>
              <a:t> </a:t>
            </a:r>
            <a:r>
              <a:rPr lang="en-US" sz="1400" dirty="0" smtClean="0">
                <a:latin typeface="Calibri Light" panose="020F0302020204030204" pitchFamily="34" charset="0"/>
              </a:rPr>
              <a:t>(</a:t>
            </a:r>
            <a:r>
              <a:rPr lang="en-US" sz="1400" dirty="0" err="1" smtClean="0">
                <a:latin typeface="Calibri Light" panose="020F0302020204030204" pitchFamily="34" charset="0"/>
              </a:rPr>
              <a:t>gpu_static_inst</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 </a:t>
            </a:r>
            <a:r>
              <a:rPr lang="en-US" sz="1400" dirty="0" err="1" smtClean="0">
                <a:latin typeface="Calibri Light" panose="020F0302020204030204" pitchFamily="34" charset="0"/>
              </a:rPr>
              <a:t>gpu_dyn_inst</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p>
          <a:p>
            <a:pPr lvl="1"/>
            <a:r>
              <a:rPr lang="en-US" sz="1100" dirty="0" smtClean="0"/>
              <a:t>Architecture-specific code </a:t>
            </a:r>
            <a:r>
              <a:rPr lang="en-US" sz="1100" dirty="0" err="1" smtClean="0"/>
              <a:t>src</a:t>
            </a:r>
            <a:r>
              <a:rPr lang="en-US" sz="1100" dirty="0" smtClean="0"/>
              <a:t>/</a:t>
            </a:r>
            <a:r>
              <a:rPr lang="en-US" sz="1100" dirty="0" err="1" smtClean="0"/>
              <a:t>gpu</a:t>
            </a:r>
            <a:r>
              <a:rPr lang="en-US" sz="1100" dirty="0" smtClean="0"/>
              <a:t>/arch/</a:t>
            </a:r>
          </a:p>
          <a:p>
            <a:pPr lvl="1"/>
            <a:r>
              <a:rPr lang="en-US" sz="1100" dirty="0" smtClean="0"/>
              <a:t>Base instruction classes</a:t>
            </a:r>
          </a:p>
          <a:p>
            <a:pPr lvl="1"/>
            <a:r>
              <a:rPr lang="en-US" sz="1100" dirty="0" smtClean="0"/>
              <a:t>Define API for instruction execution</a:t>
            </a:r>
          </a:p>
          <a:p>
            <a:pPr lvl="2"/>
            <a:r>
              <a:rPr lang="en-US" sz="1100" dirty="0" smtClean="0"/>
              <a:t>E.g., execute() – perform instruction execution</a:t>
            </a:r>
          </a:p>
          <a:p>
            <a:pPr lvl="1"/>
            <a:r>
              <a:rPr lang="en-US" sz="1100" dirty="0" smtClean="0"/>
              <a:t>Implemented by ISA-specific instruction classes e.g., </a:t>
            </a:r>
            <a:r>
              <a:rPr lang="en-US" sz="1100" dirty="0" err="1" smtClean="0"/>
              <a:t>HsailGPUStaticInst</a:t>
            </a:r>
            <a:r>
              <a:rPr lang="en-US" sz="1100" dirty="0" smtClean="0"/>
              <a:t> </a:t>
            </a:r>
            <a:r>
              <a:rPr lang="en-US" sz="1100" dirty="0" smtClean="0">
                <a:latin typeface="Calibri Light" panose="020F0302020204030204" pitchFamily="34" charset="0"/>
              </a:rPr>
              <a:t>(arch/</a:t>
            </a:r>
            <a:r>
              <a:rPr lang="en-US" sz="1100" dirty="0" err="1" smtClean="0">
                <a:latin typeface="Calibri Light" panose="020F0302020204030204" pitchFamily="34" charset="0"/>
              </a:rPr>
              <a:t>hsail</a:t>
            </a:r>
            <a:r>
              <a:rPr lang="en-US" sz="1100" dirty="0" smtClean="0">
                <a:latin typeface="Calibri Light" panose="020F0302020204030204" pitchFamily="34" charset="0"/>
              </a:rPr>
              <a:t>/</a:t>
            </a:r>
            <a:r>
              <a:rPr lang="en-US" sz="1100" dirty="0" err="1" smtClean="0">
                <a:latin typeface="Calibri Light" panose="020F0302020204030204" pitchFamily="34" charset="0"/>
              </a:rPr>
              <a:t>insts</a:t>
            </a:r>
            <a:r>
              <a:rPr lang="en-US" sz="1100" dirty="0" smtClean="0">
                <a:latin typeface="Calibri Light" panose="020F0302020204030204" pitchFamily="34" charset="0"/>
              </a:rPr>
              <a:t>/</a:t>
            </a:r>
            <a:r>
              <a:rPr lang="en-US" sz="1100" dirty="0" err="1" smtClean="0">
                <a:latin typeface="Calibri Light" panose="020F0302020204030204" pitchFamily="34" charset="0"/>
              </a:rPr>
              <a:t>gpu_static_inst</a:t>
            </a:r>
            <a:r>
              <a:rPr lang="en-US" sz="1100" dirty="0" smtClean="0">
                <a:latin typeface="Calibri Light" panose="020F0302020204030204" pitchFamily="34" charset="0"/>
              </a:rPr>
              <a:t>.[</a:t>
            </a:r>
            <a:r>
              <a:rPr lang="en-US" sz="1100" dirty="0" err="1" smtClean="0">
                <a:latin typeface="Calibri Light" panose="020F0302020204030204" pitchFamily="34" charset="0"/>
              </a:rPr>
              <a:t>hh|cc</a:t>
            </a:r>
            <a:r>
              <a:rPr lang="en-US" sz="1100" dirty="0" smtClean="0">
                <a:latin typeface="Calibri Light" panose="020F0302020204030204" pitchFamily="34" charset="0"/>
              </a:rPr>
              <a:t>])</a:t>
            </a:r>
          </a:p>
          <a:p>
            <a:r>
              <a:rPr lang="en-US" sz="1400" dirty="0" err="1" smtClean="0"/>
              <a:t>GPUExecContext</a:t>
            </a:r>
            <a:r>
              <a:rPr lang="en-US" sz="1400" dirty="0" smtClean="0"/>
              <a:t> </a:t>
            </a:r>
            <a:r>
              <a:rPr lang="en-US" sz="1400" dirty="0" err="1" smtClean="0">
                <a:latin typeface="Calibri Light" panose="020F0302020204030204" pitchFamily="34" charset="0"/>
              </a:rPr>
              <a:t>gpu_exec_context</a:t>
            </a:r>
            <a:r>
              <a:rPr lang="en-US" sz="1400" dirty="0" smtClean="0">
                <a:latin typeface="Calibri Light" panose="020F0302020204030204" pitchFamily="34" charset="0"/>
              </a:rPr>
              <a:t>.[</a:t>
            </a:r>
            <a:r>
              <a:rPr lang="en-US" sz="1400" dirty="0" err="1" smtClean="0">
                <a:latin typeface="Calibri Light" panose="020F0302020204030204" pitchFamily="34" charset="0"/>
              </a:rPr>
              <a:t>hh|cc</a:t>
            </a:r>
            <a:r>
              <a:rPr lang="en-US" sz="1400" dirty="0" smtClean="0">
                <a:latin typeface="Calibri Light" panose="020F0302020204030204" pitchFamily="34" charset="0"/>
              </a:rPr>
              <a:t>]</a:t>
            </a:r>
            <a:endParaRPr lang="en-US" sz="1400" dirty="0" smtClean="0"/>
          </a:p>
          <a:p>
            <a:pPr lvl="1"/>
            <a:r>
              <a:rPr lang="en-US" sz="1100" dirty="0" smtClean="0"/>
              <a:t>Define API for accessing ISA state</a:t>
            </a:r>
          </a:p>
        </p:txBody>
      </p:sp>
      <p:sp>
        <p:nvSpPr>
          <p:cNvPr id="13" name="Rounded Rectangle 12"/>
          <p:cNvSpPr/>
          <p:nvPr/>
        </p:nvSpPr>
        <p:spPr>
          <a:xfrm>
            <a:off x="1315899" y="3459642"/>
            <a:ext cx="1849612" cy="893911"/>
          </a:xfrm>
          <a:prstGeom prst="roundRect">
            <a:avLst/>
          </a:prstGeom>
          <a:noFill/>
          <a:ln>
            <a:solidFill>
              <a:schemeClr val="accent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err="1" smtClean="0">
                <a:solidFill>
                  <a:schemeClr val="bg2"/>
                </a:solidFill>
              </a:rPr>
              <a:t>Shader</a:t>
            </a:r>
            <a:endParaRPr lang="en-US" sz="1100" dirty="0">
              <a:solidFill>
                <a:schemeClr val="bg2"/>
              </a:solidFill>
            </a:endParaRPr>
          </a:p>
          <a:p>
            <a:pPr algn="ctr" fontAlgn="auto">
              <a:spcBef>
                <a:spcPts val="0"/>
              </a:spcBef>
              <a:spcAft>
                <a:spcPts val="0"/>
              </a:spcAft>
            </a:pPr>
            <a:r>
              <a:rPr lang="en-US" sz="1100" dirty="0" smtClean="0">
                <a:solidFill>
                  <a:schemeClr val="bg2"/>
                </a:solidFill>
              </a:rPr>
              <a:t>Compute Units</a:t>
            </a:r>
          </a:p>
          <a:p>
            <a:pPr algn="ctr" fontAlgn="auto">
              <a:spcBef>
                <a:spcPts val="0"/>
              </a:spcBef>
              <a:spcAft>
                <a:spcPts val="0"/>
              </a:spcAft>
            </a:pPr>
            <a:r>
              <a:rPr lang="en-US" sz="1100" dirty="0" err="1" smtClean="0">
                <a:solidFill>
                  <a:schemeClr val="bg2"/>
                </a:solidFill>
              </a:rPr>
              <a:t>Wavefronts</a:t>
            </a:r>
            <a:endParaRPr lang="en-US" sz="1100" dirty="0" smtClean="0">
              <a:solidFill>
                <a:schemeClr val="bg2"/>
              </a:solidFill>
            </a:endParaRPr>
          </a:p>
        </p:txBody>
      </p:sp>
      <p:sp>
        <p:nvSpPr>
          <p:cNvPr id="14" name="Rounded Rectangle 13"/>
          <p:cNvSpPr/>
          <p:nvPr/>
        </p:nvSpPr>
        <p:spPr>
          <a:xfrm>
            <a:off x="1315899" y="4985252"/>
            <a:ext cx="1849612" cy="1086757"/>
          </a:xfrm>
          <a:prstGeom prst="roundRect">
            <a:avLst/>
          </a:prstGeom>
          <a:no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smtClean="0">
                <a:solidFill>
                  <a:schemeClr val="bg2"/>
                </a:solidFill>
              </a:rPr>
              <a:t>HSAIL Static </a:t>
            </a:r>
            <a:r>
              <a:rPr lang="en-US" sz="1100" dirty="0" err="1" smtClean="0">
                <a:solidFill>
                  <a:schemeClr val="bg2"/>
                </a:solidFill>
              </a:rPr>
              <a:t>Inst</a:t>
            </a:r>
            <a:endParaRPr lang="en-US" sz="1100" dirty="0" smtClean="0">
              <a:solidFill>
                <a:schemeClr val="bg2"/>
              </a:solidFill>
            </a:endParaRPr>
          </a:p>
          <a:p>
            <a:pPr algn="ctr" fontAlgn="auto">
              <a:spcBef>
                <a:spcPts val="0"/>
              </a:spcBef>
              <a:spcAft>
                <a:spcPts val="0"/>
              </a:spcAft>
            </a:pPr>
            <a:r>
              <a:rPr lang="en-US" sz="1100" dirty="0" smtClean="0">
                <a:solidFill>
                  <a:schemeClr val="bg2"/>
                </a:solidFill>
              </a:rPr>
              <a:t>HSAIL Code</a:t>
            </a:r>
          </a:p>
          <a:p>
            <a:pPr algn="ctr" fontAlgn="auto">
              <a:spcBef>
                <a:spcPts val="0"/>
              </a:spcBef>
              <a:spcAft>
                <a:spcPts val="0"/>
              </a:spcAft>
            </a:pPr>
            <a:r>
              <a:rPr lang="en-US" sz="1100" dirty="0" smtClean="0">
                <a:solidFill>
                  <a:schemeClr val="bg2"/>
                </a:solidFill>
              </a:rPr>
              <a:t>HSAIL Decoder</a:t>
            </a:r>
          </a:p>
          <a:p>
            <a:pPr algn="ctr" fontAlgn="auto">
              <a:spcBef>
                <a:spcPts val="0"/>
              </a:spcBef>
              <a:spcAft>
                <a:spcPts val="0"/>
              </a:spcAft>
            </a:pPr>
            <a:r>
              <a:rPr lang="en-US" sz="1100" dirty="0" smtClean="0">
                <a:solidFill>
                  <a:schemeClr val="bg2"/>
                </a:solidFill>
              </a:rPr>
              <a:t>Operands</a:t>
            </a:r>
          </a:p>
          <a:p>
            <a:pPr algn="ctr" fontAlgn="auto">
              <a:spcBef>
                <a:spcPts val="0"/>
              </a:spcBef>
              <a:spcAft>
                <a:spcPts val="0"/>
              </a:spcAft>
            </a:pPr>
            <a:r>
              <a:rPr lang="en-US" sz="1100" dirty="0" smtClean="0">
                <a:solidFill>
                  <a:schemeClr val="bg2"/>
                </a:solidFill>
              </a:rPr>
              <a:t>ISA State</a:t>
            </a:r>
            <a:endParaRPr lang="en-US" sz="1100" dirty="0">
              <a:solidFill>
                <a:schemeClr val="bg2"/>
              </a:solidFill>
            </a:endParaRPr>
          </a:p>
        </p:txBody>
      </p:sp>
      <p:sp>
        <p:nvSpPr>
          <p:cNvPr id="15" name="Rounded Rectangle 14"/>
          <p:cNvSpPr/>
          <p:nvPr/>
        </p:nvSpPr>
        <p:spPr>
          <a:xfrm>
            <a:off x="1612863" y="4136633"/>
            <a:ext cx="1252800" cy="950904"/>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1100" dirty="0" err="1" smtClean="0">
                <a:solidFill>
                  <a:schemeClr val="bg2"/>
                </a:solidFill>
              </a:rPr>
              <a:t>GPUStaticInst</a:t>
            </a:r>
            <a:endParaRPr lang="en-US" sz="1100" dirty="0" smtClean="0">
              <a:solidFill>
                <a:schemeClr val="bg2"/>
              </a:solidFill>
            </a:endParaRPr>
          </a:p>
          <a:p>
            <a:pPr algn="ctr" fontAlgn="auto">
              <a:spcBef>
                <a:spcPts val="0"/>
              </a:spcBef>
              <a:spcAft>
                <a:spcPts val="0"/>
              </a:spcAft>
            </a:pPr>
            <a:r>
              <a:rPr lang="en-US" sz="1100" dirty="0" err="1" smtClean="0">
                <a:solidFill>
                  <a:schemeClr val="bg2"/>
                </a:solidFill>
              </a:rPr>
              <a:t>GPUDynInst</a:t>
            </a:r>
            <a:endParaRPr lang="en-US" sz="1100" dirty="0" smtClean="0">
              <a:solidFill>
                <a:schemeClr val="bg2"/>
              </a:solidFill>
            </a:endParaRPr>
          </a:p>
          <a:p>
            <a:pPr algn="ctr" fontAlgn="auto">
              <a:spcBef>
                <a:spcPts val="0"/>
              </a:spcBef>
              <a:spcAft>
                <a:spcPts val="0"/>
              </a:spcAft>
            </a:pPr>
            <a:r>
              <a:rPr lang="en-US" sz="1100" dirty="0" err="1" smtClean="0">
                <a:solidFill>
                  <a:schemeClr val="bg2"/>
                </a:solidFill>
              </a:rPr>
              <a:t>GPUExecContext</a:t>
            </a:r>
            <a:endParaRPr lang="en-US" sz="1100" dirty="0" smtClean="0">
              <a:solidFill>
                <a:schemeClr val="bg2"/>
              </a:solidFill>
            </a:endParaRPr>
          </a:p>
          <a:p>
            <a:pPr algn="ctr" fontAlgn="auto">
              <a:spcBef>
                <a:spcPts val="0"/>
              </a:spcBef>
              <a:spcAft>
                <a:spcPts val="0"/>
              </a:spcAft>
            </a:pPr>
            <a:r>
              <a:rPr lang="en-US" sz="1100" dirty="0" err="1" smtClean="0">
                <a:solidFill>
                  <a:schemeClr val="bg2"/>
                </a:solidFill>
              </a:rPr>
              <a:t>HSACode</a:t>
            </a:r>
            <a:endParaRPr lang="en-US" dirty="0">
              <a:solidFill>
                <a:schemeClr val="bg2"/>
              </a:solidFill>
            </a:endParaRPr>
          </a:p>
        </p:txBody>
      </p:sp>
      <p:sp>
        <p:nvSpPr>
          <p:cNvPr id="17" name="TextBox 16"/>
          <p:cNvSpPr txBox="1"/>
          <p:nvPr/>
        </p:nvSpPr>
        <p:spPr>
          <a:xfrm>
            <a:off x="1308279" y="3201110"/>
            <a:ext cx="1708673"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GPU core</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 state [</a:t>
            </a:r>
            <a:r>
              <a:rPr kumimoji="0" lang="en-US" sz="1200" b="0" i="0" u="none" strike="noStrike" kern="1200" cap="none" spc="0" normalizeH="0" noProof="0" dirty="0" err="1" smtClean="0">
                <a:ln>
                  <a:noFill/>
                </a:ln>
                <a:solidFill>
                  <a:schemeClr val="tx1"/>
                </a:solidFill>
                <a:effectLst/>
                <a:uLnTx/>
                <a:uFillTx/>
                <a:latin typeface="+mj-lt"/>
                <a:ea typeface="MS PGothic" pitchFamily="34" charset="-128"/>
                <a:cs typeface="+mn-cs"/>
              </a:rPr>
              <a:t>src</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a:t>
            </a:r>
            <a:r>
              <a:rPr kumimoji="0" lang="en-US" sz="1200" b="0" i="0" u="none" strike="noStrike" kern="1200" cap="none" spc="0" normalizeH="0" noProof="0" dirty="0" err="1" smtClean="0">
                <a:ln>
                  <a:noFill/>
                </a:ln>
                <a:solidFill>
                  <a:schemeClr val="tx1"/>
                </a:solidFill>
                <a:effectLst/>
                <a:uLnTx/>
                <a:uFillTx/>
                <a:latin typeface="+mj-lt"/>
                <a:ea typeface="MS PGothic" pitchFamily="34" charset="-128"/>
                <a:cs typeface="+mn-cs"/>
              </a:rPr>
              <a:t>gpu</a:t>
            </a:r>
            <a:r>
              <a:rPr kumimoji="0" lang="en-US" sz="1200" b="0" i="0" u="none" strike="noStrike" kern="1200" cap="none" spc="0" normalizeH="0" noProof="0" dirty="0" smtClean="0">
                <a:ln>
                  <a:noFill/>
                </a:ln>
                <a:solidFill>
                  <a:schemeClr val="tx1"/>
                </a:solidFill>
                <a:effectLst/>
                <a:uLnTx/>
                <a:uFillTx/>
                <a:latin typeface="+mj-lt"/>
                <a:ea typeface="MS PGothic" pitchFamily="34" charset="-128"/>
                <a:cs typeface="+mn-cs"/>
              </a:rPr>
              <a:t>]</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8" name="TextBox 17"/>
          <p:cNvSpPr txBox="1"/>
          <p:nvPr/>
        </p:nvSpPr>
        <p:spPr>
          <a:xfrm>
            <a:off x="1159512" y="6051401"/>
            <a:ext cx="2159502"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ISA-specific state [</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src</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r>
              <a:rPr kumimoji="0" lang="en-US" sz="12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gpu</a:t>
            </a: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/arch]</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0" name="TextBox 19"/>
          <p:cNvSpPr txBox="1"/>
          <p:nvPr/>
        </p:nvSpPr>
        <p:spPr>
          <a:xfrm>
            <a:off x="95377" y="4402297"/>
            <a:ext cx="1380699" cy="501676"/>
          </a:xfrm>
          <a:prstGeom prst="rect">
            <a:avLst/>
          </a:prstGeom>
          <a:noFill/>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ea typeface="MS PGothic" pitchFamily="34" charset="-128"/>
                <a:cs typeface="+mn-cs"/>
              </a:rPr>
              <a:t>GPU Core/ISA API</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ea typeface="MS PGothic" pitchFamily="34" charset="-128"/>
                <a:cs typeface="+mn-cs"/>
              </a:rPr>
              <a:t>definition [</a:t>
            </a:r>
            <a:r>
              <a:rPr kumimoji="0" lang="en-US" sz="1200" b="0" i="0" u="none" strike="noStrike" kern="1200" cap="none" spc="0" normalizeH="0" baseline="0" noProof="0" dirty="0" err="1" smtClean="0">
                <a:ln>
                  <a:noFill/>
                </a:ln>
                <a:solidFill>
                  <a:schemeClr val="tx1"/>
                </a:solidFill>
                <a:effectLst/>
                <a:uLnTx/>
                <a:uFillTx/>
                <a:ea typeface="MS PGothic" pitchFamily="34" charset="-128"/>
                <a:cs typeface="+mn-cs"/>
              </a:rPr>
              <a:t>src</a:t>
            </a:r>
            <a:r>
              <a:rPr kumimoji="0" lang="en-US" sz="1200" b="0" i="0" u="none" strike="noStrike" kern="1200" cap="none" spc="0" normalizeH="0" baseline="0" noProof="0" dirty="0" smtClean="0">
                <a:ln>
                  <a:noFill/>
                </a:ln>
                <a:solidFill>
                  <a:schemeClr val="tx1"/>
                </a:solidFill>
                <a:effectLst/>
                <a:uLnTx/>
                <a:uFillTx/>
                <a:ea typeface="MS PGothic" pitchFamily="34" charset="-128"/>
                <a:cs typeface="+mn-cs"/>
              </a:rPr>
              <a:t>/</a:t>
            </a:r>
            <a:r>
              <a:rPr kumimoji="0" lang="en-US" sz="1200" b="0" i="0" u="none" strike="noStrike" kern="1200" cap="none" spc="0" normalizeH="0" baseline="0" noProof="0" dirty="0" err="1" smtClean="0">
                <a:ln>
                  <a:noFill/>
                </a:ln>
                <a:solidFill>
                  <a:schemeClr val="tx1"/>
                </a:solidFill>
                <a:effectLst/>
                <a:uLnTx/>
                <a:uFillTx/>
                <a:ea typeface="MS PGothic" pitchFamily="34" charset="-128"/>
                <a:cs typeface="+mn-cs"/>
              </a:rPr>
              <a:t>gpu</a:t>
            </a:r>
            <a:r>
              <a:rPr kumimoji="0" lang="en-US" sz="1200" b="0" i="0" u="none" strike="noStrike" kern="1200" cap="none" spc="0" normalizeH="0" baseline="0" noProof="0" dirty="0" smtClean="0">
                <a:ln>
                  <a:noFill/>
                </a:ln>
                <a:solidFill>
                  <a:schemeClr val="tx1"/>
                </a:solidFill>
                <a:effectLst/>
                <a:uLnTx/>
                <a:uFillTx/>
                <a:ea typeface="MS PGothic" pitchFamily="34" charset="-128"/>
                <a:cs typeface="+mn-cs"/>
              </a:rPr>
              <a:t>]</a:t>
            </a:r>
            <a:endParaRPr kumimoji="0" lang="en-US" sz="1200" b="0" i="0" u="none" strike="noStrike" kern="1200" cap="none" spc="0" normalizeH="0" baseline="0" noProof="0" dirty="0">
              <a:ln>
                <a:noFill/>
              </a:ln>
              <a:solidFill>
                <a:schemeClr val="tx1"/>
              </a:solidFill>
              <a:effectLst/>
              <a:uLnTx/>
              <a:uFillTx/>
              <a:ea typeface="MS PGothic" pitchFamily="34" charset="-128"/>
              <a:cs typeface="+mn-cs"/>
            </a:endParaRPr>
          </a:p>
        </p:txBody>
      </p:sp>
      <p:cxnSp>
        <p:nvCxnSpPr>
          <p:cNvPr id="25" name="Straight Connector 24"/>
          <p:cNvCxnSpPr/>
          <p:nvPr/>
        </p:nvCxnSpPr>
        <p:spPr>
          <a:xfrm flipH="1">
            <a:off x="3024572" y="2916429"/>
            <a:ext cx="2850628" cy="557474"/>
          </a:xfrm>
          <a:prstGeom prst="line">
            <a:avLst/>
          </a:prstGeom>
          <a:ln w="158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016952" y="4358342"/>
            <a:ext cx="2858249" cy="816333"/>
          </a:xfrm>
          <a:prstGeom prst="line">
            <a:avLst/>
          </a:prstGeom>
          <a:ln w="158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067514" y="2900133"/>
            <a:ext cx="4154086" cy="2085119"/>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67514" y="5190970"/>
            <a:ext cx="4154086" cy="860431"/>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20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18"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Pseudo-Instruction </a:t>
            </a:r>
            <a:endParaRPr lang="en-US" dirty="0"/>
          </a:p>
        </p:txBody>
      </p:sp>
      <p:sp>
        <p:nvSpPr>
          <p:cNvPr id="3" name="Content Placeholder 2"/>
          <p:cNvSpPr>
            <a:spLocks noGrp="1"/>
          </p:cNvSpPr>
          <p:nvPr>
            <p:ph idx="1"/>
          </p:nvPr>
        </p:nvSpPr>
        <p:spPr/>
        <p:txBody>
          <a:bodyPr/>
          <a:lstStyle/>
          <a:p>
            <a:r>
              <a:rPr lang="en-US" sz="1800" dirty="0" smtClean="0"/>
              <a:t>Magic instructions for GPU kernels: researcher-defined functionality</a:t>
            </a:r>
          </a:p>
          <a:p>
            <a:pPr lvl="1"/>
            <a:r>
              <a:rPr lang="en-US" sz="1600" dirty="0" smtClean="0"/>
              <a:t>Explore new hardware mechanisms</a:t>
            </a:r>
          </a:p>
          <a:p>
            <a:pPr lvl="1"/>
            <a:r>
              <a:rPr lang="en-US" sz="1600" dirty="0" smtClean="0"/>
              <a:t>Profile and trace</a:t>
            </a:r>
          </a:p>
          <a:p>
            <a:pPr lvl="1"/>
            <a:r>
              <a:rPr lang="en-US" sz="1600" dirty="0" smtClean="0"/>
              <a:t>Debug simulated kernels</a:t>
            </a:r>
          </a:p>
          <a:p>
            <a:pPr lvl="1"/>
            <a:r>
              <a:rPr lang="en-US" sz="1600" dirty="0" smtClean="0"/>
              <a:t>Uses HSAIL </a:t>
            </a:r>
            <a:r>
              <a:rPr lang="en-US" sz="1600" dirty="0"/>
              <a:t>C</a:t>
            </a:r>
            <a:r>
              <a:rPr lang="en-US" sz="1600" dirty="0" smtClean="0"/>
              <a:t>all instruction</a:t>
            </a:r>
          </a:p>
          <a:p>
            <a:pPr lvl="2"/>
            <a:r>
              <a:rPr lang="en-US" sz="1400" dirty="0" smtClean="0"/>
              <a:t>Calls function based on signature</a:t>
            </a:r>
          </a:p>
          <a:p>
            <a:pPr lvl="2"/>
            <a:r>
              <a:rPr lang="en-US" sz="1400" dirty="0" smtClean="0"/>
              <a:t>Prefix function with “__gem5_hsail_op”</a:t>
            </a:r>
          </a:p>
          <a:p>
            <a:pPr lvl="2"/>
            <a:r>
              <a:rPr lang="en-US" sz="1400" dirty="0" smtClean="0"/>
              <a:t>Call::execute() checks for “__gem5_hsail_op” in function name, calls appropriate pseudo op</a:t>
            </a:r>
            <a:endParaRPr lang="en-US" sz="1400" dirty="0"/>
          </a:p>
          <a:p>
            <a:r>
              <a:rPr lang="en-US" sz="1800" dirty="0" smtClean="0"/>
              <a:t>Examples include</a:t>
            </a:r>
          </a:p>
          <a:p>
            <a:pPr lvl="1"/>
            <a:r>
              <a:rPr lang="en-US" sz="1600" dirty="0" smtClean="0"/>
              <a:t>HSAIL instructions not exposed in high-level languages (e.g., cross-lane instructions)</a:t>
            </a:r>
          </a:p>
          <a:p>
            <a:pPr lvl="1"/>
            <a:r>
              <a:rPr lang="en-US" sz="1600" dirty="0"/>
              <a:t>P</a:t>
            </a:r>
            <a:r>
              <a:rPr lang="en-US" sz="1600" dirty="0" smtClean="0"/>
              <a:t>rint statements and panic instruction within the GPU kernel</a:t>
            </a:r>
          </a:p>
          <a:p>
            <a:pPr lvl="1"/>
            <a:r>
              <a:rPr lang="en-US" sz="1600" dirty="0" smtClean="0"/>
              <a:t>GDB break points</a:t>
            </a:r>
          </a:p>
          <a:p>
            <a:r>
              <a:rPr lang="en-US" sz="1800" dirty="0" smtClean="0"/>
              <a:t>Source files</a:t>
            </a:r>
          </a:p>
          <a:p>
            <a:pPr lvl="1"/>
            <a:r>
              <a:rPr lang="en-US" sz="1600" dirty="0" smtClean="0"/>
              <a:t>[gem5] </a:t>
            </a:r>
            <a:r>
              <a:rPr lang="en-US" sz="1600" dirty="0" err="1" smtClean="0">
                <a:latin typeface="Calibri Light" panose="020F0302020204030204" pitchFamily="34" charset="0"/>
              </a:rPr>
              <a:t>src</a:t>
            </a:r>
            <a:r>
              <a:rPr lang="en-US" sz="1600" dirty="0" smtClean="0">
                <a:latin typeface="Calibri Light" panose="020F0302020204030204" pitchFamily="34" charset="0"/>
              </a:rPr>
              <a:t>/</a:t>
            </a:r>
            <a:r>
              <a:rPr lang="en-US" sz="1600" dirty="0" err="1" smtClean="0">
                <a:latin typeface="Calibri Light" panose="020F0302020204030204" pitchFamily="34" charset="0"/>
              </a:rPr>
              <a:t>gpu</a:t>
            </a:r>
            <a:r>
              <a:rPr lang="en-US" sz="1600" dirty="0" smtClean="0">
                <a:latin typeface="Calibri Light" panose="020F0302020204030204" pitchFamily="34" charset="0"/>
              </a:rPr>
              <a:t>/arch/</a:t>
            </a:r>
            <a:r>
              <a:rPr lang="en-US" sz="1600" dirty="0" err="1" smtClean="0">
                <a:latin typeface="Calibri Light" panose="020F0302020204030204" pitchFamily="34" charset="0"/>
              </a:rPr>
              <a:t>hsail</a:t>
            </a:r>
            <a:r>
              <a:rPr lang="en-US" sz="1600" dirty="0" smtClean="0">
                <a:latin typeface="Calibri Light" panose="020F0302020204030204" pitchFamily="34" charset="0"/>
              </a:rPr>
              <a:t>/</a:t>
            </a:r>
            <a:r>
              <a:rPr lang="en-US" sz="1600" dirty="0" err="1" smtClean="0">
                <a:latin typeface="Calibri Light" panose="020F0302020204030204" pitchFamily="34" charset="0"/>
              </a:rPr>
              <a:t>insts</a:t>
            </a:r>
            <a:r>
              <a:rPr lang="en-US" sz="1600" dirty="0" smtClean="0">
                <a:latin typeface="Calibri Light" panose="020F0302020204030204" pitchFamily="34" charset="0"/>
              </a:rPr>
              <a:t>/</a:t>
            </a:r>
            <a:r>
              <a:rPr lang="en-US" sz="1600" dirty="0" err="1" smtClean="0">
                <a:latin typeface="Calibri Light" panose="020F0302020204030204" pitchFamily="34" charset="0"/>
              </a:rPr>
              <a:t>decl.hh</a:t>
            </a:r>
            <a:endParaRPr lang="en-US" sz="1600" dirty="0" smtClean="0">
              <a:latin typeface="Calibri Light" panose="020F0302020204030204" pitchFamily="34" charset="0"/>
            </a:endParaRPr>
          </a:p>
          <a:p>
            <a:pPr lvl="1"/>
            <a:r>
              <a:rPr lang="en-US" sz="1600" dirty="0"/>
              <a:t>[gem5] </a:t>
            </a:r>
            <a:r>
              <a:rPr lang="en-US" sz="1600" dirty="0" smtClean="0">
                <a:latin typeface="Calibri Light" panose="020F0302020204030204" pitchFamily="34" charset="0"/>
              </a:rPr>
              <a:t>src/gpu/arch/hsail/insts/pseudo_inst.cc</a:t>
            </a:r>
            <a:endParaRPr lang="en-US" sz="1600" dirty="0">
              <a:latin typeface="Calibri Light" panose="020F0302020204030204" pitchFamily="34" charset="0"/>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893877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Survey</a:t>
            </a:r>
            <a:endParaRPr lang="en-US" dirty="0"/>
          </a:p>
        </p:txBody>
      </p:sp>
      <p:sp>
        <p:nvSpPr>
          <p:cNvPr id="3" name="Content Placeholder 2"/>
          <p:cNvSpPr>
            <a:spLocks noGrp="1"/>
          </p:cNvSpPr>
          <p:nvPr>
            <p:ph idx="1"/>
          </p:nvPr>
        </p:nvSpPr>
        <p:spPr/>
        <p:txBody>
          <a:bodyPr/>
          <a:lstStyle/>
          <a:p>
            <a:r>
              <a:rPr lang="en-US" dirty="0" smtClean="0"/>
              <a:t>How many of you are:</a:t>
            </a:r>
          </a:p>
          <a:p>
            <a:pPr lvl="1"/>
            <a:r>
              <a:rPr lang="en-US" dirty="0" smtClean="0"/>
              <a:t>Graduate students?</a:t>
            </a:r>
          </a:p>
          <a:p>
            <a:pPr lvl="1"/>
            <a:r>
              <a:rPr lang="en-US" dirty="0" smtClean="0"/>
              <a:t>Faculty members?</a:t>
            </a:r>
          </a:p>
          <a:p>
            <a:pPr lvl="1"/>
            <a:r>
              <a:rPr lang="en-US" dirty="0" smtClean="0"/>
              <a:t>Working for government research labs?</a:t>
            </a:r>
          </a:p>
          <a:p>
            <a:pPr lvl="1"/>
            <a:r>
              <a:rPr lang="en-US" dirty="0" smtClean="0"/>
              <a:t>Working for industry?</a:t>
            </a:r>
          </a:p>
          <a:p>
            <a:r>
              <a:rPr lang="en-US" dirty="0" smtClean="0"/>
              <a:t>Have you written an GPU program (CUDA, </a:t>
            </a:r>
            <a:r>
              <a:rPr lang="en-US" dirty="0" err="1" smtClean="0"/>
              <a:t>OpenCL</a:t>
            </a:r>
            <a:r>
              <a:rPr lang="en-US" baseline="30000" dirty="0" err="1" smtClean="0"/>
              <a:t>TM</a:t>
            </a:r>
            <a:r>
              <a:rPr lang="en-US" dirty="0" smtClean="0"/>
              <a:t>, other languages)?</a:t>
            </a:r>
          </a:p>
          <a:p>
            <a:r>
              <a:rPr lang="en-US" dirty="0" smtClean="0"/>
              <a:t>Have you used the following simulators:</a:t>
            </a:r>
          </a:p>
          <a:p>
            <a:pPr lvl="1"/>
            <a:r>
              <a:rPr lang="en-US" dirty="0" smtClean="0"/>
              <a:t>GPGPU-Sim?</a:t>
            </a:r>
          </a:p>
          <a:p>
            <a:pPr lvl="1"/>
            <a:r>
              <a:rPr lang="en-US" dirty="0" smtClean="0"/>
              <a:t>Multi2Sim?</a:t>
            </a:r>
          </a:p>
          <a:p>
            <a:pPr lvl="1"/>
            <a:r>
              <a:rPr lang="en-US" dirty="0"/>
              <a:t>g</a:t>
            </a:r>
            <a:r>
              <a:rPr lang="en-US" dirty="0" smtClean="0"/>
              <a:t>em5?</a:t>
            </a:r>
          </a:p>
          <a:p>
            <a:r>
              <a:rPr lang="en-US" dirty="0" smtClean="0"/>
              <a:t>Do you know anything about HSA?</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836078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252847"/>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GPU Core Model</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9:30</a:t>
                      </a:r>
                      <a:r>
                        <a:rPr lang="en-US" b="0" baseline="0" dirty="0" smtClean="0">
                          <a:solidFill>
                            <a:schemeClr val="bg1">
                              <a:lumMod val="50000"/>
                            </a:schemeClr>
                          </a:solidFill>
                        </a:rPr>
                        <a:t> – 10:00</a:t>
                      </a:r>
                      <a:endParaRPr lang="en-US" b="0" dirty="0">
                        <a:solidFill>
                          <a:schemeClr val="bg1">
                            <a:lumMod val="50000"/>
                          </a:schemeClr>
                        </a:solidFill>
                      </a:endParaRPr>
                    </a:p>
                  </a:txBody>
                  <a:tcPr/>
                </a:tc>
              </a:tr>
              <a:tr h="370840">
                <a:tc gridSpan="2">
                  <a:txBody>
                    <a:bodyPr/>
                    <a:lstStyle/>
                    <a:p>
                      <a:pPr algn="ctr"/>
                      <a:r>
                        <a:rPr lang="en-US" b="1" dirty="0" smtClean="0"/>
                        <a:t>Break</a:t>
                      </a:r>
                      <a:endParaRPr lang="en-US" b="1" dirty="0"/>
                    </a:p>
                  </a:txBody>
                  <a:tcPr>
                    <a:solidFill>
                      <a:schemeClr val="tx2">
                        <a:lumMod val="85000"/>
                      </a:schemeClr>
                    </a:solidFill>
                  </a:tcPr>
                </a:tc>
                <a:tc hMerge="1">
                  <a:txBody>
                    <a:bodyPr/>
                    <a:lstStyle/>
                    <a:p>
                      <a:endParaRPr lang="en-US" dirty="0"/>
                    </a:p>
                  </a:txBody>
                  <a:tcPr/>
                </a:tc>
                <a:tc>
                  <a:txBody>
                    <a:bodyPr/>
                    <a:lstStyle/>
                    <a:p>
                      <a:r>
                        <a:rPr lang="en-US" b="1" dirty="0" smtClean="0"/>
                        <a:t>10:00</a:t>
                      </a:r>
                      <a:r>
                        <a:rPr lang="en-US" b="1" baseline="0" dirty="0" smtClean="0"/>
                        <a:t> – </a:t>
                      </a:r>
                      <a:r>
                        <a:rPr lang="en-US" b="1" dirty="0" smtClean="0"/>
                        <a:t>10:30</a:t>
                      </a:r>
                      <a:endParaRPr lang="en-US" b="1" dirty="0"/>
                    </a:p>
                  </a:txBody>
                  <a:tcPr>
                    <a:solidFill>
                      <a:schemeClr val="tx2">
                        <a:lumMod val="85000"/>
                      </a:schemeClr>
                    </a:solidFill>
                  </a:tcPr>
                </a:tc>
              </a:tr>
              <a:tr h="370840">
                <a:tc>
                  <a:txBody>
                    <a:bodyPr/>
                    <a:lstStyle/>
                    <a:p>
                      <a:r>
                        <a:rPr lang="en-US" dirty="0" smtClean="0"/>
                        <a:t>Ruby</a:t>
                      </a:r>
                      <a:r>
                        <a:rPr lang="en-US" baseline="0" dirty="0" smtClean="0"/>
                        <a:t> Memory Contributions</a:t>
                      </a:r>
                      <a:endParaRPr lang="en-US" dirty="0"/>
                    </a:p>
                  </a:txBody>
                  <a:tcPr/>
                </a:tc>
                <a:tc>
                  <a:txBody>
                    <a:bodyPr/>
                    <a:lstStyle/>
                    <a:p>
                      <a:r>
                        <a:rPr lang="en-US" dirty="0" smtClean="0"/>
                        <a:t>Brad</a:t>
                      </a:r>
                      <a:endParaRPr lang="en-US" dirty="0"/>
                    </a:p>
                  </a:txBody>
                  <a:tcPr/>
                </a:tc>
                <a:tc>
                  <a:txBody>
                    <a:bodyPr/>
                    <a:lstStyle/>
                    <a:p>
                      <a:r>
                        <a:rPr lang="en-US" dirty="0" smtClean="0"/>
                        <a:t>10:30</a:t>
                      </a:r>
                      <a:r>
                        <a:rPr lang="en-US" baseline="0" dirty="0" smtClean="0"/>
                        <a:t> – </a:t>
                      </a:r>
                      <a:r>
                        <a:rPr lang="en-US" dirty="0" smtClean="0"/>
                        <a:t>11:00</a:t>
                      </a:r>
                      <a:endParaRPr lang="en-US" dirty="0"/>
                    </a:p>
                  </a:txBody>
                  <a:tcPr/>
                </a:tc>
              </a:tr>
              <a:tr h="370840">
                <a:tc>
                  <a:txBody>
                    <a:bodyPr/>
                    <a:lstStyle/>
                    <a:p>
                      <a:r>
                        <a:rPr lang="en-US" dirty="0" smtClean="0"/>
                        <a:t>Demo</a:t>
                      </a:r>
                      <a:endParaRPr lang="en-US" dirty="0"/>
                    </a:p>
                  </a:txBody>
                  <a:tcPr/>
                </a:tc>
                <a:tc>
                  <a:txBody>
                    <a:bodyPr/>
                    <a:lstStyle/>
                    <a:p>
                      <a:r>
                        <a:rPr lang="en-US" dirty="0" smtClean="0"/>
                        <a:t>Tony</a:t>
                      </a:r>
                      <a:endParaRPr lang="en-US" dirty="0"/>
                    </a:p>
                  </a:txBody>
                  <a:tcPr/>
                </a:tc>
                <a:tc>
                  <a:txBody>
                    <a:bodyPr/>
                    <a:lstStyle/>
                    <a:p>
                      <a:r>
                        <a:rPr lang="en-US" dirty="0" smtClean="0"/>
                        <a:t>11:00</a:t>
                      </a:r>
                      <a:r>
                        <a:rPr lang="en-US" baseline="0" dirty="0" smtClean="0"/>
                        <a:t> – 11:20</a:t>
                      </a:r>
                      <a:endParaRPr lang="en-US"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47677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5075023"/>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GPU Core Model</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9:30</a:t>
                      </a:r>
                      <a:r>
                        <a:rPr lang="en-US" b="0" baseline="0" dirty="0" smtClean="0">
                          <a:solidFill>
                            <a:schemeClr val="bg1">
                              <a:lumMod val="50000"/>
                            </a:schemeClr>
                          </a:solidFill>
                        </a:rPr>
                        <a:t> – 10:00</a:t>
                      </a:r>
                      <a:endParaRPr lang="en-US" b="0" dirty="0">
                        <a:solidFill>
                          <a:schemeClr val="bg1">
                            <a:lumMod val="50000"/>
                          </a:schemeClr>
                        </a:solidFill>
                      </a:endParaRPr>
                    </a:p>
                  </a:txBody>
                  <a:tcPr/>
                </a:tc>
              </a:tr>
              <a:tr h="370840">
                <a:tc gridSpan="2">
                  <a:txBody>
                    <a:bodyPr/>
                    <a:lstStyle/>
                    <a:p>
                      <a:pPr algn="ctr"/>
                      <a:r>
                        <a:rPr lang="en-US" b="0" dirty="0" smtClean="0">
                          <a:solidFill>
                            <a:schemeClr val="bg1">
                              <a:lumMod val="50000"/>
                            </a:schemeClr>
                          </a:solidFill>
                        </a:rPr>
                        <a:t>Break</a:t>
                      </a:r>
                      <a:endParaRPr lang="en-US" b="0" dirty="0">
                        <a:solidFill>
                          <a:schemeClr val="bg1">
                            <a:lumMod val="50000"/>
                          </a:schemeClr>
                        </a:solidFill>
                      </a:endParaRPr>
                    </a:p>
                  </a:txBody>
                  <a:tcPr>
                    <a:solidFill>
                      <a:schemeClr val="tx2">
                        <a:lumMod val="85000"/>
                      </a:schemeClr>
                    </a:solidFill>
                  </a:tcPr>
                </a:tc>
                <a:tc hMerge="1">
                  <a:txBody>
                    <a:bodyPr/>
                    <a:lstStyle/>
                    <a:p>
                      <a:endParaRPr lang="en-US" dirty="0"/>
                    </a:p>
                  </a:txBody>
                  <a:tcPr/>
                </a:tc>
                <a:tc>
                  <a:txBody>
                    <a:bodyPr/>
                    <a:lstStyle/>
                    <a:p>
                      <a:r>
                        <a:rPr lang="en-US" b="0" dirty="0" smtClean="0">
                          <a:solidFill>
                            <a:schemeClr val="bg1">
                              <a:lumMod val="50000"/>
                            </a:schemeClr>
                          </a:solidFill>
                        </a:rPr>
                        <a:t>10:00</a:t>
                      </a:r>
                      <a:r>
                        <a:rPr lang="en-US" b="0" baseline="0" dirty="0" smtClean="0">
                          <a:solidFill>
                            <a:schemeClr val="bg1">
                              <a:lumMod val="50000"/>
                            </a:schemeClr>
                          </a:solidFill>
                        </a:rPr>
                        <a:t> – </a:t>
                      </a:r>
                      <a:r>
                        <a:rPr lang="en-US" b="0" dirty="0" smtClean="0">
                          <a:solidFill>
                            <a:schemeClr val="bg1">
                              <a:lumMod val="50000"/>
                            </a:schemeClr>
                          </a:solidFill>
                        </a:rPr>
                        <a:t>10:30</a:t>
                      </a:r>
                      <a:endParaRPr lang="en-US" b="0" dirty="0">
                        <a:solidFill>
                          <a:schemeClr val="bg1">
                            <a:lumMod val="50000"/>
                          </a:schemeClr>
                        </a:solidFill>
                      </a:endParaRPr>
                    </a:p>
                  </a:txBody>
                  <a:tcPr>
                    <a:solidFill>
                      <a:schemeClr val="tx2">
                        <a:lumMod val="85000"/>
                      </a:schemeClr>
                    </a:solidFill>
                  </a:tcPr>
                </a:tc>
              </a:tr>
              <a:tr h="370840">
                <a:tc>
                  <a:txBody>
                    <a:bodyPr/>
                    <a:lstStyle/>
                    <a:p>
                      <a:r>
                        <a:rPr lang="en-US" b="1" dirty="0" smtClean="0"/>
                        <a:t>Ruby</a:t>
                      </a:r>
                      <a:r>
                        <a:rPr lang="en-US" b="1" baseline="0" dirty="0" smtClean="0"/>
                        <a:t> Memory Contributions</a:t>
                      </a:r>
                      <a:endParaRPr lang="en-US" b="1" dirty="0"/>
                    </a:p>
                  </a:txBody>
                  <a:tcPr/>
                </a:tc>
                <a:tc>
                  <a:txBody>
                    <a:bodyPr/>
                    <a:lstStyle/>
                    <a:p>
                      <a:r>
                        <a:rPr lang="en-US" b="1" dirty="0" smtClean="0"/>
                        <a:t>Brad</a:t>
                      </a:r>
                      <a:endParaRPr lang="en-US" b="1" dirty="0"/>
                    </a:p>
                  </a:txBody>
                  <a:tcPr/>
                </a:tc>
                <a:tc>
                  <a:txBody>
                    <a:bodyPr/>
                    <a:lstStyle/>
                    <a:p>
                      <a:r>
                        <a:rPr lang="en-US" b="1" dirty="0" smtClean="0"/>
                        <a:t>10:30</a:t>
                      </a:r>
                      <a:r>
                        <a:rPr lang="en-US" b="1" baseline="0" dirty="0" smtClean="0"/>
                        <a:t> – </a:t>
                      </a:r>
                      <a:r>
                        <a:rPr lang="en-US" b="1" dirty="0" smtClean="0"/>
                        <a:t>11:00</a:t>
                      </a:r>
                      <a:endParaRPr lang="en-US" b="1" dirty="0"/>
                    </a:p>
                  </a:txBody>
                  <a:tcPr/>
                </a:tc>
              </a:tr>
              <a:tr h="370840">
                <a:tc>
                  <a:txBody>
                    <a:bodyPr/>
                    <a:lstStyle/>
                    <a:p>
                      <a:r>
                        <a:rPr lang="en-US" dirty="0" smtClean="0"/>
                        <a:t>Demo</a:t>
                      </a:r>
                      <a:endParaRPr lang="en-US" dirty="0"/>
                    </a:p>
                  </a:txBody>
                  <a:tcPr/>
                </a:tc>
                <a:tc>
                  <a:txBody>
                    <a:bodyPr/>
                    <a:lstStyle/>
                    <a:p>
                      <a:r>
                        <a:rPr lang="en-US" dirty="0" smtClean="0"/>
                        <a:t>Tony</a:t>
                      </a:r>
                      <a:endParaRPr lang="en-US" dirty="0"/>
                    </a:p>
                  </a:txBody>
                  <a:tcPr/>
                </a:tc>
                <a:tc>
                  <a:txBody>
                    <a:bodyPr/>
                    <a:lstStyle/>
                    <a:p>
                      <a:r>
                        <a:rPr lang="en-US" dirty="0" smtClean="0"/>
                        <a:t>11:00</a:t>
                      </a:r>
                      <a:r>
                        <a:rPr lang="en-US" baseline="0" dirty="0" smtClean="0"/>
                        <a:t> – 11:20</a:t>
                      </a:r>
                      <a:endParaRPr lang="en-US"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6388661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background</a:t>
            </a:r>
            <a:endParaRPr lang="en-US" dirty="0"/>
          </a:p>
        </p:txBody>
      </p:sp>
      <p:sp>
        <p:nvSpPr>
          <p:cNvPr id="3" name="Content Placeholder 2"/>
          <p:cNvSpPr>
            <a:spLocks noGrp="1"/>
          </p:cNvSpPr>
          <p:nvPr>
            <p:ph idx="1"/>
          </p:nvPr>
        </p:nvSpPr>
        <p:spPr/>
        <p:txBody>
          <a:bodyPr/>
          <a:lstStyle/>
          <a:p>
            <a:r>
              <a:rPr lang="en-US" dirty="0" smtClean="0"/>
              <a:t>Flexible Memory System</a:t>
            </a:r>
          </a:p>
          <a:p>
            <a:pPr lvl="1"/>
            <a:r>
              <a:rPr lang="en-US" dirty="0" smtClean="0"/>
              <a:t>Rich configuration </a:t>
            </a:r>
          </a:p>
          <a:p>
            <a:pPr lvl="2"/>
            <a:r>
              <a:rPr lang="en-US" dirty="0" smtClean="0"/>
              <a:t>Simulate combination of caches, coherence, interconnect, etc…</a:t>
            </a:r>
          </a:p>
          <a:p>
            <a:pPr lvl="1"/>
            <a:r>
              <a:rPr lang="en-US" dirty="0" smtClean="0"/>
              <a:t>Rapid prototyping </a:t>
            </a:r>
            <a:endParaRPr lang="en-US" dirty="0"/>
          </a:p>
          <a:p>
            <a:pPr lvl="2"/>
            <a:r>
              <a:rPr lang="en-US" dirty="0" smtClean="0"/>
              <a:t>Domain-Specific Language (SLICC) for coherence protocols</a:t>
            </a:r>
          </a:p>
          <a:p>
            <a:pPr lvl="2"/>
            <a:r>
              <a:rPr lang="en-US" dirty="0" smtClean="0"/>
              <a:t>Modular components</a:t>
            </a:r>
          </a:p>
          <a:p>
            <a:r>
              <a:rPr lang="en-US" dirty="0" smtClean="0"/>
              <a:t>Detailed statistics</a:t>
            </a:r>
          </a:p>
          <a:p>
            <a:pPr lvl="1"/>
            <a:r>
              <a:rPr lang="en-US" dirty="0" smtClean="0"/>
              <a:t>Latency distributions for requests</a:t>
            </a:r>
          </a:p>
          <a:p>
            <a:pPr lvl="1"/>
            <a:r>
              <a:rPr lang="en-US" dirty="0" smtClean="0"/>
              <a:t>Generated state transitions, network utilization, etc.</a:t>
            </a:r>
          </a:p>
          <a:p>
            <a:r>
              <a:rPr lang="en-US" dirty="0" smtClean="0"/>
              <a:t>Detailed component simulation</a:t>
            </a:r>
          </a:p>
          <a:p>
            <a:pPr lvl="1"/>
            <a:r>
              <a:rPr lang="en-US" dirty="0" smtClean="0"/>
              <a:t>Network (fixed/flexible Garnet pipelines and simple)</a:t>
            </a:r>
          </a:p>
          <a:p>
            <a:pPr lvl="1"/>
            <a:r>
              <a:rPr lang="en-US" dirty="0" smtClean="0"/>
              <a:t>Caches (pluggable replacement policies)</a:t>
            </a:r>
          </a:p>
          <a:p>
            <a:pPr lvl="1"/>
            <a:r>
              <a:rPr lang="en-US" dirty="0" smtClean="0"/>
              <a:t>Memory (shared memory controllers between Classic and Ruby)</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473861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Background</a:t>
            </a:r>
            <a:endParaRPr lang="en-US" dirty="0"/>
          </a:p>
        </p:txBody>
      </p:sp>
      <p:sp>
        <p:nvSpPr>
          <p:cNvPr id="3" name="Content Placeholder 2"/>
          <p:cNvSpPr>
            <a:spLocks noGrp="1"/>
          </p:cNvSpPr>
          <p:nvPr>
            <p:ph idx="1"/>
          </p:nvPr>
        </p:nvSpPr>
        <p:spPr/>
        <p:txBody>
          <a:bodyPr/>
          <a:lstStyle/>
          <a:p>
            <a:r>
              <a:rPr lang="en-US" dirty="0"/>
              <a:t>Traditional synchronization</a:t>
            </a:r>
          </a:p>
          <a:p>
            <a:pPr lvl="1"/>
            <a:r>
              <a:rPr lang="en-US" dirty="0"/>
              <a:t>Kernel Begin: All stores from CPU and prior </a:t>
            </a:r>
            <a:r>
              <a:rPr lang="en-US" dirty="0" smtClean="0"/>
              <a:t>kernel </a:t>
            </a:r>
            <a:r>
              <a:rPr lang="en-US" dirty="0"/>
              <a:t>completions are </a:t>
            </a:r>
            <a:r>
              <a:rPr lang="en-US" dirty="0" smtClean="0"/>
              <a:t>visible.</a:t>
            </a:r>
            <a:endParaRPr lang="en-US" dirty="0"/>
          </a:p>
          <a:p>
            <a:pPr lvl="1"/>
            <a:r>
              <a:rPr lang="en-US" dirty="0"/>
              <a:t>Kernel End: All stores from a </a:t>
            </a:r>
            <a:r>
              <a:rPr lang="en-US" dirty="0" smtClean="0"/>
              <a:t>kernel </a:t>
            </a:r>
            <a:r>
              <a:rPr lang="en-US" dirty="0"/>
              <a:t>are visible to CPU </a:t>
            </a:r>
            <a:r>
              <a:rPr lang="en-US" dirty="0" smtClean="0"/>
              <a:t>and future kernels.</a:t>
            </a:r>
            <a:endParaRPr lang="en-US" dirty="0"/>
          </a:p>
          <a:p>
            <a:pPr lvl="1"/>
            <a:r>
              <a:rPr lang="en-US" dirty="0"/>
              <a:t>Barrier: All members of a workgroup are at the same PC and all prior stores in program order will be </a:t>
            </a:r>
            <a:r>
              <a:rPr lang="en-US" dirty="0" smtClean="0"/>
              <a:t>visible.</a:t>
            </a:r>
            <a:endParaRPr lang="en-US" dirty="0"/>
          </a:p>
          <a:p>
            <a:endParaRPr lang="en-US" dirty="0" smtClean="0"/>
          </a:p>
          <a:p>
            <a:r>
              <a:rPr lang="en-US" dirty="0" smtClean="0"/>
              <a:t>HSA specification includes Load-Acquire and Store-Release</a:t>
            </a:r>
          </a:p>
          <a:p>
            <a:pPr lvl="1"/>
            <a:r>
              <a:rPr lang="en-US" dirty="0" smtClean="0"/>
              <a:t>Load-Acquire (</a:t>
            </a:r>
            <a:r>
              <a:rPr lang="en-US" dirty="0" err="1" smtClean="0"/>
              <a:t>LdAcq</a:t>
            </a:r>
            <a:r>
              <a:rPr lang="en-US" dirty="0" smtClean="0"/>
              <a:t>): A load that occurs before all memory operations later in program order (like Kernel Begin).</a:t>
            </a:r>
          </a:p>
          <a:p>
            <a:pPr lvl="1"/>
            <a:r>
              <a:rPr lang="en-US" dirty="0" smtClean="0"/>
              <a:t>Store-Release (</a:t>
            </a:r>
            <a:r>
              <a:rPr lang="en-US" dirty="0" err="1" smtClean="0"/>
              <a:t>StRel</a:t>
            </a:r>
            <a:r>
              <a:rPr lang="en-US" dirty="0" smtClean="0"/>
              <a:t>): A store that occurs after all prior memory operations in program order (like Kernel End or Barrier).</a:t>
            </a:r>
          </a:p>
        </p:txBody>
      </p:sp>
    </p:spTree>
    <p:extLst>
      <p:ext uri="{BB962C8B-B14F-4D97-AF65-F5344CB8AC3E}">
        <p14:creationId xmlns:p14="http://schemas.microsoft.com/office/powerpoint/2010/main" val="3997981259"/>
      </p:ext>
    </p:extLst>
  </p:cSld>
  <p:clrMapOvr>
    <a:masterClrMapping/>
  </p:clrMapOvr>
  <mc:AlternateContent xmlns:mc="http://schemas.openxmlformats.org/markup-compatibility/2006" xmlns:p14="http://schemas.microsoft.com/office/powerpoint/2010/main">
    <mc:Choice Requires="p14">
      <p:transition spd="slow" p14:dur="2000" advTm="84412"/>
    </mc:Choice>
    <mc:Fallback xmlns="">
      <p:transition spd="slow" advTm="8441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APU Contributions To Ruby/SLICC</a:t>
            </a:r>
            <a:endParaRPr lang="en-US" dirty="0"/>
          </a:p>
        </p:txBody>
      </p:sp>
      <p:sp>
        <p:nvSpPr>
          <p:cNvPr id="3" name="Content Placeholder 2"/>
          <p:cNvSpPr>
            <a:spLocks noGrp="1"/>
          </p:cNvSpPr>
          <p:nvPr>
            <p:ph idx="1"/>
          </p:nvPr>
        </p:nvSpPr>
        <p:spPr/>
        <p:txBody>
          <a:bodyPr/>
          <a:lstStyle/>
          <a:p>
            <a:r>
              <a:rPr lang="en-US" dirty="0" smtClean="0"/>
              <a:t>4 APU SLICC protocols</a:t>
            </a:r>
          </a:p>
          <a:p>
            <a:pPr lvl="1"/>
            <a:r>
              <a:rPr lang="en-US" dirty="0" smtClean="0"/>
              <a:t>1 GPU Read-for-Ownership (RFO) protocol</a:t>
            </a:r>
          </a:p>
          <a:p>
            <a:pPr lvl="2"/>
            <a:r>
              <a:rPr lang="en-US" dirty="0" smtClean="0"/>
              <a:t>Used by </a:t>
            </a:r>
            <a:r>
              <a:rPr lang="en-US" dirty="0" err="1" smtClean="0"/>
              <a:t>Hechtman</a:t>
            </a:r>
            <a:r>
              <a:rPr lang="en-US" dirty="0" smtClean="0"/>
              <a:t> et al. [HPCA 2014] and Orr </a:t>
            </a:r>
            <a:r>
              <a:rPr lang="en-US" i="1" dirty="0" smtClean="0"/>
              <a:t>et al.</a:t>
            </a:r>
            <a:r>
              <a:rPr lang="en-US" dirty="0" smtClean="0"/>
              <a:t> [ISCA 2014]</a:t>
            </a:r>
          </a:p>
          <a:p>
            <a:pPr lvl="1"/>
            <a:r>
              <a:rPr lang="en-US" dirty="0" smtClean="0"/>
              <a:t>3 GPU Write-Through protocols – </a:t>
            </a:r>
            <a:r>
              <a:rPr lang="en-US" i="1" dirty="0" smtClean="0"/>
              <a:t>called VIPER</a:t>
            </a:r>
          </a:p>
          <a:p>
            <a:pPr lvl="2"/>
            <a:r>
              <a:rPr lang="en-US" dirty="0"/>
              <a:t>Used by </a:t>
            </a:r>
            <a:r>
              <a:rPr lang="en-US" dirty="0" err="1"/>
              <a:t>Hechtman</a:t>
            </a:r>
            <a:r>
              <a:rPr lang="en-US" dirty="0"/>
              <a:t> et al. [HPCA 2014] </a:t>
            </a:r>
            <a:r>
              <a:rPr lang="en-US" dirty="0" smtClean="0"/>
              <a:t>and Power </a:t>
            </a:r>
            <a:r>
              <a:rPr lang="en-US" i="1" dirty="0" smtClean="0"/>
              <a:t>et al.</a:t>
            </a:r>
            <a:r>
              <a:rPr lang="en-US" dirty="0" smtClean="0"/>
              <a:t> [MICRO 2013]</a:t>
            </a:r>
          </a:p>
          <a:p>
            <a:pPr lvl="1"/>
            <a:r>
              <a:rPr lang="en-US" dirty="0" smtClean="0"/>
              <a:t>All 4 protocols use the same CPU cache controllers</a:t>
            </a:r>
          </a:p>
          <a:p>
            <a:pPr lvl="2"/>
            <a:r>
              <a:rPr lang="en-US" dirty="0" smtClean="0"/>
              <a:t>Core-Pair design with write-through L1 caches (separate L1 D, shared L1 I &amp; L2)</a:t>
            </a:r>
          </a:p>
          <a:p>
            <a:pPr lvl="1"/>
            <a:r>
              <a:rPr lang="en-US" dirty="0" smtClean="0"/>
              <a:t>Also includes 1 CPU-only protocol: </a:t>
            </a:r>
            <a:r>
              <a:rPr lang="en-US" dirty="0" err="1" smtClean="0"/>
              <a:t>MOESI_AMD_Base</a:t>
            </a:r>
            <a:endParaRPr lang="en-US" dirty="0" smtClean="0"/>
          </a:p>
          <a:p>
            <a:pPr lvl="1"/>
            <a:r>
              <a:rPr lang="en-US" dirty="0" smtClean="0"/>
              <a:t>Support single coherent address space and copies between emulated address spaces</a:t>
            </a:r>
          </a:p>
          <a:p>
            <a:endParaRPr lang="en-US" dirty="0" smtClean="0"/>
          </a:p>
          <a:p>
            <a:r>
              <a:rPr lang="en-US" dirty="0" smtClean="0"/>
              <a:t>Request coalescing</a:t>
            </a:r>
          </a:p>
          <a:p>
            <a:endParaRPr lang="en-US" dirty="0" smtClean="0"/>
          </a:p>
          <a:p>
            <a:r>
              <a:rPr lang="en-US" dirty="0" smtClean="0"/>
              <a:t>Hierarchical network topology configuration</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617470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GPU RFO coherence</a:t>
            </a:r>
            <a:endParaRPr lang="en-US" dirty="0"/>
          </a:p>
        </p:txBody>
      </p:sp>
      <p:sp>
        <p:nvSpPr>
          <p:cNvPr id="9" name="Text Placeholder 8"/>
          <p:cNvSpPr>
            <a:spLocks noGrp="1"/>
          </p:cNvSpPr>
          <p:nvPr>
            <p:ph type="body" sz="quarter" idx="10"/>
          </p:nvPr>
        </p:nvSpPr>
        <p:spPr/>
        <p:txBody>
          <a:bodyPr/>
          <a:lstStyle/>
          <a:p>
            <a:r>
              <a:rPr lang="en-US" dirty="0" smtClean="0"/>
              <a:t>Read-for-ownership coherence, Sequential consistency</a:t>
            </a:r>
            <a:endParaRPr lang="en-US" dirty="0"/>
          </a:p>
        </p:txBody>
      </p:sp>
      <p:pic>
        <p:nvPicPr>
          <p:cNvPr id="12" name="Content Placeholder 11"/>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5763362" y="2227784"/>
            <a:ext cx="2626699" cy="2775904"/>
          </a:xfrm>
        </p:spPr>
      </p:pic>
      <p:sp>
        <p:nvSpPr>
          <p:cNvPr id="13" name="Content Placeholder 12"/>
          <p:cNvSpPr>
            <a:spLocks noGrp="1"/>
          </p:cNvSpPr>
          <p:nvPr>
            <p:ph idx="1"/>
          </p:nvPr>
        </p:nvSpPr>
        <p:spPr>
          <a:xfrm>
            <a:off x="274388" y="1381123"/>
            <a:ext cx="5488974" cy="5029200"/>
          </a:xfrm>
        </p:spPr>
        <p:txBody>
          <a:bodyPr/>
          <a:lstStyle/>
          <a:p>
            <a:r>
              <a:rPr lang="en-US" dirty="0" smtClean="0"/>
              <a:t>Maintains the single writer / multiple reader invariant per cache block</a:t>
            </a:r>
          </a:p>
          <a:p>
            <a:pPr lvl="1"/>
            <a:r>
              <a:rPr lang="en-US" dirty="0" smtClean="0"/>
              <a:t>Typical for existing CPU protocols</a:t>
            </a:r>
          </a:p>
          <a:p>
            <a:pPr lvl="1"/>
            <a:r>
              <a:rPr lang="en-US" dirty="0" smtClean="0"/>
              <a:t>Non-typical for GPUs, but provides good comparison</a:t>
            </a:r>
          </a:p>
          <a:p>
            <a:r>
              <a:rPr lang="en-US" dirty="0" err="1"/>
              <a:t>Wavefront</a:t>
            </a:r>
            <a:r>
              <a:rPr lang="en-US" dirty="0"/>
              <a:t> coalescing of writes at the CU</a:t>
            </a:r>
          </a:p>
          <a:p>
            <a:r>
              <a:rPr lang="en-US" dirty="0" err="1" smtClean="0"/>
              <a:t>LdAcq</a:t>
            </a:r>
            <a:r>
              <a:rPr lang="en-US" dirty="0"/>
              <a:t>, </a:t>
            </a:r>
            <a:r>
              <a:rPr lang="en-US" dirty="0" err="1"/>
              <a:t>StRel</a:t>
            </a:r>
            <a:r>
              <a:rPr lang="en-US" dirty="0"/>
              <a:t> are simply </a:t>
            </a:r>
            <a:r>
              <a:rPr lang="en-US" dirty="0" err="1"/>
              <a:t>Ld</a:t>
            </a:r>
            <a:r>
              <a:rPr lang="en-US" dirty="0"/>
              <a:t> and St operations</a:t>
            </a:r>
          </a:p>
          <a:p>
            <a:r>
              <a:rPr lang="en-US" dirty="0" smtClean="0">
                <a:solidFill>
                  <a:srgbClr val="000000"/>
                </a:solidFill>
              </a:rPr>
              <a:t>Invalidations</a:t>
            </a:r>
            <a:r>
              <a:rPr lang="en-US" dirty="0">
                <a:solidFill>
                  <a:srgbClr val="000000"/>
                </a:solidFill>
              </a:rPr>
              <a:t>, dirty-</a:t>
            </a:r>
            <a:r>
              <a:rPr lang="en-US" dirty="0" err="1">
                <a:solidFill>
                  <a:srgbClr val="000000"/>
                </a:solidFill>
              </a:rPr>
              <a:t>writeback</a:t>
            </a:r>
            <a:r>
              <a:rPr lang="en-US" dirty="0">
                <a:solidFill>
                  <a:srgbClr val="000000"/>
                </a:solidFill>
              </a:rPr>
              <a:t> and data responses</a:t>
            </a:r>
          </a:p>
          <a:p>
            <a:r>
              <a:rPr lang="en-US" dirty="0" smtClean="0"/>
              <a:t>Tested using the ruby random tester</a:t>
            </a:r>
          </a:p>
          <a:p>
            <a:r>
              <a:rPr lang="en-US" dirty="0" smtClean="0"/>
              <a:t>Uses an inclusive directory at the TCC</a:t>
            </a:r>
          </a:p>
          <a:p>
            <a:endParaRPr lang="en-US" dirty="0" smtClean="0"/>
          </a:p>
          <a:p>
            <a:endParaRPr lang="en-US" dirty="0"/>
          </a:p>
        </p:txBody>
      </p:sp>
    </p:spTree>
    <p:extLst>
      <p:ext uri="{BB962C8B-B14F-4D97-AF65-F5344CB8AC3E}">
        <p14:creationId xmlns:p14="http://schemas.microsoft.com/office/powerpoint/2010/main" val="166563155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RFO protocol</a:t>
            </a:r>
            <a:endParaRPr lang="en-US" dirty="0"/>
          </a:p>
        </p:txBody>
      </p:sp>
      <p:sp>
        <p:nvSpPr>
          <p:cNvPr id="4" name="Text Placeholder 3"/>
          <p:cNvSpPr>
            <a:spLocks noGrp="1"/>
          </p:cNvSpPr>
          <p:nvPr>
            <p:ph type="body" sz="quarter" idx="10"/>
          </p:nvPr>
        </p:nvSpPr>
        <p:spPr/>
        <p:txBody>
          <a:bodyPr/>
          <a:lstStyle/>
          <a:p>
            <a:endParaRPr lang="en-US" dirty="0"/>
          </a:p>
        </p:txBody>
      </p:sp>
      <p:cxnSp>
        <p:nvCxnSpPr>
          <p:cNvPr id="5" name="Elbow Connector 4"/>
          <p:cNvCxnSpPr>
            <a:stCxn id="38" idx="2"/>
            <a:endCxn id="45" idx="0"/>
          </p:cNvCxnSpPr>
          <p:nvPr/>
        </p:nvCxnSpPr>
        <p:spPr>
          <a:xfrm rot="16200000" flipH="1">
            <a:off x="1694813" y="4759062"/>
            <a:ext cx="440986" cy="1"/>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420127" y="2033750"/>
            <a:ext cx="440986" cy="545062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391306" y="1907232"/>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 (SQC)</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endParaRPr lang="en-US" b="1" dirty="0">
                <a:solidFill>
                  <a:prstClr val="white"/>
                </a:solidFill>
                <a:latin typeface="Arial"/>
              </a:endParaRPr>
            </a:p>
          </p:txBody>
        </p:sp>
      </p:grpSp>
      <p:grpSp>
        <p:nvGrpSpPr>
          <p:cNvPr id="88" name="Group 87"/>
          <p:cNvGrpSpPr/>
          <p:nvPr/>
        </p:nvGrpSpPr>
        <p:grpSpPr>
          <a:xfrm>
            <a:off x="6617989" y="1907232"/>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CPU I-Cache</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253828" y="4979556"/>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Directory</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266768" y="1772205"/>
            <a:ext cx="6061468" cy="2860243"/>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4922414" y="1772205"/>
            <a:ext cx="77699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482449" y="1432131"/>
            <a:ext cx="1785640" cy="3200318"/>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3" name="TextBox 92"/>
          <p:cNvSpPr txBox="1"/>
          <p:nvPr/>
        </p:nvSpPr>
        <p:spPr>
          <a:xfrm>
            <a:off x="6979700" y="1467975"/>
            <a:ext cx="776999" cy="3693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4" name="Rounded Rectangle 53"/>
          <p:cNvSpPr/>
          <p:nvPr/>
        </p:nvSpPr>
        <p:spPr bwMode="auto">
          <a:xfrm>
            <a:off x="3478949" y="3975790"/>
            <a:ext cx="18669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 directory</a:t>
            </a:r>
            <a:endParaRPr lang="en-US" b="1" dirty="0">
              <a:solidFill>
                <a:prstClr val="white"/>
              </a:solidFill>
              <a:latin typeface="Arial"/>
            </a:endParaRPr>
          </a:p>
        </p:txBody>
      </p:sp>
      <p:sp>
        <p:nvSpPr>
          <p:cNvPr id="59" name="TextBox 58"/>
          <p:cNvSpPr txBox="1"/>
          <p:nvPr/>
        </p:nvSpPr>
        <p:spPr>
          <a:xfrm>
            <a:off x="1253828" y="6089675"/>
            <a:ext cx="3416320"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MOESI_AMD_Base-dir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ounded Rectangle 61"/>
          <p:cNvSpPr/>
          <p:nvPr/>
        </p:nvSpPr>
        <p:spPr>
          <a:xfrm>
            <a:off x="1162887" y="4912538"/>
            <a:ext cx="7105202" cy="1578093"/>
          </a:xfrm>
          <a:prstGeom prst="roundRect">
            <a:avLst>
              <a:gd name="adj" fmla="val 6307"/>
            </a:avLst>
          </a:prstGeom>
          <a:noFill/>
          <a:ln w="38100">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73" name="Group 72"/>
          <p:cNvGrpSpPr/>
          <p:nvPr/>
        </p:nvGrpSpPr>
        <p:grpSpPr>
          <a:xfrm>
            <a:off x="925798" y="2124225"/>
            <a:ext cx="5413724" cy="1848325"/>
            <a:chOff x="925798" y="2124225"/>
            <a:chExt cx="5413724" cy="1848325"/>
          </a:xfrm>
        </p:grpSpPr>
        <p:sp>
          <p:nvSpPr>
            <p:cNvPr id="3" name="TextBox 2"/>
            <p:cNvSpPr txBox="1"/>
            <p:nvPr/>
          </p:nvSpPr>
          <p:spPr>
            <a:xfrm>
              <a:off x="3623687" y="2124225"/>
              <a:ext cx="2339102"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GPU_RfO-SQC.sm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6" name="TextBox 55"/>
            <p:cNvSpPr txBox="1"/>
            <p:nvPr/>
          </p:nvSpPr>
          <p:spPr>
            <a:xfrm>
              <a:off x="3560418" y="2727736"/>
              <a:ext cx="2339102"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GPU_RfO-TCP.sm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TextBox 56"/>
            <p:cNvSpPr txBox="1"/>
            <p:nvPr/>
          </p:nvSpPr>
          <p:spPr>
            <a:xfrm>
              <a:off x="3553480" y="3200185"/>
              <a:ext cx="2339102"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GPU_RfO-TCC.sm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8" name="TextBox 57"/>
            <p:cNvSpPr txBox="1"/>
            <p:nvPr/>
          </p:nvSpPr>
          <p:spPr>
            <a:xfrm>
              <a:off x="3538755" y="3531515"/>
              <a:ext cx="2800767"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GPU_RfO-TCCdir.sm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49" name="Straight Arrow Connector 48"/>
            <p:cNvCxnSpPr>
              <a:stCxn id="3" idx="1"/>
            </p:cNvCxnSpPr>
            <p:nvPr/>
          </p:nvCxnSpPr>
          <p:spPr>
            <a:xfrm flipH="1" flipV="1">
              <a:off x="3478949" y="2212032"/>
              <a:ext cx="144738" cy="100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6" idx="1"/>
            </p:cNvCxnSpPr>
            <p:nvPr/>
          </p:nvCxnSpPr>
          <p:spPr>
            <a:xfrm flipH="1">
              <a:off x="3379943" y="2916249"/>
              <a:ext cx="180475" cy="177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6" idx="1"/>
            </p:cNvCxnSpPr>
            <p:nvPr/>
          </p:nvCxnSpPr>
          <p:spPr>
            <a:xfrm flipH="1">
              <a:off x="2476175" y="2916249"/>
              <a:ext cx="1084243"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1"/>
            </p:cNvCxnSpPr>
            <p:nvPr/>
          </p:nvCxnSpPr>
          <p:spPr>
            <a:xfrm flipH="1">
              <a:off x="1648607" y="2916249"/>
              <a:ext cx="1911811" cy="166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p:cNvCxnSpPr>
            <p:nvPr/>
          </p:nvCxnSpPr>
          <p:spPr>
            <a:xfrm flipH="1">
              <a:off x="925798" y="2916249"/>
              <a:ext cx="2634620"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7" idx="1"/>
            </p:cNvCxnSpPr>
            <p:nvPr/>
          </p:nvCxnSpPr>
          <p:spPr>
            <a:xfrm flipH="1">
              <a:off x="3217891" y="3384851"/>
              <a:ext cx="335589" cy="544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8" idx="2"/>
            </p:cNvCxnSpPr>
            <p:nvPr/>
          </p:nvCxnSpPr>
          <p:spPr>
            <a:xfrm flipH="1">
              <a:off x="4775864" y="3908541"/>
              <a:ext cx="163275" cy="64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5058955" y="907636"/>
            <a:ext cx="4185761" cy="524495"/>
            <a:chOff x="5058955" y="907636"/>
            <a:chExt cx="4185761" cy="524495"/>
          </a:xfrm>
        </p:grpSpPr>
        <p:sp>
          <p:nvSpPr>
            <p:cNvPr id="60" name="TextBox 59"/>
            <p:cNvSpPr txBox="1"/>
            <p:nvPr/>
          </p:nvSpPr>
          <p:spPr>
            <a:xfrm>
              <a:off x="5058955" y="907636"/>
              <a:ext cx="418576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MOESI_AMD_Base-CorePair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72" name="Straight Arrow Connector 71"/>
            <p:cNvCxnSpPr>
              <a:stCxn id="60" idx="2"/>
              <a:endCxn id="92" idx="0"/>
            </p:cNvCxnSpPr>
            <p:nvPr/>
          </p:nvCxnSpPr>
          <p:spPr>
            <a:xfrm>
              <a:off x="7151836" y="1276968"/>
              <a:ext cx="223433" cy="155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2804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GPU Viper coherence protocols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6994" y="1448739"/>
            <a:ext cx="3174682" cy="5029200"/>
          </a:xfrm>
        </p:spPr>
      </p:pic>
      <p:sp>
        <p:nvSpPr>
          <p:cNvPr id="9" name="Text Placeholder 8"/>
          <p:cNvSpPr>
            <a:spLocks noGrp="1"/>
          </p:cNvSpPr>
          <p:nvPr>
            <p:ph type="body" sz="quarter" idx="10"/>
          </p:nvPr>
        </p:nvSpPr>
        <p:spPr/>
        <p:txBody>
          <a:bodyPr/>
          <a:lstStyle/>
          <a:p>
            <a:r>
              <a:rPr lang="en-US" dirty="0" smtClean="0"/>
              <a:t>Write-through coherence, Release consistency</a:t>
            </a:r>
            <a:endParaRPr lang="en-US" dirty="0"/>
          </a:p>
        </p:txBody>
      </p:sp>
      <p:sp>
        <p:nvSpPr>
          <p:cNvPr id="10" name="Content Placeholder 9"/>
          <p:cNvSpPr>
            <a:spLocks noGrp="1"/>
          </p:cNvSpPr>
          <p:nvPr>
            <p:ph sz="quarter" idx="11"/>
          </p:nvPr>
        </p:nvSpPr>
        <p:spPr>
          <a:xfrm>
            <a:off x="338225" y="1360742"/>
            <a:ext cx="5724824" cy="5029200"/>
          </a:xfrm>
        </p:spPr>
        <p:txBody>
          <a:bodyPr/>
          <a:lstStyle/>
          <a:p>
            <a:r>
              <a:rPr lang="en-US" dirty="0" smtClean="0"/>
              <a:t>GPU </a:t>
            </a:r>
            <a:r>
              <a:rPr lang="en-US" dirty="0"/>
              <a:t>w</a:t>
            </a:r>
            <a:r>
              <a:rPr lang="en-US" dirty="0" smtClean="0"/>
              <a:t>rite-through protocols</a:t>
            </a:r>
          </a:p>
          <a:p>
            <a:pPr lvl="1"/>
            <a:r>
              <a:rPr lang="en-US" dirty="0" smtClean="0"/>
              <a:t>Writes performed immediately</a:t>
            </a:r>
          </a:p>
          <a:p>
            <a:pPr lvl="1"/>
            <a:r>
              <a:rPr lang="en-US" dirty="0" smtClean="0"/>
              <a:t>No stalling for exclusive permissions</a:t>
            </a:r>
          </a:p>
          <a:p>
            <a:pPr lvl="1"/>
            <a:r>
              <a:rPr lang="en-US" dirty="0" smtClean="0"/>
              <a:t>Maintains per-byte dirty masks</a:t>
            </a:r>
          </a:p>
          <a:p>
            <a:r>
              <a:rPr lang="en-US" dirty="0" err="1">
                <a:solidFill>
                  <a:srgbClr val="000000"/>
                </a:solidFill>
              </a:rPr>
              <a:t>LdAcq</a:t>
            </a:r>
            <a:r>
              <a:rPr lang="en-US" dirty="0">
                <a:solidFill>
                  <a:srgbClr val="000000"/>
                </a:solidFill>
              </a:rPr>
              <a:t> -&gt; invalidate entire L1 cache</a:t>
            </a:r>
          </a:p>
          <a:p>
            <a:r>
              <a:rPr lang="en-US" dirty="0" err="1">
                <a:solidFill>
                  <a:srgbClr val="000000"/>
                </a:solidFill>
              </a:rPr>
              <a:t>StRel</a:t>
            </a:r>
            <a:r>
              <a:rPr lang="en-US" dirty="0">
                <a:solidFill>
                  <a:srgbClr val="000000"/>
                </a:solidFill>
              </a:rPr>
              <a:t> -&gt; ensure </a:t>
            </a:r>
            <a:r>
              <a:rPr lang="en-US" dirty="0" smtClean="0">
                <a:solidFill>
                  <a:srgbClr val="000000"/>
                </a:solidFill>
              </a:rPr>
              <a:t>prior write-</a:t>
            </a:r>
            <a:r>
              <a:rPr lang="en-US" dirty="0" err="1" smtClean="0">
                <a:solidFill>
                  <a:srgbClr val="000000"/>
                </a:solidFill>
              </a:rPr>
              <a:t>throughs</a:t>
            </a:r>
            <a:r>
              <a:rPr lang="en-US" dirty="0" smtClean="0">
                <a:solidFill>
                  <a:srgbClr val="000000"/>
                </a:solidFill>
              </a:rPr>
              <a:t> complete</a:t>
            </a:r>
            <a:endParaRPr lang="en-US" dirty="0" smtClean="0"/>
          </a:p>
          <a:p>
            <a:r>
              <a:rPr lang="en-US" dirty="0" smtClean="0"/>
              <a:t>Minimal data verification testing</a:t>
            </a:r>
          </a:p>
          <a:p>
            <a:pPr lvl="1"/>
            <a:r>
              <a:rPr lang="en-US" dirty="0" smtClean="0"/>
              <a:t>A great opportunity for research</a:t>
            </a:r>
          </a:p>
          <a:p>
            <a:r>
              <a:rPr lang="en-US" dirty="0" smtClean="0"/>
              <a:t>Uses the same CPU core-pair cache controller as </a:t>
            </a:r>
            <a:r>
              <a:rPr lang="en-US" dirty="0" err="1" smtClean="0"/>
              <a:t>GPU_RfO</a:t>
            </a:r>
            <a:endParaRPr lang="en-US" dirty="0" smtClean="0"/>
          </a:p>
          <a:p>
            <a:r>
              <a:rPr lang="en-US" dirty="0" smtClean="0"/>
              <a:t>3 variants with different directory implementations</a:t>
            </a:r>
          </a:p>
          <a:p>
            <a:pPr lvl="1"/>
            <a:r>
              <a:rPr lang="en-US" dirty="0" smtClean="0"/>
              <a:t>GPU_VIPER: Stateless Directory</a:t>
            </a:r>
          </a:p>
          <a:p>
            <a:pPr lvl="1"/>
            <a:r>
              <a:rPr lang="en-US" dirty="0" err="1" smtClean="0"/>
              <a:t>GPU_VIPER_Baseline</a:t>
            </a:r>
            <a:r>
              <a:rPr lang="en-US" dirty="0" smtClean="0"/>
              <a:t>: Probe Filter Directory</a:t>
            </a:r>
          </a:p>
          <a:p>
            <a:pPr lvl="1"/>
            <a:r>
              <a:rPr lang="en-US" dirty="0" err="1" smtClean="0"/>
              <a:t>GPU_VIPER_Region</a:t>
            </a:r>
            <a:r>
              <a:rPr lang="en-US" dirty="0" smtClean="0"/>
              <a:t>: Region Directory</a:t>
            </a:r>
          </a:p>
          <a:p>
            <a:endParaRPr lang="en-US" dirty="0"/>
          </a:p>
        </p:txBody>
      </p:sp>
    </p:spTree>
    <p:extLst>
      <p:ext uri="{BB962C8B-B14F-4D97-AF65-F5344CB8AC3E}">
        <p14:creationId xmlns:p14="http://schemas.microsoft.com/office/powerpoint/2010/main" val="106709427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VIPER protocol</a:t>
            </a:r>
            <a:endParaRPr lang="en-US" dirty="0"/>
          </a:p>
        </p:txBody>
      </p:sp>
      <p:sp>
        <p:nvSpPr>
          <p:cNvPr id="4" name="Text Placeholder 3"/>
          <p:cNvSpPr>
            <a:spLocks noGrp="1"/>
          </p:cNvSpPr>
          <p:nvPr>
            <p:ph type="body" sz="quarter" idx="10"/>
          </p:nvPr>
        </p:nvSpPr>
        <p:spPr/>
        <p:txBody>
          <a:bodyPr/>
          <a:lstStyle/>
          <a:p>
            <a:endParaRPr lang="en-US" dirty="0"/>
          </a:p>
        </p:txBody>
      </p:sp>
      <p:cxnSp>
        <p:nvCxnSpPr>
          <p:cNvPr id="5" name="Elbow Connector 4"/>
          <p:cNvCxnSpPr>
            <a:stCxn id="38" idx="2"/>
            <a:endCxn id="45" idx="0"/>
          </p:cNvCxnSpPr>
          <p:nvPr/>
        </p:nvCxnSpPr>
        <p:spPr>
          <a:xfrm rot="16200000" flipH="1">
            <a:off x="1694813" y="4759062"/>
            <a:ext cx="440986" cy="1"/>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420127" y="2033750"/>
            <a:ext cx="440986" cy="545062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391306" y="1907232"/>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 (SQC)</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endParaRPr lang="en-US" b="1" dirty="0">
                <a:solidFill>
                  <a:prstClr val="white"/>
                </a:solidFill>
                <a:latin typeface="Arial"/>
              </a:endParaRPr>
            </a:p>
          </p:txBody>
        </p:sp>
      </p:grpSp>
      <p:grpSp>
        <p:nvGrpSpPr>
          <p:cNvPr id="88" name="Group 87"/>
          <p:cNvGrpSpPr/>
          <p:nvPr/>
        </p:nvGrpSpPr>
        <p:grpSpPr>
          <a:xfrm>
            <a:off x="6617989" y="1907232"/>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253828" y="4979556"/>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Stateless</a:t>
              </a:r>
            </a:p>
            <a:p>
              <a:pPr marL="1588" indent="-1588" algn="ctr" defTabSz="913183" fontAlgn="auto">
                <a:spcBef>
                  <a:spcPts val="0"/>
                </a:spcBef>
                <a:spcAft>
                  <a:spcPts val="0"/>
                </a:spcAft>
              </a:pPr>
              <a:r>
                <a:rPr lang="en-US" b="1" dirty="0" smtClean="0">
                  <a:solidFill>
                    <a:prstClr val="white"/>
                  </a:solidFill>
                  <a:latin typeface="Arial"/>
                </a:rPr>
                <a:t>Directory</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266768" y="1772205"/>
            <a:ext cx="6061468" cy="2860243"/>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4922414" y="1772205"/>
            <a:ext cx="77699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482449" y="1432131"/>
            <a:ext cx="1785640" cy="3200318"/>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3" name="TextBox 92"/>
          <p:cNvSpPr txBox="1"/>
          <p:nvPr/>
        </p:nvSpPr>
        <p:spPr>
          <a:xfrm>
            <a:off x="6979700" y="1467975"/>
            <a:ext cx="776999" cy="3693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nvSpPr>
        <p:spPr>
          <a:xfrm>
            <a:off x="1253828" y="6089675"/>
            <a:ext cx="3416320"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MOESI_AMD_Base-dir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ounded Rectangle 61"/>
          <p:cNvSpPr/>
          <p:nvPr/>
        </p:nvSpPr>
        <p:spPr>
          <a:xfrm>
            <a:off x="1162887" y="4912538"/>
            <a:ext cx="7105202" cy="1578093"/>
          </a:xfrm>
          <a:prstGeom prst="roundRect">
            <a:avLst>
              <a:gd name="adj" fmla="val 6307"/>
            </a:avLst>
          </a:prstGeom>
          <a:noFill/>
          <a:ln w="38100">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73" name="Group 72"/>
          <p:cNvGrpSpPr/>
          <p:nvPr/>
        </p:nvGrpSpPr>
        <p:grpSpPr>
          <a:xfrm>
            <a:off x="925798" y="2124225"/>
            <a:ext cx="5344767" cy="1805006"/>
            <a:chOff x="925798" y="2124225"/>
            <a:chExt cx="5344767" cy="1805006"/>
          </a:xfrm>
        </p:grpSpPr>
        <p:sp>
          <p:nvSpPr>
            <p:cNvPr id="3" name="TextBox 2"/>
            <p:cNvSpPr txBox="1"/>
            <p:nvPr/>
          </p:nvSpPr>
          <p:spPr>
            <a:xfrm>
              <a:off x="3623687" y="2124225"/>
              <a:ext cx="2646878"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GPU_VIPER-SQC.sm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6" name="TextBox 55"/>
            <p:cNvSpPr txBox="1"/>
            <p:nvPr/>
          </p:nvSpPr>
          <p:spPr>
            <a:xfrm>
              <a:off x="3560418" y="2731583"/>
              <a:ext cx="264687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GPU_VIPER-TCP.sm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TextBox 56"/>
            <p:cNvSpPr txBox="1"/>
            <p:nvPr/>
          </p:nvSpPr>
          <p:spPr>
            <a:xfrm>
              <a:off x="3553480" y="3196338"/>
              <a:ext cx="2646878"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GPU_VIPER-TCC.sm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49" name="Straight Arrow Connector 48"/>
            <p:cNvCxnSpPr>
              <a:stCxn id="3" idx="1"/>
            </p:cNvCxnSpPr>
            <p:nvPr/>
          </p:nvCxnSpPr>
          <p:spPr>
            <a:xfrm flipH="1" flipV="1">
              <a:off x="3478949" y="2212032"/>
              <a:ext cx="144738" cy="100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6" idx="1"/>
            </p:cNvCxnSpPr>
            <p:nvPr/>
          </p:nvCxnSpPr>
          <p:spPr>
            <a:xfrm flipH="1">
              <a:off x="3379944" y="2916249"/>
              <a:ext cx="180474" cy="177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6" idx="1"/>
            </p:cNvCxnSpPr>
            <p:nvPr/>
          </p:nvCxnSpPr>
          <p:spPr>
            <a:xfrm flipH="1">
              <a:off x="2476176" y="2916249"/>
              <a:ext cx="1084242"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1"/>
            </p:cNvCxnSpPr>
            <p:nvPr/>
          </p:nvCxnSpPr>
          <p:spPr>
            <a:xfrm flipH="1">
              <a:off x="1648608" y="2916249"/>
              <a:ext cx="1911810" cy="166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p:cNvCxnSpPr>
            <p:nvPr/>
          </p:nvCxnSpPr>
          <p:spPr>
            <a:xfrm flipH="1">
              <a:off x="925798" y="2916249"/>
              <a:ext cx="2634620"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7" idx="1"/>
            </p:cNvCxnSpPr>
            <p:nvPr/>
          </p:nvCxnSpPr>
          <p:spPr>
            <a:xfrm flipH="1">
              <a:off x="3217892" y="3384851"/>
              <a:ext cx="335588" cy="544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5058955" y="907636"/>
            <a:ext cx="4185761" cy="524495"/>
            <a:chOff x="5058955" y="907636"/>
            <a:chExt cx="4185761" cy="524495"/>
          </a:xfrm>
        </p:grpSpPr>
        <p:sp>
          <p:nvSpPr>
            <p:cNvPr id="60" name="TextBox 59"/>
            <p:cNvSpPr txBox="1"/>
            <p:nvPr/>
          </p:nvSpPr>
          <p:spPr>
            <a:xfrm>
              <a:off x="5058955" y="907636"/>
              <a:ext cx="418576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MOESI_AMD_Base-CorePair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72" name="Straight Arrow Connector 71"/>
            <p:cNvCxnSpPr>
              <a:stCxn id="60" idx="2"/>
              <a:endCxn id="92" idx="0"/>
            </p:cNvCxnSpPr>
            <p:nvPr/>
          </p:nvCxnSpPr>
          <p:spPr>
            <a:xfrm>
              <a:off x="7151836" y="1276968"/>
              <a:ext cx="223433" cy="155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843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VIPER Baseline protocol</a:t>
            </a:r>
            <a:endParaRPr lang="en-US" dirty="0"/>
          </a:p>
        </p:txBody>
      </p:sp>
      <p:sp>
        <p:nvSpPr>
          <p:cNvPr id="4" name="Text Placeholder 3"/>
          <p:cNvSpPr>
            <a:spLocks noGrp="1"/>
          </p:cNvSpPr>
          <p:nvPr>
            <p:ph type="body" sz="quarter" idx="10"/>
          </p:nvPr>
        </p:nvSpPr>
        <p:spPr/>
        <p:txBody>
          <a:bodyPr/>
          <a:lstStyle/>
          <a:p>
            <a:endParaRPr lang="en-US" dirty="0"/>
          </a:p>
        </p:txBody>
      </p:sp>
      <p:cxnSp>
        <p:nvCxnSpPr>
          <p:cNvPr id="5" name="Elbow Connector 4"/>
          <p:cNvCxnSpPr>
            <a:stCxn id="38" idx="2"/>
            <a:endCxn id="45" idx="0"/>
          </p:cNvCxnSpPr>
          <p:nvPr/>
        </p:nvCxnSpPr>
        <p:spPr>
          <a:xfrm rot="16200000" flipH="1">
            <a:off x="1694813" y="4759062"/>
            <a:ext cx="440986" cy="1"/>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420127" y="2033750"/>
            <a:ext cx="440986" cy="545062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391306" y="1907232"/>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 (SQC)</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endParaRPr lang="en-US" b="1" dirty="0">
                <a:solidFill>
                  <a:prstClr val="white"/>
                </a:solidFill>
                <a:latin typeface="Arial"/>
              </a:endParaRPr>
            </a:p>
          </p:txBody>
        </p:sp>
      </p:grpSp>
      <p:grpSp>
        <p:nvGrpSpPr>
          <p:cNvPr id="88" name="Group 87"/>
          <p:cNvGrpSpPr/>
          <p:nvPr/>
        </p:nvGrpSpPr>
        <p:grpSpPr>
          <a:xfrm>
            <a:off x="6617989" y="1907232"/>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253828" y="4979556"/>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Probe</a:t>
              </a:r>
            </a:p>
            <a:p>
              <a:pPr marL="1588" indent="-1588" algn="ctr" defTabSz="913183" fontAlgn="auto">
                <a:spcBef>
                  <a:spcPts val="0"/>
                </a:spcBef>
                <a:spcAft>
                  <a:spcPts val="0"/>
                </a:spcAft>
              </a:pPr>
              <a:r>
                <a:rPr lang="en-US" b="1" dirty="0" smtClean="0">
                  <a:solidFill>
                    <a:prstClr val="white"/>
                  </a:solidFill>
                  <a:latin typeface="Arial"/>
                </a:rPr>
                <a:t>Filter</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266768" y="1772205"/>
            <a:ext cx="6061468" cy="2860243"/>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4922414" y="1772205"/>
            <a:ext cx="77699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482449" y="1432131"/>
            <a:ext cx="1785640" cy="3200318"/>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3" name="TextBox 92"/>
          <p:cNvSpPr txBox="1"/>
          <p:nvPr/>
        </p:nvSpPr>
        <p:spPr>
          <a:xfrm>
            <a:off x="6979700" y="1467975"/>
            <a:ext cx="776999" cy="3693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nvSpPr>
        <p:spPr>
          <a:xfrm>
            <a:off x="1253828" y="6089675"/>
            <a:ext cx="4647426"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MOESI_AMD_Base-probeFilter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ounded Rectangle 61"/>
          <p:cNvSpPr/>
          <p:nvPr/>
        </p:nvSpPr>
        <p:spPr>
          <a:xfrm>
            <a:off x="1162887" y="4912538"/>
            <a:ext cx="7105202" cy="1578093"/>
          </a:xfrm>
          <a:prstGeom prst="roundRect">
            <a:avLst>
              <a:gd name="adj" fmla="val 6307"/>
            </a:avLst>
          </a:prstGeom>
          <a:noFill/>
          <a:ln w="38100">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73" name="Group 72"/>
          <p:cNvGrpSpPr/>
          <p:nvPr/>
        </p:nvGrpSpPr>
        <p:grpSpPr>
          <a:xfrm>
            <a:off x="925798" y="2124225"/>
            <a:ext cx="5344767" cy="1805006"/>
            <a:chOff x="925798" y="2124225"/>
            <a:chExt cx="5344767" cy="1805006"/>
          </a:xfrm>
        </p:grpSpPr>
        <p:sp>
          <p:nvSpPr>
            <p:cNvPr id="3" name="TextBox 2"/>
            <p:cNvSpPr txBox="1"/>
            <p:nvPr/>
          </p:nvSpPr>
          <p:spPr>
            <a:xfrm>
              <a:off x="3623687" y="2124225"/>
              <a:ext cx="2646878"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GPU_VIPER-SQC.sm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6" name="TextBox 55"/>
            <p:cNvSpPr txBox="1"/>
            <p:nvPr/>
          </p:nvSpPr>
          <p:spPr>
            <a:xfrm>
              <a:off x="3560418" y="2731583"/>
              <a:ext cx="264687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GPU_VIPER-TCP.sm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TextBox 56"/>
            <p:cNvSpPr txBox="1"/>
            <p:nvPr/>
          </p:nvSpPr>
          <p:spPr>
            <a:xfrm>
              <a:off x="3553480" y="3196338"/>
              <a:ext cx="2646878"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GPU_VIPER-TCC.sm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49" name="Straight Arrow Connector 48"/>
            <p:cNvCxnSpPr>
              <a:stCxn id="3" idx="1"/>
            </p:cNvCxnSpPr>
            <p:nvPr/>
          </p:nvCxnSpPr>
          <p:spPr>
            <a:xfrm flipH="1" flipV="1">
              <a:off x="3478949" y="2212032"/>
              <a:ext cx="144738" cy="100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6" idx="1"/>
            </p:cNvCxnSpPr>
            <p:nvPr/>
          </p:nvCxnSpPr>
          <p:spPr>
            <a:xfrm flipH="1">
              <a:off x="3379944" y="2916249"/>
              <a:ext cx="180474" cy="177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6" idx="1"/>
            </p:cNvCxnSpPr>
            <p:nvPr/>
          </p:nvCxnSpPr>
          <p:spPr>
            <a:xfrm flipH="1">
              <a:off x="2476176" y="2916249"/>
              <a:ext cx="1084242"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1"/>
            </p:cNvCxnSpPr>
            <p:nvPr/>
          </p:nvCxnSpPr>
          <p:spPr>
            <a:xfrm flipH="1">
              <a:off x="1648608" y="2916249"/>
              <a:ext cx="1911810" cy="166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p:cNvCxnSpPr>
            <p:nvPr/>
          </p:nvCxnSpPr>
          <p:spPr>
            <a:xfrm flipH="1">
              <a:off x="925798" y="2916249"/>
              <a:ext cx="2634620"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7" idx="1"/>
            </p:cNvCxnSpPr>
            <p:nvPr/>
          </p:nvCxnSpPr>
          <p:spPr>
            <a:xfrm flipH="1">
              <a:off x="3217892" y="3384851"/>
              <a:ext cx="335588" cy="544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5058955" y="907636"/>
            <a:ext cx="4185761" cy="524495"/>
            <a:chOff x="5058955" y="907636"/>
            <a:chExt cx="4185761" cy="524495"/>
          </a:xfrm>
        </p:grpSpPr>
        <p:sp>
          <p:nvSpPr>
            <p:cNvPr id="60" name="TextBox 59"/>
            <p:cNvSpPr txBox="1"/>
            <p:nvPr/>
          </p:nvSpPr>
          <p:spPr>
            <a:xfrm>
              <a:off x="5058955" y="907636"/>
              <a:ext cx="418576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MOESI_AMD_Base-CorePair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72" name="Straight Arrow Connector 71"/>
            <p:cNvCxnSpPr>
              <a:stCxn id="60" idx="2"/>
              <a:endCxn id="92" idx="0"/>
            </p:cNvCxnSpPr>
            <p:nvPr/>
          </p:nvCxnSpPr>
          <p:spPr>
            <a:xfrm>
              <a:off x="7151836" y="1276968"/>
              <a:ext cx="223433" cy="155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477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8702698"/>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1" dirty="0" smtClean="0"/>
                        <a:t>Background</a:t>
                      </a:r>
                      <a:endParaRPr lang="en-US" b="1" dirty="0"/>
                    </a:p>
                  </a:txBody>
                  <a:tcPr/>
                </a:tc>
                <a:tc>
                  <a:txBody>
                    <a:bodyPr/>
                    <a:lstStyle/>
                    <a:p>
                      <a:r>
                        <a:rPr lang="en-US" b="1" dirty="0" smtClean="0"/>
                        <a:t>Brad</a:t>
                      </a:r>
                      <a:endParaRPr lang="en-US" b="1" dirty="0"/>
                    </a:p>
                  </a:txBody>
                  <a:tcPr/>
                </a:tc>
                <a:tc>
                  <a:txBody>
                    <a:bodyPr/>
                    <a:lstStyle/>
                    <a:p>
                      <a:r>
                        <a:rPr lang="en-US" b="1" dirty="0" smtClean="0"/>
                        <a:t>8:45 – 9:05</a:t>
                      </a:r>
                      <a:endParaRPr lang="en-US" b="1" dirty="0"/>
                    </a:p>
                  </a:txBody>
                  <a:tcPr/>
                </a:tc>
              </a:tr>
              <a:tr h="370840">
                <a:tc>
                  <a:txBody>
                    <a:bodyPr/>
                    <a:lstStyle/>
                    <a:p>
                      <a:r>
                        <a:rPr lang="en-US" dirty="0" smtClean="0"/>
                        <a:t>Compilation and Simulation flow</a:t>
                      </a:r>
                    </a:p>
                  </a:txBody>
                  <a:tcPr/>
                </a:tc>
                <a:tc>
                  <a:txBody>
                    <a:bodyPr/>
                    <a:lstStyle/>
                    <a:p>
                      <a:r>
                        <a:rPr lang="en-US" dirty="0" smtClean="0"/>
                        <a:t>Tony</a:t>
                      </a:r>
                      <a:endParaRPr lang="en-US" dirty="0"/>
                    </a:p>
                  </a:txBody>
                  <a:tcPr/>
                </a:tc>
                <a:tc>
                  <a:txBody>
                    <a:bodyPr/>
                    <a:lstStyle/>
                    <a:p>
                      <a:r>
                        <a:rPr lang="en-US" dirty="0" smtClean="0"/>
                        <a:t>9:05 – 9:30</a:t>
                      </a:r>
                      <a:endParaRPr lang="en-US" dirty="0"/>
                    </a:p>
                  </a:txBody>
                  <a:tcPr/>
                </a:tc>
              </a:tr>
              <a:tr h="370840">
                <a:tc>
                  <a:txBody>
                    <a:bodyPr/>
                    <a:lstStyle/>
                    <a:p>
                      <a:r>
                        <a:rPr lang="en-US" dirty="0" smtClean="0"/>
                        <a:t>GPU Core Model</a:t>
                      </a:r>
                      <a:endParaRPr lang="en-US" dirty="0"/>
                    </a:p>
                  </a:txBody>
                  <a:tcPr/>
                </a:tc>
                <a:tc>
                  <a:txBody>
                    <a:bodyPr/>
                    <a:lstStyle/>
                    <a:p>
                      <a:r>
                        <a:rPr lang="en-US" dirty="0" smtClean="0"/>
                        <a:t>Tony</a:t>
                      </a:r>
                      <a:endParaRPr lang="en-US" dirty="0"/>
                    </a:p>
                  </a:txBody>
                  <a:tcPr/>
                </a:tc>
                <a:tc>
                  <a:txBody>
                    <a:bodyPr/>
                    <a:lstStyle/>
                    <a:p>
                      <a:r>
                        <a:rPr lang="en-US" dirty="0" smtClean="0"/>
                        <a:t>9:30</a:t>
                      </a:r>
                      <a:r>
                        <a:rPr lang="en-US" baseline="0" dirty="0" smtClean="0"/>
                        <a:t> – 10:00</a:t>
                      </a:r>
                      <a:endParaRPr lang="en-US" dirty="0"/>
                    </a:p>
                  </a:txBody>
                  <a:tcPr/>
                </a:tc>
              </a:tr>
              <a:tr h="370840">
                <a:tc gridSpan="2">
                  <a:txBody>
                    <a:bodyPr/>
                    <a:lstStyle/>
                    <a:p>
                      <a:pPr algn="ctr"/>
                      <a:r>
                        <a:rPr lang="en-US" dirty="0" smtClean="0"/>
                        <a:t>Break</a:t>
                      </a:r>
                      <a:endParaRPr lang="en-US" dirty="0"/>
                    </a:p>
                  </a:txBody>
                  <a:tcPr>
                    <a:solidFill>
                      <a:schemeClr val="tx2">
                        <a:lumMod val="85000"/>
                      </a:schemeClr>
                    </a:solidFill>
                  </a:tcPr>
                </a:tc>
                <a:tc hMerge="1">
                  <a:txBody>
                    <a:bodyPr/>
                    <a:lstStyle/>
                    <a:p>
                      <a:endParaRPr lang="en-US" dirty="0"/>
                    </a:p>
                  </a:txBody>
                  <a:tcPr/>
                </a:tc>
                <a:tc>
                  <a:txBody>
                    <a:bodyPr/>
                    <a:lstStyle/>
                    <a:p>
                      <a:r>
                        <a:rPr lang="en-US" dirty="0" smtClean="0"/>
                        <a:t>10:00</a:t>
                      </a:r>
                      <a:r>
                        <a:rPr lang="en-US" baseline="0" dirty="0" smtClean="0"/>
                        <a:t> – </a:t>
                      </a:r>
                      <a:r>
                        <a:rPr lang="en-US" dirty="0" smtClean="0"/>
                        <a:t>10:30</a:t>
                      </a:r>
                      <a:endParaRPr lang="en-US" dirty="0"/>
                    </a:p>
                  </a:txBody>
                  <a:tcPr>
                    <a:solidFill>
                      <a:schemeClr val="tx2">
                        <a:lumMod val="85000"/>
                      </a:schemeClr>
                    </a:solidFill>
                  </a:tcPr>
                </a:tc>
              </a:tr>
              <a:tr h="370840">
                <a:tc>
                  <a:txBody>
                    <a:bodyPr/>
                    <a:lstStyle/>
                    <a:p>
                      <a:r>
                        <a:rPr lang="en-US" dirty="0" smtClean="0"/>
                        <a:t>Ruby</a:t>
                      </a:r>
                      <a:r>
                        <a:rPr lang="en-US" baseline="0" dirty="0" smtClean="0"/>
                        <a:t> Memory Contributions</a:t>
                      </a:r>
                      <a:endParaRPr lang="en-US" dirty="0"/>
                    </a:p>
                  </a:txBody>
                  <a:tcPr/>
                </a:tc>
                <a:tc>
                  <a:txBody>
                    <a:bodyPr/>
                    <a:lstStyle/>
                    <a:p>
                      <a:r>
                        <a:rPr lang="en-US" dirty="0" smtClean="0"/>
                        <a:t>Brad</a:t>
                      </a:r>
                      <a:endParaRPr lang="en-US" dirty="0"/>
                    </a:p>
                  </a:txBody>
                  <a:tcPr/>
                </a:tc>
                <a:tc>
                  <a:txBody>
                    <a:bodyPr/>
                    <a:lstStyle/>
                    <a:p>
                      <a:r>
                        <a:rPr lang="en-US" dirty="0" smtClean="0"/>
                        <a:t>10:30</a:t>
                      </a:r>
                      <a:r>
                        <a:rPr lang="en-US" baseline="0" dirty="0" smtClean="0"/>
                        <a:t> – </a:t>
                      </a:r>
                      <a:r>
                        <a:rPr lang="en-US" dirty="0" smtClean="0"/>
                        <a:t>11:00</a:t>
                      </a:r>
                      <a:endParaRPr lang="en-US" dirty="0"/>
                    </a:p>
                  </a:txBody>
                  <a:tcPr/>
                </a:tc>
              </a:tr>
              <a:tr h="370840">
                <a:tc>
                  <a:txBody>
                    <a:bodyPr/>
                    <a:lstStyle/>
                    <a:p>
                      <a:r>
                        <a:rPr lang="en-US" dirty="0" smtClean="0"/>
                        <a:t>Demo</a:t>
                      </a:r>
                      <a:endParaRPr lang="en-US" dirty="0"/>
                    </a:p>
                  </a:txBody>
                  <a:tcPr/>
                </a:tc>
                <a:tc>
                  <a:txBody>
                    <a:bodyPr/>
                    <a:lstStyle/>
                    <a:p>
                      <a:r>
                        <a:rPr lang="en-US" dirty="0" smtClean="0"/>
                        <a:t>Tony</a:t>
                      </a:r>
                      <a:endParaRPr lang="en-US" dirty="0"/>
                    </a:p>
                  </a:txBody>
                  <a:tcPr/>
                </a:tc>
                <a:tc>
                  <a:txBody>
                    <a:bodyPr/>
                    <a:lstStyle/>
                    <a:p>
                      <a:r>
                        <a:rPr lang="en-US" dirty="0" smtClean="0"/>
                        <a:t>11:00</a:t>
                      </a:r>
                      <a:r>
                        <a:rPr lang="en-US" baseline="0" dirty="0" smtClean="0"/>
                        <a:t> – 11:20</a:t>
                      </a:r>
                      <a:endParaRPr lang="en-US"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5365277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VIPER Region protocol</a:t>
            </a:r>
            <a:endParaRPr lang="en-US" dirty="0"/>
          </a:p>
        </p:txBody>
      </p:sp>
      <p:sp>
        <p:nvSpPr>
          <p:cNvPr id="4" name="Text Placeholder 3"/>
          <p:cNvSpPr>
            <a:spLocks noGrp="1"/>
          </p:cNvSpPr>
          <p:nvPr>
            <p:ph type="body" sz="quarter" idx="10"/>
          </p:nvPr>
        </p:nvSpPr>
        <p:spPr/>
        <p:txBody>
          <a:bodyPr/>
          <a:lstStyle/>
          <a:p>
            <a:endParaRPr lang="en-US" dirty="0"/>
          </a:p>
        </p:txBody>
      </p:sp>
      <p:cxnSp>
        <p:nvCxnSpPr>
          <p:cNvPr id="5" name="Elbow Connector 4"/>
          <p:cNvCxnSpPr>
            <a:stCxn id="38" idx="2"/>
            <a:endCxn id="45" idx="0"/>
          </p:cNvCxnSpPr>
          <p:nvPr/>
        </p:nvCxnSpPr>
        <p:spPr>
          <a:xfrm rot="5400000">
            <a:off x="1500133" y="4556762"/>
            <a:ext cx="837969" cy="7619"/>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225446" y="1831448"/>
            <a:ext cx="837969" cy="545824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398926" y="1510249"/>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 (SQC)</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endParaRPr lang="en-US" b="1" dirty="0">
                <a:solidFill>
                  <a:prstClr val="white"/>
                </a:solidFill>
                <a:latin typeface="Arial"/>
              </a:endParaRPr>
            </a:p>
          </p:txBody>
        </p:sp>
      </p:grpSp>
      <p:grpSp>
        <p:nvGrpSpPr>
          <p:cNvPr id="88" name="Group 87"/>
          <p:cNvGrpSpPr/>
          <p:nvPr/>
        </p:nvGrpSpPr>
        <p:grpSpPr>
          <a:xfrm>
            <a:off x="6625609" y="1510249"/>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L1I</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253828" y="4979556"/>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Directory</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274388" y="1375222"/>
            <a:ext cx="6061468" cy="3160059"/>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4930034" y="1375222"/>
            <a:ext cx="77699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490069" y="1375221"/>
            <a:ext cx="1785640" cy="3171293"/>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 name="TextBox 58"/>
          <p:cNvSpPr txBox="1"/>
          <p:nvPr/>
        </p:nvSpPr>
        <p:spPr>
          <a:xfrm>
            <a:off x="1253828" y="6093522"/>
            <a:ext cx="449353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a:t>
            </a:r>
            <a:r>
              <a:rPr lang="en-US" sz="2000" b="1" dirty="0" smtClean="0">
                <a:latin typeface="Courier New" panose="02070309020205020404" pitchFamily="49" charset="0"/>
                <a:ea typeface="MS PGothic" pitchFamily="34" charset="-128"/>
                <a:cs typeface="Courier New" panose="02070309020205020404" pitchFamily="49" charset="0"/>
              </a:rPr>
              <a:t>-Region-</a:t>
            </a:r>
            <a:r>
              <a:rPr lang="en-US" sz="2000" b="1" dirty="0" err="1" smtClean="0">
                <a:latin typeface="Courier New" panose="02070309020205020404" pitchFamily="49" charset="0"/>
                <a:ea typeface="MS PGothic" pitchFamily="34" charset="-128"/>
                <a:cs typeface="Courier New" panose="02070309020205020404" pitchFamily="49" charset="0"/>
              </a:rPr>
              <a:t>dir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ounded Rectangle 61"/>
          <p:cNvSpPr/>
          <p:nvPr/>
        </p:nvSpPr>
        <p:spPr>
          <a:xfrm>
            <a:off x="1170507" y="4849164"/>
            <a:ext cx="7105202" cy="1578093"/>
          </a:xfrm>
          <a:prstGeom prst="roundRect">
            <a:avLst>
              <a:gd name="adj" fmla="val 6307"/>
            </a:avLst>
          </a:prstGeom>
          <a:noFill/>
          <a:ln w="38100">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73" name="Group 72"/>
          <p:cNvGrpSpPr/>
          <p:nvPr/>
        </p:nvGrpSpPr>
        <p:grpSpPr>
          <a:xfrm>
            <a:off x="933418" y="1727242"/>
            <a:ext cx="5449029" cy="1971975"/>
            <a:chOff x="925798" y="2124225"/>
            <a:chExt cx="5449029" cy="1971975"/>
          </a:xfrm>
        </p:grpSpPr>
        <p:sp>
          <p:nvSpPr>
            <p:cNvPr id="3" name="TextBox 2"/>
            <p:cNvSpPr txBox="1"/>
            <p:nvPr/>
          </p:nvSpPr>
          <p:spPr>
            <a:xfrm>
              <a:off x="3623687" y="2124225"/>
              <a:ext cx="2646878" cy="37702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GPU_VIPER-SQC.sm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6" name="TextBox 55"/>
            <p:cNvSpPr txBox="1"/>
            <p:nvPr/>
          </p:nvSpPr>
          <p:spPr>
            <a:xfrm>
              <a:off x="3560418" y="2731583"/>
              <a:ext cx="264687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GPU_VIPER-TCP.sm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TextBox 56"/>
            <p:cNvSpPr txBox="1"/>
            <p:nvPr/>
          </p:nvSpPr>
          <p:spPr>
            <a:xfrm>
              <a:off x="3019421" y="3736871"/>
              <a:ext cx="3355406" cy="3416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GPU_VIPER-Region-TCC.sm</a:t>
              </a:r>
              <a:endParaRPr kumimoji="0" lang="en-US"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49" name="Straight Arrow Connector 48"/>
            <p:cNvCxnSpPr>
              <a:stCxn id="3" idx="1"/>
            </p:cNvCxnSpPr>
            <p:nvPr/>
          </p:nvCxnSpPr>
          <p:spPr>
            <a:xfrm flipH="1" flipV="1">
              <a:off x="3478949" y="2212032"/>
              <a:ext cx="144738" cy="100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6" idx="1"/>
            </p:cNvCxnSpPr>
            <p:nvPr/>
          </p:nvCxnSpPr>
          <p:spPr>
            <a:xfrm flipH="1">
              <a:off x="3379944" y="2916249"/>
              <a:ext cx="180474" cy="177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6" idx="1"/>
            </p:cNvCxnSpPr>
            <p:nvPr/>
          </p:nvCxnSpPr>
          <p:spPr>
            <a:xfrm flipH="1">
              <a:off x="2476176" y="2916249"/>
              <a:ext cx="1084242"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6" idx="1"/>
            </p:cNvCxnSpPr>
            <p:nvPr/>
          </p:nvCxnSpPr>
          <p:spPr>
            <a:xfrm flipH="1">
              <a:off x="1648608" y="2916249"/>
              <a:ext cx="1911810" cy="166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p:cNvCxnSpPr>
            <p:nvPr/>
          </p:nvCxnSpPr>
          <p:spPr>
            <a:xfrm flipH="1">
              <a:off x="925798" y="2916249"/>
              <a:ext cx="2634620" cy="173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7" idx="1"/>
            </p:cNvCxnSpPr>
            <p:nvPr/>
          </p:nvCxnSpPr>
          <p:spPr>
            <a:xfrm flipH="1">
              <a:off x="2651259" y="3907687"/>
              <a:ext cx="368162" cy="188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3696746" y="898284"/>
            <a:ext cx="5262979" cy="476937"/>
            <a:chOff x="3696746" y="898284"/>
            <a:chExt cx="5262979" cy="476937"/>
          </a:xfrm>
        </p:grpSpPr>
        <p:sp>
          <p:nvSpPr>
            <p:cNvPr id="60" name="TextBox 59"/>
            <p:cNvSpPr txBox="1"/>
            <p:nvPr/>
          </p:nvSpPr>
          <p:spPr>
            <a:xfrm>
              <a:off x="3696746" y="898284"/>
              <a:ext cx="5262979"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a:t>
              </a:r>
              <a:r>
                <a:rPr lang="en-US" sz="2000" b="1" dirty="0" smtClean="0">
                  <a:latin typeface="Courier New" panose="02070309020205020404" pitchFamily="49" charset="0"/>
                  <a:ea typeface="MS PGothic" pitchFamily="34" charset="-128"/>
                  <a:cs typeface="Courier New" panose="02070309020205020404" pitchFamily="49" charset="0"/>
                </a:rPr>
                <a:t>-Region-</a:t>
              </a:r>
              <a:r>
                <a:rPr lang="en-US" sz="2000" b="1" dirty="0" err="1" smtClean="0">
                  <a:latin typeface="Courier New" panose="02070309020205020404" pitchFamily="49" charset="0"/>
                  <a:ea typeface="MS PGothic" pitchFamily="34" charset="-128"/>
                  <a:cs typeface="Courier New" panose="02070309020205020404" pitchFamily="49" charset="0"/>
                </a:rPr>
                <a:t>CorePair</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000" b="1" i="0" u="none" strike="noStrike" kern="1200" cap="none" spc="0" normalizeH="0" baseline="0" noProof="0" dirty="0" err="1"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72" name="Straight Arrow Connector 71"/>
            <p:cNvCxnSpPr>
              <a:stCxn id="60" idx="2"/>
              <a:endCxn id="92" idx="0"/>
            </p:cNvCxnSpPr>
            <p:nvPr/>
          </p:nvCxnSpPr>
          <p:spPr>
            <a:xfrm>
              <a:off x="6328236" y="1267616"/>
              <a:ext cx="1054653" cy="107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Rounded Rectangle 74"/>
          <p:cNvSpPr/>
          <p:nvPr/>
        </p:nvSpPr>
        <p:spPr bwMode="auto">
          <a:xfrm>
            <a:off x="391306" y="4184015"/>
            <a:ext cx="3048000" cy="294875"/>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err="1" smtClean="0">
                <a:solidFill>
                  <a:prstClr val="white"/>
                </a:solidFill>
                <a:latin typeface="Arial"/>
              </a:rPr>
              <a:t>RegionBuffer</a:t>
            </a:r>
            <a:endParaRPr lang="en-US" b="1" dirty="0">
              <a:solidFill>
                <a:prstClr val="white"/>
              </a:solidFill>
              <a:latin typeface="Arial"/>
            </a:endParaRPr>
          </a:p>
        </p:txBody>
      </p:sp>
      <p:sp>
        <p:nvSpPr>
          <p:cNvPr id="77" name="Rounded Rectangle 76"/>
          <p:cNvSpPr/>
          <p:nvPr/>
        </p:nvSpPr>
        <p:spPr bwMode="auto">
          <a:xfrm>
            <a:off x="6625609" y="4198424"/>
            <a:ext cx="1495887" cy="294875"/>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err="1" smtClean="0">
                <a:solidFill>
                  <a:prstClr val="white"/>
                </a:solidFill>
                <a:latin typeface="Arial"/>
              </a:rPr>
              <a:t>RegionBuffer</a:t>
            </a:r>
            <a:endParaRPr lang="en-US" b="1" dirty="0">
              <a:solidFill>
                <a:prstClr val="white"/>
              </a:solidFill>
              <a:latin typeface="Arial"/>
            </a:endParaRPr>
          </a:p>
        </p:txBody>
      </p:sp>
      <p:sp>
        <p:nvSpPr>
          <p:cNvPr id="94" name="Rounded Rectangle 93"/>
          <p:cNvSpPr/>
          <p:nvPr/>
        </p:nvSpPr>
        <p:spPr bwMode="auto">
          <a:xfrm>
            <a:off x="1253828" y="4649084"/>
            <a:ext cx="1297225" cy="294875"/>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err="1" smtClean="0">
                <a:solidFill>
                  <a:prstClr val="white"/>
                </a:solidFill>
                <a:latin typeface="Arial"/>
              </a:rPr>
              <a:t>RegionDir</a:t>
            </a:r>
            <a:endParaRPr lang="en-US" b="1" dirty="0">
              <a:solidFill>
                <a:prstClr val="white"/>
              </a:solidFill>
              <a:latin typeface="Arial"/>
            </a:endParaRPr>
          </a:p>
        </p:txBody>
      </p:sp>
      <p:grpSp>
        <p:nvGrpSpPr>
          <p:cNvPr id="85" name="Group 84"/>
          <p:cNvGrpSpPr/>
          <p:nvPr/>
        </p:nvGrpSpPr>
        <p:grpSpPr>
          <a:xfrm>
            <a:off x="54375" y="4338549"/>
            <a:ext cx="6976872" cy="1841696"/>
            <a:chOff x="54375" y="4338549"/>
            <a:chExt cx="6976872" cy="1841696"/>
          </a:xfrm>
        </p:grpSpPr>
        <p:sp>
          <p:nvSpPr>
            <p:cNvPr id="76" name="TextBox 75"/>
            <p:cNvSpPr txBox="1"/>
            <p:nvPr/>
          </p:nvSpPr>
          <p:spPr>
            <a:xfrm>
              <a:off x="2710834" y="4531521"/>
              <a:ext cx="4320413" cy="3416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b="1" dirty="0" err="1" smtClean="0">
                  <a:latin typeface="Courier New" panose="02070309020205020404" pitchFamily="49" charset="0"/>
                  <a:ea typeface="MS PGothic" pitchFamily="34" charset="-128"/>
                  <a:cs typeface="Courier New" panose="02070309020205020404" pitchFamily="49" charset="0"/>
                </a:rPr>
                <a:t>MOESI_AMD_Base</a:t>
              </a:r>
              <a:r>
                <a:rPr kumimoji="0" lang="en-US"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-RegionBuffer.sm</a:t>
              </a:r>
              <a:endParaRPr kumimoji="0" lang="en-US"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64" name="Straight Arrow Connector 63"/>
            <p:cNvCxnSpPr/>
            <p:nvPr/>
          </p:nvCxnSpPr>
          <p:spPr>
            <a:xfrm flipH="1" flipV="1">
              <a:off x="3558939" y="4338549"/>
              <a:ext cx="1561146" cy="15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120085" y="4361564"/>
              <a:ext cx="1257411" cy="1317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54375" y="4695223"/>
              <a:ext cx="1199453" cy="1485022"/>
              <a:chOff x="54375" y="4695223"/>
              <a:chExt cx="1199453" cy="1485022"/>
            </a:xfrm>
          </p:grpSpPr>
          <p:sp>
            <p:nvSpPr>
              <p:cNvPr id="95" name="TextBox 94"/>
              <p:cNvSpPr txBox="1"/>
              <p:nvPr/>
            </p:nvSpPr>
            <p:spPr>
              <a:xfrm>
                <a:off x="54375" y="4695223"/>
                <a:ext cx="1167445" cy="148502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err="1" smtClean="0">
                    <a:latin typeface="Courier New" panose="02070309020205020404" pitchFamily="49" charset="0"/>
                    <a:ea typeface="MS PGothic" pitchFamily="34" charset="-128"/>
                    <a:cs typeface="Courier New" panose="02070309020205020404" pitchFamily="49" charset="0"/>
                  </a:rPr>
                  <a:t>MOESI_AMD_Base</a:t>
                </a:r>
                <a:r>
                  <a:rPr kumimoji="0" lang="en-US" sz="2000" b="1" i="0" u="none" strike="noStrike" kern="1200" cap="none" spc="0" normalizeH="0" baseline="0" noProof="0" dirty="0" smtClean="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rPr>
                  <a:t>-RegionDir.sm</a:t>
                </a:r>
                <a:endParaRPr kumimoji="0" lang="en-US" sz="2000" b="1" i="0" u="none" strike="noStrike" kern="1200" cap="none" spc="0" normalizeH="0" baseline="0" noProof="0" dirty="0">
                  <a:ln>
                    <a:noFill/>
                  </a:ln>
                  <a:solidFill>
                    <a:schemeClr val="tx1"/>
                  </a:solidFill>
                  <a:effectLst/>
                  <a:uLnTx/>
                  <a:uFillTx/>
                  <a:latin typeface="Courier New" panose="02070309020205020404" pitchFamily="49" charset="0"/>
                  <a:ea typeface="MS PGothic" pitchFamily="34" charset="-128"/>
                  <a:cs typeface="Courier New" panose="02070309020205020404" pitchFamily="49" charset="0"/>
                </a:endParaRPr>
              </a:p>
            </p:txBody>
          </p:sp>
          <p:cxnSp>
            <p:nvCxnSpPr>
              <p:cNvPr id="83" name="Straight Arrow Connector 82"/>
              <p:cNvCxnSpPr>
                <a:endCxn id="94" idx="1"/>
              </p:cNvCxnSpPr>
              <p:nvPr/>
            </p:nvCxnSpPr>
            <p:spPr>
              <a:xfrm flipV="1">
                <a:off x="933418" y="4796522"/>
                <a:ext cx="320410" cy="52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05413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 GPU Core interface</a:t>
            </a:r>
            <a:endParaRPr lang="en-US" dirty="0"/>
          </a:p>
        </p:txBody>
      </p:sp>
      <p:sp>
        <p:nvSpPr>
          <p:cNvPr id="4" name="Text Placeholder 3"/>
          <p:cNvSpPr>
            <a:spLocks noGrp="1"/>
          </p:cNvSpPr>
          <p:nvPr>
            <p:ph type="body" sz="quarter" idx="10"/>
          </p:nvPr>
        </p:nvSpPr>
        <p:spPr/>
        <p:txBody>
          <a:bodyPr/>
          <a:lstStyle/>
          <a:p>
            <a:r>
              <a:rPr lang="en-US" dirty="0" smtClean="0"/>
              <a:t>GPU Memory Coalescing – Critical For Performance</a:t>
            </a:r>
            <a:endParaRPr lang="en-US" dirty="0"/>
          </a:p>
        </p:txBody>
      </p:sp>
      <p:grpSp>
        <p:nvGrpSpPr>
          <p:cNvPr id="210" name="Group 209"/>
          <p:cNvGrpSpPr/>
          <p:nvPr/>
        </p:nvGrpSpPr>
        <p:grpSpPr>
          <a:xfrm>
            <a:off x="398926" y="1948954"/>
            <a:ext cx="685800" cy="1230358"/>
            <a:chOff x="398926" y="1948954"/>
            <a:chExt cx="685800" cy="1230358"/>
          </a:xfrm>
        </p:grpSpPr>
        <p:sp>
          <p:nvSpPr>
            <p:cNvPr id="5" name="Rounded Rectangle 4"/>
            <p:cNvSpPr/>
            <p:nvPr/>
          </p:nvSpPr>
          <p:spPr bwMode="auto">
            <a:xfrm>
              <a:off x="398926" y="1948954"/>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6" name="Rounded Rectangle 5"/>
            <p:cNvSpPr/>
            <p:nvPr/>
          </p:nvSpPr>
          <p:spPr bwMode="auto">
            <a:xfrm>
              <a:off x="398926" y="2722112"/>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7" name="Straight Connector 6"/>
            <p:cNvCxnSpPr/>
            <p:nvPr/>
          </p:nvCxnSpPr>
          <p:spPr>
            <a:xfrm>
              <a:off x="741826" y="2558554"/>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9" name="Rounded Rectangle 8"/>
          <p:cNvSpPr/>
          <p:nvPr/>
        </p:nvSpPr>
        <p:spPr>
          <a:xfrm>
            <a:off x="1915621" y="1165795"/>
            <a:ext cx="4777946" cy="914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 name="Rectangle 10"/>
          <p:cNvSpPr/>
          <p:nvPr/>
        </p:nvSpPr>
        <p:spPr>
          <a:xfrm>
            <a:off x="1610821" y="1038224"/>
            <a:ext cx="6952735" cy="419873"/>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212" name="Group 211"/>
          <p:cNvGrpSpPr/>
          <p:nvPr/>
        </p:nvGrpSpPr>
        <p:grpSpPr>
          <a:xfrm>
            <a:off x="5837528" y="2122335"/>
            <a:ext cx="3195832" cy="730364"/>
            <a:chOff x="5837528" y="2122335"/>
            <a:chExt cx="3195832" cy="730364"/>
          </a:xfrm>
        </p:grpSpPr>
        <p:cxnSp>
          <p:nvCxnSpPr>
            <p:cNvPr id="25" name="Straight Arrow Connector 24"/>
            <p:cNvCxnSpPr/>
            <p:nvPr/>
          </p:nvCxnSpPr>
          <p:spPr>
            <a:xfrm flipH="1">
              <a:off x="5837528" y="2458580"/>
              <a:ext cx="11442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50439" y="2122335"/>
              <a:ext cx="188405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64 “M5” Ports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TextBox 31"/>
            <p:cNvSpPr txBox="1"/>
            <p:nvPr/>
          </p:nvSpPr>
          <p:spPr>
            <a:xfrm>
              <a:off x="7052307" y="2427967"/>
              <a:ext cx="198105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i="1" dirty="0">
                  <a:latin typeface="+mj-lt"/>
                  <a:ea typeface="MS PGothic" pitchFamily="34" charset="-128"/>
                  <a:cs typeface="+mn-cs"/>
                </a:rPr>
                <a:t>o</a:t>
              </a:r>
              <a:r>
                <a:rPr lang="en-US" sz="1200" i="1" noProof="0" dirty="0" smtClean="0">
                  <a:latin typeface="+mj-lt"/>
                  <a:ea typeface="MS PGothic" pitchFamily="34" charset="-128"/>
                  <a:cs typeface="+mn-cs"/>
                </a:rPr>
                <a:t>ne </a:t>
              </a:r>
              <a:r>
                <a:rPr lang="en-US" sz="1200" i="1" noProof="0" dirty="0" err="1" smtClean="0">
                  <a:latin typeface="+mj-lt"/>
                  <a:ea typeface="MS PGothic" pitchFamily="34" charset="-128"/>
                  <a:cs typeface="+mn-cs"/>
                </a:rPr>
                <a:t>pkt</a:t>
              </a:r>
              <a:r>
                <a:rPr lang="en-US" sz="1200" i="1" noProof="0" dirty="0" smtClean="0">
                  <a:latin typeface="+mj-lt"/>
                  <a:ea typeface="MS PGothic" pitchFamily="34" charset="-128"/>
                  <a:cs typeface="+mn-cs"/>
                </a:rPr>
                <a:t> per work-item request (byte address)</a:t>
              </a:r>
              <a:endParaRPr kumimoji="0" lang="en-US" sz="12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215" name="Group 214"/>
          <p:cNvGrpSpPr/>
          <p:nvPr/>
        </p:nvGrpSpPr>
        <p:grpSpPr>
          <a:xfrm>
            <a:off x="4672584" y="5525747"/>
            <a:ext cx="4562525" cy="710392"/>
            <a:chOff x="4672584" y="5525747"/>
            <a:chExt cx="4562525" cy="710392"/>
          </a:xfrm>
        </p:grpSpPr>
        <p:sp>
          <p:nvSpPr>
            <p:cNvPr id="33" name="TextBox 32"/>
            <p:cNvSpPr txBox="1"/>
            <p:nvPr/>
          </p:nvSpPr>
          <p:spPr>
            <a:xfrm>
              <a:off x="6901588" y="5811407"/>
              <a:ext cx="1981053"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i="1" dirty="0">
                  <a:latin typeface="+mj-lt"/>
                  <a:ea typeface="MS PGothic" pitchFamily="34" charset="-128"/>
                  <a:cs typeface="+mn-cs"/>
                </a:rPr>
                <a:t>o</a:t>
              </a:r>
              <a:r>
                <a:rPr lang="en-US" sz="1200" i="1" noProof="0" dirty="0" smtClean="0">
                  <a:latin typeface="+mj-lt"/>
                  <a:ea typeface="MS PGothic" pitchFamily="34" charset="-128"/>
                  <a:cs typeface="+mn-cs"/>
                </a:rPr>
                <a:t>ne </a:t>
              </a:r>
              <a:r>
                <a:rPr lang="en-US" sz="1200" i="1" noProof="0" dirty="0" err="1" smtClean="0">
                  <a:latin typeface="+mj-lt"/>
                  <a:ea typeface="MS PGothic" pitchFamily="34" charset="-128"/>
                  <a:cs typeface="+mn-cs"/>
                </a:rPr>
                <a:t>RubyRequest</a:t>
              </a:r>
              <a:r>
                <a:rPr lang="en-US" sz="1200" i="1" noProof="0" dirty="0" smtClean="0">
                  <a:latin typeface="+mj-lt"/>
                  <a:ea typeface="MS PGothic" pitchFamily="34" charset="-128"/>
                  <a:cs typeface="+mn-cs"/>
                </a:rPr>
                <a:t> per cache block (block-aligned address)</a:t>
              </a:r>
              <a:endParaRPr kumimoji="0" lang="en-US" sz="12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nvSpPr>
          <p:spPr>
            <a:xfrm>
              <a:off x="6857103" y="5525747"/>
              <a:ext cx="237800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1 Mandatory Queue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88" name="Straight Arrow Connector 187"/>
            <p:cNvCxnSpPr/>
            <p:nvPr/>
          </p:nvCxnSpPr>
          <p:spPr>
            <a:xfrm flipH="1">
              <a:off x="4672584" y="5843016"/>
              <a:ext cx="22290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084726" y="1445484"/>
            <a:ext cx="5724171" cy="5101537"/>
            <a:chOff x="1084726" y="1445484"/>
            <a:chExt cx="5724171" cy="5101537"/>
          </a:xfrm>
        </p:grpSpPr>
        <p:cxnSp>
          <p:nvCxnSpPr>
            <p:cNvPr id="19" name="Straight Connector 18"/>
            <p:cNvCxnSpPr/>
            <p:nvPr/>
          </p:nvCxnSpPr>
          <p:spPr>
            <a:xfrm>
              <a:off x="2792589" y="2079143"/>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39485" y="207579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88045" y="2079142"/>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34941" y="207579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80944" y="2079142"/>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26664" y="207579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072384" y="207914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18104" y="207578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66053" y="2079142"/>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12949" y="207579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55264" y="207914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300984" y="207578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346704" y="207914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392424" y="207578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8144" y="207914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83864" y="20757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2903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75930" y="207896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624490"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666744" y="207896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71246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58184" y="207896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0390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49624" y="207896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9534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941064" y="207896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8678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032504" y="207896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078224" y="208231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23944" y="207896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69664" y="207568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15384" y="2078966"/>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61323" y="2077472"/>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308219" y="207412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356779" y="207747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398264" y="207411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43984" y="207747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89704" y="207411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535424" y="207747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583759" y="207411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26864" y="2077471"/>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672584" y="207411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720919" y="207747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766639" y="207411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812359" y="2077470"/>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858079" y="207411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903799" y="2077469"/>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949519" y="20741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9468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041585" y="207729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84064"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132399" y="207729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17811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223839" y="207729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26955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315279" y="2077296"/>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36099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406719" y="207729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45243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498159" y="2077296"/>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543879" y="2080648"/>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589599" y="2077296"/>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635319" y="2074017"/>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681039" y="2077295"/>
              <a:ext cx="0" cy="1832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1864859" y="6089821"/>
              <a:ext cx="4828708" cy="457200"/>
            </a:xfrm>
            <a:prstGeom prst="roundRect">
              <a:avLst/>
            </a:prstGeom>
            <a:ln>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endParaRPr lang="en-US" b="1" dirty="0" smtClean="0">
                <a:solidFill>
                  <a:prstClr val="white"/>
                </a:solidFill>
                <a:latin typeface="Arial"/>
              </a:endParaRPr>
            </a:p>
          </p:txBody>
        </p:sp>
        <p:sp>
          <p:nvSpPr>
            <p:cNvPr id="10" name="Rectangle 9"/>
            <p:cNvSpPr/>
            <p:nvPr/>
          </p:nvSpPr>
          <p:spPr>
            <a:xfrm>
              <a:off x="1742626" y="1458097"/>
              <a:ext cx="5066271" cy="4967417"/>
            </a:xfrm>
            <a:prstGeom prst="rect">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8" name="Rounded Rectangle 27"/>
            <p:cNvSpPr/>
            <p:nvPr/>
          </p:nvSpPr>
          <p:spPr>
            <a:xfrm>
              <a:off x="1977425" y="2995279"/>
              <a:ext cx="4646012" cy="2303112"/>
            </a:xfrm>
            <a:prstGeom prst="round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TextBox 28"/>
            <p:cNvSpPr txBox="1"/>
            <p:nvPr/>
          </p:nvSpPr>
          <p:spPr>
            <a:xfrm>
              <a:off x="2057311" y="3045808"/>
              <a:ext cx="1232390" cy="369332"/>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accent5"/>
                  </a:solidFill>
                  <a:effectLst/>
                  <a:uLnTx/>
                  <a:uFillTx/>
                  <a:latin typeface="+mj-lt"/>
                  <a:ea typeface="MS PGothic" pitchFamily="34" charset="-128"/>
                  <a:cs typeface="+mn-cs"/>
                </a:rPr>
                <a:t>Ruby</a:t>
              </a:r>
              <a:r>
                <a:rPr kumimoji="0" lang="en-US" sz="2000" b="1" i="0" u="none" strike="noStrike" kern="1200" cap="none" spc="0" normalizeH="0" noProof="0" dirty="0" smtClean="0">
                  <a:ln>
                    <a:noFill/>
                  </a:ln>
                  <a:solidFill>
                    <a:schemeClr val="accent5"/>
                  </a:solidFill>
                  <a:effectLst/>
                  <a:uLnTx/>
                  <a:uFillTx/>
                  <a:latin typeface="+mj-lt"/>
                  <a:ea typeface="MS PGothic" pitchFamily="34" charset="-128"/>
                  <a:cs typeface="+mn-cs"/>
                </a:rPr>
                <a:t> Port</a:t>
              </a:r>
              <a:endParaRPr kumimoji="0" lang="en-US" sz="2000" b="1" i="0" u="none" strike="noStrike" kern="1200" cap="none" spc="0" normalizeH="0" baseline="0" noProof="0" dirty="0">
                <a:ln>
                  <a:noFill/>
                </a:ln>
                <a:solidFill>
                  <a:schemeClr val="accent5"/>
                </a:solidFill>
                <a:effectLst/>
                <a:uLnTx/>
                <a:uFillTx/>
                <a:latin typeface="+mj-lt"/>
                <a:ea typeface="MS PGothic" pitchFamily="34" charset="-128"/>
                <a:cs typeface="+mn-cs"/>
              </a:endParaRPr>
            </a:p>
          </p:txBody>
        </p:sp>
        <p:sp>
          <p:nvSpPr>
            <p:cNvPr id="30" name="Rounded Rectangle 29"/>
            <p:cNvSpPr/>
            <p:nvPr/>
          </p:nvSpPr>
          <p:spPr>
            <a:xfrm>
              <a:off x="2105972" y="3417963"/>
              <a:ext cx="4382293" cy="1761156"/>
            </a:xfrm>
            <a:prstGeom prst="round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1" name="TextBox 30"/>
            <p:cNvSpPr txBox="1"/>
            <p:nvPr/>
          </p:nvSpPr>
          <p:spPr>
            <a:xfrm>
              <a:off x="2101768" y="3433865"/>
              <a:ext cx="1733168" cy="369332"/>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accent4"/>
                  </a:solidFill>
                  <a:effectLst/>
                  <a:uLnTx/>
                  <a:uFillTx/>
                  <a:latin typeface="+mj-lt"/>
                  <a:ea typeface="MS PGothic" pitchFamily="34" charset="-128"/>
                  <a:cs typeface="+mn-cs"/>
                </a:rPr>
                <a:t>GPU </a:t>
              </a:r>
              <a:r>
                <a:rPr kumimoji="0" lang="en-US" sz="2000" b="1" i="0" u="none" strike="noStrike" kern="1200" cap="none" spc="0" normalizeH="0" baseline="0" noProof="0" dirty="0" err="1" smtClean="0">
                  <a:ln>
                    <a:noFill/>
                  </a:ln>
                  <a:solidFill>
                    <a:schemeClr val="accent4"/>
                  </a:solidFill>
                  <a:effectLst/>
                  <a:uLnTx/>
                  <a:uFillTx/>
                  <a:latin typeface="+mj-lt"/>
                  <a:ea typeface="MS PGothic" pitchFamily="34" charset="-128"/>
                  <a:cs typeface="+mn-cs"/>
                </a:rPr>
                <a:t>Coalescer</a:t>
              </a:r>
              <a:endParaRPr kumimoji="0" lang="en-US" sz="20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
          <p:nvSpPr>
            <p:cNvPr id="35" name="Rectangle 34"/>
            <p:cNvSpPr/>
            <p:nvPr/>
          </p:nvSpPr>
          <p:spPr>
            <a:xfrm>
              <a:off x="2776784" y="3911768"/>
              <a:ext cx="2926080" cy="183732"/>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6" name="Rectangle 35"/>
            <p:cNvSpPr/>
            <p:nvPr/>
          </p:nvSpPr>
          <p:spPr>
            <a:xfrm>
              <a:off x="3511665" y="4832914"/>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7" name="Rectangle 36"/>
            <p:cNvSpPr/>
            <p:nvPr/>
          </p:nvSpPr>
          <p:spPr>
            <a:xfrm>
              <a:off x="2831311" y="4832914"/>
              <a:ext cx="457200" cy="10864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39" name="Straight Connector 38"/>
            <p:cNvCxnSpPr>
              <a:stCxn id="30" idx="2"/>
              <a:endCxn id="46" idx="0"/>
            </p:cNvCxnSpPr>
            <p:nvPr/>
          </p:nvCxnSpPr>
          <p:spPr>
            <a:xfrm>
              <a:off x="4297119" y="5179119"/>
              <a:ext cx="0" cy="385321"/>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75573" y="6023773"/>
              <a:ext cx="0" cy="66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068519" y="5901014"/>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3" name="Rectangle 42"/>
            <p:cNvSpPr/>
            <p:nvPr/>
          </p:nvSpPr>
          <p:spPr>
            <a:xfrm>
              <a:off x="4068519" y="5788152"/>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4068519" y="5677302"/>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4068519" y="5564440"/>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1" name="Straight Connector 50"/>
            <p:cNvCxnSpPr/>
            <p:nvPr/>
          </p:nvCxnSpPr>
          <p:spPr>
            <a:xfrm>
              <a:off x="4068519" y="5498392"/>
              <a:ext cx="0" cy="66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25663" y="5498392"/>
              <a:ext cx="0" cy="6604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820390" y="391284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867286" y="390949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915846" y="3912847"/>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962742" y="390949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08745" y="3912847"/>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54465" y="390949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100185" y="391284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145905" y="390949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193854" y="3912847"/>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240750" y="390949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283065" y="391284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328785" y="390949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374505" y="391284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420225" y="390949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465945" y="391284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511665" y="39094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55683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603731" y="391267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652291"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694545" y="391267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74026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785985" y="391267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83170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877425" y="391267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2314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68865" y="391267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01458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060305" y="391267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106025" y="391602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151745" y="391267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197465" y="390939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243185" y="3912671"/>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289124" y="3911177"/>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336020" y="390782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384580" y="391117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426065" y="390782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471785" y="391117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517505" y="390782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563225" y="391117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611560" y="390782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654665" y="3911176"/>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700385" y="390782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48720" y="391117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94440" y="390782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840160" y="391117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885880" y="390782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931600" y="391117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977320" y="39078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02249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069386" y="391100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111865"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160200" y="391100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20592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251640" y="391100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29736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343080" y="3911001"/>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38880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434520" y="391100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48024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525960" y="3911001"/>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571680" y="391435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617400" y="3911001"/>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663120" y="390772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5" idx="3"/>
            </p:cNvCxnSpPr>
            <p:nvPr/>
          </p:nvCxnSpPr>
          <p:spPr>
            <a:xfrm flipV="1">
              <a:off x="1084726" y="1445484"/>
              <a:ext cx="673395" cy="80827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6" idx="3"/>
            </p:cNvCxnSpPr>
            <p:nvPr/>
          </p:nvCxnSpPr>
          <p:spPr>
            <a:xfrm>
              <a:off x="1084726" y="2950712"/>
              <a:ext cx="657900" cy="347480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37" idx="0"/>
            </p:cNvCxnSpPr>
            <p:nvPr/>
          </p:nvCxnSpPr>
          <p:spPr>
            <a:xfrm flipH="1">
              <a:off x="3059911" y="4104988"/>
              <a:ext cx="7367" cy="72792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endCxn id="36" idx="0"/>
            </p:cNvCxnSpPr>
            <p:nvPr/>
          </p:nvCxnSpPr>
          <p:spPr>
            <a:xfrm flipH="1">
              <a:off x="3740265" y="4110715"/>
              <a:ext cx="7368" cy="722199"/>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5176679" y="4814472"/>
              <a:ext cx="457200" cy="10972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06" name="Straight Connector 205"/>
            <p:cNvCxnSpPr>
              <a:endCxn id="205" idx="0"/>
            </p:cNvCxnSpPr>
            <p:nvPr/>
          </p:nvCxnSpPr>
          <p:spPr>
            <a:xfrm flipH="1">
              <a:off x="5405279" y="4092273"/>
              <a:ext cx="7368" cy="722199"/>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4403457" y="4421275"/>
              <a:ext cx="45720"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8" name="Oval 207"/>
            <p:cNvSpPr/>
            <p:nvPr/>
          </p:nvSpPr>
          <p:spPr>
            <a:xfrm>
              <a:off x="4580982" y="4426933"/>
              <a:ext cx="45720"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9" name="Oval 208"/>
            <p:cNvSpPr/>
            <p:nvPr/>
          </p:nvSpPr>
          <p:spPr>
            <a:xfrm>
              <a:off x="4772818" y="4427111"/>
              <a:ext cx="45720"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sp>
        <p:nvSpPr>
          <p:cNvPr id="13" name="Rectangle 12"/>
          <p:cNvSpPr/>
          <p:nvPr/>
        </p:nvSpPr>
        <p:spPr>
          <a:xfrm>
            <a:off x="1408994" y="6438128"/>
            <a:ext cx="6952735" cy="158322"/>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214" name="Group 213"/>
          <p:cNvGrpSpPr/>
          <p:nvPr/>
        </p:nvGrpSpPr>
        <p:grpSpPr>
          <a:xfrm>
            <a:off x="5781263" y="4659721"/>
            <a:ext cx="2411774" cy="424732"/>
            <a:chOff x="5781263" y="4659721"/>
            <a:chExt cx="2411774" cy="424732"/>
          </a:xfrm>
        </p:grpSpPr>
        <p:sp>
          <p:nvSpPr>
            <p:cNvPr id="193" name="TextBox 192"/>
            <p:cNvSpPr txBox="1"/>
            <p:nvPr/>
          </p:nvSpPr>
          <p:spPr>
            <a:xfrm>
              <a:off x="6069146" y="4659721"/>
              <a:ext cx="2123891" cy="424732"/>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noProof="0" dirty="0" smtClean="0">
                  <a:solidFill>
                    <a:schemeClr val="accent2">
                      <a:lumMod val="50000"/>
                    </a:schemeClr>
                  </a:solidFill>
                  <a:latin typeface="+mj-lt"/>
                  <a:ea typeface="MS PGothic" pitchFamily="34" charset="-128"/>
                  <a:cs typeface="+mn-cs"/>
                </a:rPr>
                <a:t>Coalesced using lower priority events at the end of the cycle</a:t>
              </a:r>
              <a:endParaRPr kumimoji="0" lang="en-US" sz="1200" b="0" i="0" u="none" strike="noStrike" kern="1200" cap="none" spc="0" normalizeH="0" baseline="0" noProof="0" dirty="0">
                <a:ln>
                  <a:noFill/>
                </a:ln>
                <a:solidFill>
                  <a:schemeClr val="accent2">
                    <a:lumMod val="50000"/>
                  </a:schemeClr>
                </a:solidFill>
                <a:effectLst/>
                <a:uLnTx/>
                <a:uFillTx/>
                <a:latin typeface="+mj-lt"/>
                <a:ea typeface="MS PGothic" pitchFamily="34" charset="-128"/>
                <a:cs typeface="+mn-cs"/>
              </a:endParaRPr>
            </a:p>
          </p:txBody>
        </p:sp>
        <p:sp>
          <p:nvSpPr>
            <p:cNvPr id="213" name="Right Arrow 212"/>
            <p:cNvSpPr/>
            <p:nvPr/>
          </p:nvSpPr>
          <p:spPr>
            <a:xfrm rot="10800000">
              <a:off x="5781263" y="4812121"/>
              <a:ext cx="287881" cy="102794"/>
            </a:xfrm>
            <a:prstGeom prst="rightArrow">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grpSp>
        <p:nvGrpSpPr>
          <p:cNvPr id="192" name="Group 191"/>
          <p:cNvGrpSpPr/>
          <p:nvPr/>
        </p:nvGrpSpPr>
        <p:grpSpPr>
          <a:xfrm>
            <a:off x="5781265" y="3703696"/>
            <a:ext cx="2641045" cy="590931"/>
            <a:chOff x="5781265" y="3703696"/>
            <a:chExt cx="2641045" cy="590931"/>
          </a:xfrm>
        </p:grpSpPr>
        <p:sp>
          <p:nvSpPr>
            <p:cNvPr id="190" name="Circular Arrow 189"/>
            <p:cNvSpPr/>
            <p:nvPr/>
          </p:nvSpPr>
          <p:spPr>
            <a:xfrm rot="16200000">
              <a:off x="5773439" y="3744178"/>
              <a:ext cx="538882" cy="523229"/>
            </a:xfrm>
            <a:prstGeom prst="circularArrow">
              <a:avLst>
                <a:gd name="adj1" fmla="val 12500"/>
                <a:gd name="adj2" fmla="val 1142319"/>
                <a:gd name="adj3" fmla="val 20457681"/>
                <a:gd name="adj4" fmla="val 3081684"/>
                <a:gd name="adj5" fmla="val 12500"/>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1" name="TextBox 190"/>
            <p:cNvSpPr txBox="1"/>
            <p:nvPr/>
          </p:nvSpPr>
          <p:spPr>
            <a:xfrm>
              <a:off x="6298419" y="3703696"/>
              <a:ext cx="2123891" cy="590931"/>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noProof="0" dirty="0" smtClean="0">
                  <a:solidFill>
                    <a:schemeClr val="accent2">
                      <a:lumMod val="50000"/>
                    </a:schemeClr>
                  </a:solidFill>
                  <a:latin typeface="+mj-lt"/>
                  <a:ea typeface="MS PGothic" pitchFamily="34" charset="-128"/>
                  <a:cs typeface="+mn-cs"/>
                </a:rPr>
                <a:t>Processed and buffered using higher priority events at the beginning of the cycle</a:t>
              </a:r>
              <a:endParaRPr kumimoji="0" lang="en-US" sz="1200" b="0" i="0" u="none" strike="noStrike" kern="1200" cap="none" spc="0" normalizeH="0" baseline="0" noProof="0" dirty="0">
                <a:ln>
                  <a:noFill/>
                </a:ln>
                <a:solidFill>
                  <a:schemeClr val="accent2">
                    <a:lumMod val="50000"/>
                  </a:schemeClr>
                </a:solidFill>
                <a:effectLst/>
                <a:uLnTx/>
                <a:uFillTx/>
                <a:latin typeface="+mj-lt"/>
                <a:ea typeface="MS PGothic" pitchFamily="34" charset="-128"/>
                <a:cs typeface="+mn-cs"/>
              </a:endParaRPr>
            </a:p>
          </p:txBody>
        </p:sp>
      </p:grpSp>
    </p:spTree>
    <p:extLst>
      <p:ext uri="{BB962C8B-B14F-4D97-AF65-F5344CB8AC3E}">
        <p14:creationId xmlns:p14="http://schemas.microsoft.com/office/powerpoint/2010/main" val="853950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APU System: A Hierarchy of Clusters</a:t>
            </a:r>
            <a:endParaRPr lang="en-US" dirty="0"/>
          </a:p>
        </p:txBody>
      </p:sp>
      <p:sp>
        <p:nvSpPr>
          <p:cNvPr id="4" name="Text Placeholder 3"/>
          <p:cNvSpPr>
            <a:spLocks noGrp="1"/>
          </p:cNvSpPr>
          <p:nvPr>
            <p:ph type="body" sz="quarter" idx="10"/>
          </p:nvPr>
        </p:nvSpPr>
        <p:spPr/>
        <p:txBody>
          <a:bodyPr/>
          <a:lstStyle/>
          <a:p>
            <a:r>
              <a:rPr lang="en-US" dirty="0" smtClean="0"/>
              <a:t>Default Configuration</a:t>
            </a:r>
            <a:endParaRPr lang="en-US" dirty="0"/>
          </a:p>
        </p:txBody>
      </p:sp>
      <p:cxnSp>
        <p:nvCxnSpPr>
          <p:cNvPr id="5" name="Elbow Connector 4"/>
          <p:cNvCxnSpPr>
            <a:stCxn id="38" idx="2"/>
            <a:endCxn id="45" idx="0"/>
          </p:cNvCxnSpPr>
          <p:nvPr/>
        </p:nvCxnSpPr>
        <p:spPr>
          <a:xfrm rot="16200000" flipH="1">
            <a:off x="1748870" y="4185330"/>
            <a:ext cx="440986" cy="1"/>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474184" y="1460018"/>
            <a:ext cx="440986" cy="545062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445363" y="1333500"/>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GPU I-Cache</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8" name="Group 87"/>
          <p:cNvGrpSpPr/>
          <p:nvPr/>
        </p:nvGrpSpPr>
        <p:grpSpPr>
          <a:xfrm>
            <a:off x="6672046" y="1333500"/>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CPU I-Cache</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307885" y="4405824"/>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Directory</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320825" y="1198473"/>
            <a:ext cx="3314831" cy="2860243"/>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3635399" y="1169160"/>
            <a:ext cx="1130540" cy="7232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Cluster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536506" y="1198473"/>
            <a:ext cx="1785640" cy="2860243"/>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3" name="TextBox 92"/>
          <p:cNvSpPr txBox="1"/>
          <p:nvPr/>
        </p:nvSpPr>
        <p:spPr>
          <a:xfrm>
            <a:off x="5511476" y="1178024"/>
            <a:ext cx="1018994" cy="723275"/>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PU</a:t>
            </a:r>
          </a:p>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Cluster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94" name="Group 93"/>
          <p:cNvGrpSpPr/>
          <p:nvPr/>
        </p:nvGrpSpPr>
        <p:grpSpPr>
          <a:xfrm>
            <a:off x="364715" y="5625801"/>
            <a:ext cx="8406834" cy="957879"/>
            <a:chOff x="364715" y="5625801"/>
            <a:chExt cx="8406834" cy="957879"/>
          </a:xfrm>
        </p:grpSpPr>
        <p:sp>
          <p:nvSpPr>
            <p:cNvPr id="95" name="Rounded Rectangle 94"/>
            <p:cNvSpPr/>
            <p:nvPr/>
          </p:nvSpPr>
          <p:spPr bwMode="auto">
            <a:xfrm>
              <a:off x="364715" y="5810467"/>
              <a:ext cx="8254022" cy="773213"/>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endParaRPr lang="en-US" b="1" dirty="0" smtClean="0">
                <a:solidFill>
                  <a:prstClr val="white"/>
                </a:solidFill>
                <a:latin typeface="Arial"/>
              </a:endParaRPr>
            </a:p>
          </p:txBody>
        </p:sp>
        <p:sp>
          <p:nvSpPr>
            <p:cNvPr id="96" name="TextBox 95"/>
            <p:cNvSpPr txBox="1"/>
            <p:nvPr/>
          </p:nvSpPr>
          <p:spPr>
            <a:xfrm>
              <a:off x="484406" y="5625801"/>
              <a:ext cx="3897682" cy="369332"/>
            </a:xfrm>
            <a:prstGeom prst="rect">
              <a:avLst/>
            </a:prstGeom>
            <a:solidFill>
              <a:schemeClr val="bg1"/>
            </a:solidFill>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Mapping to gem5 directories: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97" name="Group 96"/>
            <p:cNvGrpSpPr/>
            <p:nvPr/>
          </p:nvGrpSpPr>
          <p:grpSpPr>
            <a:xfrm>
              <a:off x="738554" y="5965069"/>
              <a:ext cx="2811194" cy="535531"/>
              <a:chOff x="738554" y="5965069"/>
              <a:chExt cx="2811194" cy="535531"/>
            </a:xfrm>
          </p:grpSpPr>
          <p:sp>
            <p:nvSpPr>
              <p:cNvPr id="104" name="Rounded Rectangle 103"/>
              <p:cNvSpPr/>
              <p:nvPr/>
            </p:nvSpPr>
            <p:spPr bwMode="auto">
              <a:xfrm>
                <a:off x="738554" y="6049954"/>
                <a:ext cx="365760" cy="36576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endParaRPr lang="en-US" sz="1600" b="1" dirty="0" smtClean="0">
                  <a:solidFill>
                    <a:prstClr val="white"/>
                  </a:solidFill>
                  <a:latin typeface="Arial"/>
                </a:endParaRPr>
              </a:p>
            </p:txBody>
          </p:sp>
          <p:sp>
            <p:nvSpPr>
              <p:cNvPr id="105" name="TextBox 104"/>
              <p:cNvSpPr txBox="1"/>
              <p:nvPr/>
            </p:nvSpPr>
            <p:spPr>
              <a:xfrm>
                <a:off x="1117855" y="5965069"/>
                <a:ext cx="2431893" cy="5355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err="1">
                    <a:latin typeface="Courier (W1)" pitchFamily="49" charset="0"/>
                    <a:ea typeface="MS PGothic" pitchFamily="34" charset="-128"/>
                    <a:cs typeface="+mn-cs"/>
                  </a:rPr>
                  <a:t>s</a:t>
                </a:r>
                <a:r>
                  <a:rPr lang="en-US" sz="1400" dirty="0" err="1" smtClean="0">
                    <a:latin typeface="Courier (W1)" pitchFamily="49" charset="0"/>
                    <a:ea typeface="MS PGothic" pitchFamily="34" charset="-128"/>
                    <a:cs typeface="+mn-cs"/>
                  </a:rPr>
                  <a:t>rc</a:t>
                </a:r>
                <a:r>
                  <a:rPr lang="en-US" sz="1400" dirty="0" smtClean="0">
                    <a:latin typeface="Courier (W1)" pitchFamily="49" charset="0"/>
                    <a:ea typeface="MS PGothic" pitchFamily="34" charset="-128"/>
                    <a:cs typeface="+mn-cs"/>
                  </a:rPr>
                  <a:t>/mem/ruby</a:t>
                </a:r>
                <a:r>
                  <a:rPr lang="en-US" dirty="0" smtClean="0">
                    <a:latin typeface="+mj-lt"/>
                    <a:ea typeface="MS PGothic" pitchFamily="34" charset="-128"/>
                    <a:cs typeface="+mn-cs"/>
                  </a:rPr>
                  <a:t> and </a:t>
                </a:r>
                <a:r>
                  <a:rPr lang="en-US" sz="1400" dirty="0" err="1" smtClean="0">
                    <a:latin typeface="Courier (W1)" pitchFamily="49" charset="0"/>
                    <a:ea typeface="MS PGothic" pitchFamily="34" charset="-128"/>
                    <a:cs typeface="+mn-cs"/>
                  </a:rPr>
                  <a:t>src</a:t>
                </a:r>
                <a:r>
                  <a:rPr lang="en-US" sz="1400" dirty="0" smtClean="0">
                    <a:latin typeface="Courier (W1)" pitchFamily="49" charset="0"/>
                    <a:ea typeface="MS PGothic" pitchFamily="34" charset="-128"/>
                    <a:cs typeface="+mn-cs"/>
                  </a:rPr>
                  <a:t>/mem/protocol</a:t>
                </a:r>
                <a:endParaRPr kumimoji="0" lang="en-US" sz="1400" b="0" i="0" u="none" strike="noStrike" kern="1200" cap="none" spc="0" normalizeH="0" baseline="0" noProof="0" dirty="0">
                  <a:ln>
                    <a:noFill/>
                  </a:ln>
                  <a:solidFill>
                    <a:schemeClr val="tx1"/>
                  </a:solidFill>
                  <a:effectLst/>
                  <a:uLnTx/>
                  <a:uFillTx/>
                  <a:latin typeface="Courier (W1)" pitchFamily="49" charset="0"/>
                  <a:ea typeface="MS PGothic" pitchFamily="34" charset="-128"/>
                  <a:cs typeface="+mn-cs"/>
                </a:endParaRPr>
              </a:p>
            </p:txBody>
          </p:sp>
        </p:grpSp>
        <p:grpSp>
          <p:nvGrpSpPr>
            <p:cNvPr id="98" name="Group 97"/>
            <p:cNvGrpSpPr/>
            <p:nvPr/>
          </p:nvGrpSpPr>
          <p:grpSpPr>
            <a:xfrm>
              <a:off x="3549748" y="6049954"/>
              <a:ext cx="2811193" cy="365760"/>
              <a:chOff x="3535680" y="6049954"/>
              <a:chExt cx="2811193" cy="365760"/>
            </a:xfrm>
          </p:grpSpPr>
          <p:sp>
            <p:nvSpPr>
              <p:cNvPr id="102" name="Rounded Rectangle 101"/>
              <p:cNvSpPr/>
              <p:nvPr/>
            </p:nvSpPr>
            <p:spPr bwMode="auto">
              <a:xfrm>
                <a:off x="3535680" y="6049954"/>
                <a:ext cx="365760" cy="36576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endParaRPr lang="en-US" sz="1600" b="1" dirty="0" smtClean="0">
                  <a:solidFill>
                    <a:prstClr val="white"/>
                  </a:solidFill>
                  <a:latin typeface="Arial"/>
                </a:endParaRPr>
              </a:p>
            </p:txBody>
          </p:sp>
          <p:sp>
            <p:nvSpPr>
              <p:cNvPr id="103" name="TextBox 102"/>
              <p:cNvSpPr txBox="1"/>
              <p:nvPr/>
            </p:nvSpPr>
            <p:spPr>
              <a:xfrm>
                <a:off x="3914981" y="6087025"/>
                <a:ext cx="2431892" cy="291618"/>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err="1" smtClean="0">
                    <a:latin typeface="Courier (W1)" pitchFamily="49" charset="0"/>
                    <a:ea typeface="MS PGothic" pitchFamily="34" charset="-128"/>
                    <a:cs typeface="+mn-cs"/>
                  </a:rPr>
                  <a:t>src</a:t>
                </a:r>
                <a:r>
                  <a:rPr lang="en-US" sz="1400" dirty="0" smtClean="0">
                    <a:latin typeface="Courier (W1)" pitchFamily="49" charset="0"/>
                    <a:ea typeface="MS PGothic" pitchFamily="34" charset="-128"/>
                    <a:cs typeface="+mn-cs"/>
                  </a:rPr>
                  <a:t>/</a:t>
                </a:r>
                <a:r>
                  <a:rPr lang="en-US" sz="1400" dirty="0" err="1" smtClean="0">
                    <a:latin typeface="Courier (W1)" pitchFamily="49" charset="0"/>
                    <a:ea typeface="MS PGothic" pitchFamily="34" charset="-128"/>
                    <a:cs typeface="+mn-cs"/>
                  </a:rPr>
                  <a:t>gpu</a:t>
                </a:r>
                <a:r>
                  <a:rPr lang="en-US" sz="1400" dirty="0" smtClean="0">
                    <a:latin typeface="Courier (W1)" pitchFamily="49" charset="0"/>
                    <a:ea typeface="MS PGothic" pitchFamily="34" charset="-128"/>
                    <a:cs typeface="+mn-cs"/>
                  </a:rPr>
                  <a:t>-compute</a:t>
                </a:r>
                <a:endParaRPr kumimoji="0" lang="en-US" sz="1400" b="0" i="0" u="none" strike="noStrike" kern="1200" cap="none" spc="0" normalizeH="0" baseline="0" noProof="0" dirty="0">
                  <a:ln>
                    <a:noFill/>
                  </a:ln>
                  <a:solidFill>
                    <a:schemeClr val="tx1"/>
                  </a:solidFill>
                  <a:effectLst/>
                  <a:uLnTx/>
                  <a:uFillTx/>
                  <a:latin typeface="Courier (W1)" pitchFamily="49" charset="0"/>
                  <a:ea typeface="MS PGothic" pitchFamily="34" charset="-128"/>
                  <a:cs typeface="+mn-cs"/>
                </a:endParaRPr>
              </a:p>
            </p:txBody>
          </p:sp>
        </p:grpSp>
        <p:grpSp>
          <p:nvGrpSpPr>
            <p:cNvPr id="99" name="Group 98"/>
            <p:cNvGrpSpPr/>
            <p:nvPr/>
          </p:nvGrpSpPr>
          <p:grpSpPr>
            <a:xfrm>
              <a:off x="6360941" y="6049954"/>
              <a:ext cx="2410608" cy="365760"/>
              <a:chOff x="6360941" y="6049954"/>
              <a:chExt cx="2410608" cy="365760"/>
            </a:xfrm>
          </p:grpSpPr>
          <p:sp>
            <p:nvSpPr>
              <p:cNvPr id="100" name="Rounded Rectangle 99"/>
              <p:cNvSpPr/>
              <p:nvPr/>
            </p:nvSpPr>
            <p:spPr bwMode="auto">
              <a:xfrm>
                <a:off x="6360941" y="6049954"/>
                <a:ext cx="365760" cy="36576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endParaRPr lang="en-US" sz="1600" b="1" dirty="0" smtClean="0">
                  <a:solidFill>
                    <a:prstClr val="white"/>
                  </a:solidFill>
                  <a:latin typeface="Arial"/>
                </a:endParaRPr>
              </a:p>
            </p:txBody>
          </p:sp>
          <p:sp>
            <p:nvSpPr>
              <p:cNvPr id="101" name="TextBox 100"/>
              <p:cNvSpPr txBox="1"/>
              <p:nvPr/>
            </p:nvSpPr>
            <p:spPr>
              <a:xfrm>
                <a:off x="6740242" y="6087025"/>
                <a:ext cx="2031307" cy="291618"/>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err="1">
                    <a:latin typeface="Courier (W1)" pitchFamily="49" charset="0"/>
                    <a:ea typeface="MS PGothic" pitchFamily="34" charset="-128"/>
                    <a:cs typeface="+mn-cs"/>
                  </a:rPr>
                  <a:t>s</a:t>
                </a:r>
                <a:r>
                  <a:rPr lang="en-US" sz="1400" dirty="0" err="1" smtClean="0">
                    <a:latin typeface="Courier (W1)" pitchFamily="49" charset="0"/>
                    <a:ea typeface="MS PGothic" pitchFamily="34" charset="-128"/>
                    <a:cs typeface="+mn-cs"/>
                  </a:rPr>
                  <a:t>rc</a:t>
                </a:r>
                <a:r>
                  <a:rPr lang="en-US" sz="1400" dirty="0" smtClean="0">
                    <a:latin typeface="Courier (W1)" pitchFamily="49" charset="0"/>
                    <a:ea typeface="MS PGothic" pitchFamily="34" charset="-128"/>
                    <a:cs typeface="+mn-cs"/>
                  </a:rPr>
                  <a:t>/</a:t>
                </a:r>
                <a:r>
                  <a:rPr lang="en-US" sz="1400" dirty="0" err="1" smtClean="0">
                    <a:latin typeface="Courier (W1)" pitchFamily="49" charset="0"/>
                    <a:ea typeface="MS PGothic" pitchFamily="34" charset="-128"/>
                    <a:cs typeface="+mn-cs"/>
                  </a:rPr>
                  <a:t>cpu</a:t>
                </a:r>
                <a:endParaRPr kumimoji="0" lang="en-US" sz="1400" b="0" i="0" u="none" strike="noStrike" kern="1200" cap="none" spc="0" normalizeH="0" baseline="0" noProof="0" dirty="0">
                  <a:ln>
                    <a:noFill/>
                  </a:ln>
                  <a:solidFill>
                    <a:schemeClr val="tx1"/>
                  </a:solidFill>
                  <a:effectLst/>
                  <a:uLnTx/>
                  <a:uFillTx/>
                  <a:latin typeface="Courier (W1)" pitchFamily="49" charset="0"/>
                  <a:ea typeface="MS PGothic" pitchFamily="34" charset="-128"/>
                  <a:cs typeface="+mn-cs"/>
                </a:endParaRPr>
              </a:p>
            </p:txBody>
          </p:sp>
        </p:grpSp>
      </p:grpSp>
      <p:sp>
        <p:nvSpPr>
          <p:cNvPr id="66" name="Rounded Rectangle 65"/>
          <p:cNvSpPr/>
          <p:nvPr/>
        </p:nvSpPr>
        <p:spPr>
          <a:xfrm>
            <a:off x="174850" y="1086362"/>
            <a:ext cx="8301885" cy="4454553"/>
          </a:xfrm>
          <a:prstGeom prst="roundRect">
            <a:avLst>
              <a:gd name="adj" fmla="val 6307"/>
            </a:avLst>
          </a:prstGeom>
          <a:noFill/>
          <a:ln w="38100">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 name="TextBox 66"/>
          <p:cNvSpPr txBox="1"/>
          <p:nvPr/>
        </p:nvSpPr>
        <p:spPr>
          <a:xfrm>
            <a:off x="206517" y="4797000"/>
            <a:ext cx="1130540" cy="7232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Main</a:t>
            </a:r>
            <a:endPar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Cluster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10155340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4" name="Straight Connector 333"/>
          <p:cNvCxnSpPr/>
          <p:nvPr/>
        </p:nvCxnSpPr>
        <p:spPr>
          <a:xfrm flipH="1">
            <a:off x="6903158" y="2650207"/>
            <a:ext cx="508440" cy="565734"/>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336" name="Straight Connector 335"/>
          <p:cNvCxnSpPr/>
          <p:nvPr/>
        </p:nvCxnSpPr>
        <p:spPr>
          <a:xfrm flipH="1" flipV="1">
            <a:off x="1780211" y="1297114"/>
            <a:ext cx="638143" cy="33402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37" name="Rectangle 336"/>
          <p:cNvSpPr/>
          <p:nvPr/>
        </p:nvSpPr>
        <p:spPr>
          <a:xfrm>
            <a:off x="2322527" y="1470865"/>
            <a:ext cx="4800600" cy="4319588"/>
          </a:xfrm>
          <a:prstGeom prst="rect">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41" name="Straight Connector 640"/>
          <p:cNvCxnSpPr>
            <a:stCxn id="367" idx="2"/>
            <a:endCxn id="625" idx="0"/>
          </p:cNvCxnSpPr>
          <p:nvPr/>
        </p:nvCxnSpPr>
        <p:spPr>
          <a:xfrm>
            <a:off x="2701940"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43" name="Straight Connector 642"/>
          <p:cNvCxnSpPr>
            <a:stCxn id="368" idx="2"/>
            <a:endCxn id="626" idx="0"/>
          </p:cNvCxnSpPr>
          <p:nvPr/>
        </p:nvCxnSpPr>
        <p:spPr>
          <a:xfrm>
            <a:off x="3292490"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45" name="Straight Connector 644"/>
          <p:cNvCxnSpPr>
            <a:stCxn id="369" idx="2"/>
            <a:endCxn id="627" idx="0"/>
          </p:cNvCxnSpPr>
          <p:nvPr/>
        </p:nvCxnSpPr>
        <p:spPr>
          <a:xfrm>
            <a:off x="3890977"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47" name="Straight Connector 646"/>
          <p:cNvCxnSpPr>
            <a:stCxn id="370" idx="2"/>
            <a:endCxn id="628" idx="0"/>
          </p:cNvCxnSpPr>
          <p:nvPr/>
        </p:nvCxnSpPr>
        <p:spPr>
          <a:xfrm>
            <a:off x="4481527"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49" name="Straight Connector 648"/>
          <p:cNvCxnSpPr>
            <a:stCxn id="371" idx="2"/>
            <a:endCxn id="629" idx="0"/>
          </p:cNvCxnSpPr>
          <p:nvPr/>
        </p:nvCxnSpPr>
        <p:spPr>
          <a:xfrm>
            <a:off x="5078427"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51" name="Straight Connector 650"/>
          <p:cNvCxnSpPr>
            <a:stCxn id="372" idx="2"/>
            <a:endCxn id="630" idx="0"/>
          </p:cNvCxnSpPr>
          <p:nvPr/>
        </p:nvCxnSpPr>
        <p:spPr>
          <a:xfrm>
            <a:off x="5676915"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53" name="Straight Connector 652"/>
          <p:cNvCxnSpPr>
            <a:stCxn id="373" idx="2"/>
            <a:endCxn id="631" idx="0"/>
          </p:cNvCxnSpPr>
          <p:nvPr/>
        </p:nvCxnSpPr>
        <p:spPr>
          <a:xfrm>
            <a:off x="6267465"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55" name="Straight Connector 654"/>
          <p:cNvCxnSpPr>
            <a:stCxn id="374" idx="2"/>
            <a:endCxn id="632" idx="0"/>
          </p:cNvCxnSpPr>
          <p:nvPr/>
        </p:nvCxnSpPr>
        <p:spPr>
          <a:xfrm>
            <a:off x="6865952" y="2037682"/>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81" name="Straight Connector 680"/>
          <p:cNvCxnSpPr>
            <a:stCxn id="625" idx="2"/>
            <a:endCxn id="665" idx="0"/>
          </p:cNvCxnSpPr>
          <p:nvPr/>
        </p:nvCxnSpPr>
        <p:spPr>
          <a:xfrm>
            <a:off x="2701940"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83" name="Straight Connector 682"/>
          <p:cNvCxnSpPr>
            <a:stCxn id="626" idx="2"/>
            <a:endCxn id="666" idx="0"/>
          </p:cNvCxnSpPr>
          <p:nvPr/>
        </p:nvCxnSpPr>
        <p:spPr>
          <a:xfrm>
            <a:off x="3292490"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85" name="Straight Connector 684"/>
          <p:cNvCxnSpPr>
            <a:stCxn id="627" idx="2"/>
            <a:endCxn id="667" idx="0"/>
          </p:cNvCxnSpPr>
          <p:nvPr/>
        </p:nvCxnSpPr>
        <p:spPr>
          <a:xfrm>
            <a:off x="3890977"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87" name="Straight Connector 686"/>
          <p:cNvCxnSpPr>
            <a:stCxn id="628" idx="2"/>
            <a:endCxn id="668" idx="0"/>
          </p:cNvCxnSpPr>
          <p:nvPr/>
        </p:nvCxnSpPr>
        <p:spPr>
          <a:xfrm>
            <a:off x="4481527"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89" name="Straight Connector 688"/>
          <p:cNvCxnSpPr>
            <a:stCxn id="629" idx="2"/>
            <a:endCxn id="669" idx="0"/>
          </p:cNvCxnSpPr>
          <p:nvPr/>
        </p:nvCxnSpPr>
        <p:spPr>
          <a:xfrm>
            <a:off x="5078427"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91" name="Straight Connector 690"/>
          <p:cNvCxnSpPr>
            <a:stCxn id="630" idx="2"/>
            <a:endCxn id="670" idx="0"/>
          </p:cNvCxnSpPr>
          <p:nvPr/>
        </p:nvCxnSpPr>
        <p:spPr>
          <a:xfrm>
            <a:off x="5676915"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93" name="Straight Connector 692"/>
          <p:cNvCxnSpPr>
            <a:stCxn id="631" idx="2"/>
            <a:endCxn id="671" idx="0"/>
          </p:cNvCxnSpPr>
          <p:nvPr/>
        </p:nvCxnSpPr>
        <p:spPr>
          <a:xfrm>
            <a:off x="6267465"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32" idx="2"/>
            <a:endCxn id="672" idx="0"/>
          </p:cNvCxnSpPr>
          <p:nvPr/>
        </p:nvCxnSpPr>
        <p:spPr>
          <a:xfrm>
            <a:off x="6865952" y="2551780"/>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sp>
        <p:nvSpPr>
          <p:cNvPr id="342" name="Rectangle 341"/>
          <p:cNvSpPr/>
          <p:nvPr/>
        </p:nvSpPr>
        <p:spPr>
          <a:xfrm>
            <a:off x="2438683"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43" name="Rectangle 342"/>
          <p:cNvSpPr/>
          <p:nvPr/>
        </p:nvSpPr>
        <p:spPr>
          <a:xfrm>
            <a:off x="3031954"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0" name="Rectangle 349"/>
          <p:cNvSpPr/>
          <p:nvPr/>
        </p:nvSpPr>
        <p:spPr>
          <a:xfrm>
            <a:off x="3625225"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1" name="Rectangle 350"/>
          <p:cNvSpPr/>
          <p:nvPr/>
        </p:nvSpPr>
        <p:spPr>
          <a:xfrm>
            <a:off x="4218496" y="1623813"/>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2" name="Rectangle 351"/>
          <p:cNvSpPr/>
          <p:nvPr/>
        </p:nvSpPr>
        <p:spPr>
          <a:xfrm>
            <a:off x="4811767" y="1623813"/>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3" name="Rectangle 352"/>
          <p:cNvSpPr/>
          <p:nvPr/>
        </p:nvSpPr>
        <p:spPr>
          <a:xfrm>
            <a:off x="5405038"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4" name="Rectangle 353"/>
          <p:cNvSpPr/>
          <p:nvPr/>
        </p:nvSpPr>
        <p:spPr>
          <a:xfrm>
            <a:off x="5998309"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5" name="Rectangle 354"/>
          <p:cNvSpPr/>
          <p:nvPr/>
        </p:nvSpPr>
        <p:spPr>
          <a:xfrm>
            <a:off x="6591583" y="1623813"/>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67" name="Rectangle 366"/>
          <p:cNvSpPr/>
          <p:nvPr/>
        </p:nvSpPr>
        <p:spPr>
          <a:xfrm>
            <a:off x="2727763"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 name="Rectangle 367"/>
          <p:cNvSpPr/>
          <p:nvPr/>
        </p:nvSpPr>
        <p:spPr>
          <a:xfrm>
            <a:off x="3322912"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9" name="Rectangle 368"/>
          <p:cNvSpPr/>
          <p:nvPr/>
        </p:nvSpPr>
        <p:spPr>
          <a:xfrm>
            <a:off x="3918061"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0" name="Rectangle 369"/>
          <p:cNvSpPr/>
          <p:nvPr/>
        </p:nvSpPr>
        <p:spPr>
          <a:xfrm>
            <a:off x="4513210"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1" name="Rectangle 370"/>
          <p:cNvSpPr/>
          <p:nvPr/>
        </p:nvSpPr>
        <p:spPr>
          <a:xfrm>
            <a:off x="5108359"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2" name="Rectangle 371"/>
          <p:cNvSpPr/>
          <p:nvPr/>
        </p:nvSpPr>
        <p:spPr>
          <a:xfrm>
            <a:off x="5703508"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3" name="Rectangle 372"/>
          <p:cNvSpPr/>
          <p:nvPr/>
        </p:nvSpPr>
        <p:spPr>
          <a:xfrm>
            <a:off x="6298657"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4" name="Rectangle 373"/>
          <p:cNvSpPr/>
          <p:nvPr/>
        </p:nvSpPr>
        <p:spPr>
          <a:xfrm>
            <a:off x="6893809" y="1900522"/>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3" name="Straight Connector 392"/>
          <p:cNvCxnSpPr>
            <a:stCxn id="367" idx="3"/>
            <a:endCxn id="368" idx="1"/>
          </p:cNvCxnSpPr>
          <p:nvPr/>
        </p:nvCxnSpPr>
        <p:spPr>
          <a:xfrm>
            <a:off x="2864923"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368" idx="3"/>
            <a:endCxn id="369" idx="1"/>
          </p:cNvCxnSpPr>
          <p:nvPr/>
        </p:nvCxnSpPr>
        <p:spPr>
          <a:xfrm>
            <a:off x="3460072"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69" idx="3"/>
            <a:endCxn id="370" idx="1"/>
          </p:cNvCxnSpPr>
          <p:nvPr/>
        </p:nvCxnSpPr>
        <p:spPr>
          <a:xfrm>
            <a:off x="4055221"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70" idx="3"/>
            <a:endCxn id="371" idx="1"/>
          </p:cNvCxnSpPr>
          <p:nvPr/>
        </p:nvCxnSpPr>
        <p:spPr>
          <a:xfrm>
            <a:off x="4650370"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371" idx="3"/>
            <a:endCxn id="372" idx="1"/>
          </p:cNvCxnSpPr>
          <p:nvPr/>
        </p:nvCxnSpPr>
        <p:spPr>
          <a:xfrm>
            <a:off x="5245519"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372" idx="3"/>
            <a:endCxn id="373" idx="1"/>
          </p:cNvCxnSpPr>
          <p:nvPr/>
        </p:nvCxnSpPr>
        <p:spPr>
          <a:xfrm>
            <a:off x="5840668" y="192489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373" idx="3"/>
            <a:endCxn id="374" idx="1"/>
          </p:cNvCxnSpPr>
          <p:nvPr/>
        </p:nvCxnSpPr>
        <p:spPr>
          <a:xfrm>
            <a:off x="6435817" y="1924890"/>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617" name="Rectangle 616"/>
          <p:cNvSpPr/>
          <p:nvPr/>
        </p:nvSpPr>
        <p:spPr>
          <a:xfrm>
            <a:off x="2438683"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18" name="Rectangle 617"/>
          <p:cNvSpPr/>
          <p:nvPr/>
        </p:nvSpPr>
        <p:spPr>
          <a:xfrm>
            <a:off x="3031954"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19" name="Rectangle 618"/>
          <p:cNvSpPr/>
          <p:nvPr/>
        </p:nvSpPr>
        <p:spPr>
          <a:xfrm>
            <a:off x="3625225"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0" name="Rectangle 619"/>
          <p:cNvSpPr/>
          <p:nvPr/>
        </p:nvSpPr>
        <p:spPr>
          <a:xfrm>
            <a:off x="4218496" y="2137911"/>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1" name="Rectangle 620"/>
          <p:cNvSpPr/>
          <p:nvPr/>
        </p:nvSpPr>
        <p:spPr>
          <a:xfrm>
            <a:off x="4811767" y="2137911"/>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2" name="Rectangle 621"/>
          <p:cNvSpPr/>
          <p:nvPr/>
        </p:nvSpPr>
        <p:spPr>
          <a:xfrm>
            <a:off x="5405038"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3" name="Rectangle 622"/>
          <p:cNvSpPr/>
          <p:nvPr/>
        </p:nvSpPr>
        <p:spPr>
          <a:xfrm>
            <a:off x="5998309"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4" name="Rectangle 623"/>
          <p:cNvSpPr/>
          <p:nvPr/>
        </p:nvSpPr>
        <p:spPr>
          <a:xfrm>
            <a:off x="6591583" y="2137911"/>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25" name="Rectangle 624"/>
          <p:cNvSpPr/>
          <p:nvPr/>
        </p:nvSpPr>
        <p:spPr>
          <a:xfrm>
            <a:off x="2727763"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6" name="Rectangle 625"/>
          <p:cNvSpPr/>
          <p:nvPr/>
        </p:nvSpPr>
        <p:spPr>
          <a:xfrm>
            <a:off x="3322912"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7" name="Rectangle 626"/>
          <p:cNvSpPr/>
          <p:nvPr/>
        </p:nvSpPr>
        <p:spPr>
          <a:xfrm>
            <a:off x="3918061"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8" name="Rectangle 627"/>
          <p:cNvSpPr/>
          <p:nvPr/>
        </p:nvSpPr>
        <p:spPr>
          <a:xfrm>
            <a:off x="4513210"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9" name="Rectangle 628"/>
          <p:cNvSpPr/>
          <p:nvPr/>
        </p:nvSpPr>
        <p:spPr>
          <a:xfrm>
            <a:off x="5108359"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0" name="Rectangle 629"/>
          <p:cNvSpPr/>
          <p:nvPr/>
        </p:nvSpPr>
        <p:spPr>
          <a:xfrm>
            <a:off x="5703508"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1" name="Rectangle 630"/>
          <p:cNvSpPr/>
          <p:nvPr/>
        </p:nvSpPr>
        <p:spPr>
          <a:xfrm>
            <a:off x="6298657"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2" name="Rectangle 631"/>
          <p:cNvSpPr/>
          <p:nvPr/>
        </p:nvSpPr>
        <p:spPr>
          <a:xfrm>
            <a:off x="6893809" y="2414620"/>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3" name="Straight Connector 632"/>
          <p:cNvCxnSpPr>
            <a:stCxn id="625" idx="3"/>
            <a:endCxn id="626" idx="1"/>
          </p:cNvCxnSpPr>
          <p:nvPr/>
        </p:nvCxnSpPr>
        <p:spPr>
          <a:xfrm>
            <a:off x="2864923"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26" idx="3"/>
            <a:endCxn id="627" idx="1"/>
          </p:cNvCxnSpPr>
          <p:nvPr/>
        </p:nvCxnSpPr>
        <p:spPr>
          <a:xfrm>
            <a:off x="3460072"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5" name="Straight Connector 634"/>
          <p:cNvCxnSpPr>
            <a:stCxn id="627" idx="3"/>
            <a:endCxn id="628" idx="1"/>
          </p:cNvCxnSpPr>
          <p:nvPr/>
        </p:nvCxnSpPr>
        <p:spPr>
          <a:xfrm>
            <a:off x="4055221"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6" name="Straight Connector 635"/>
          <p:cNvCxnSpPr>
            <a:stCxn id="628" idx="3"/>
            <a:endCxn id="629" idx="1"/>
          </p:cNvCxnSpPr>
          <p:nvPr/>
        </p:nvCxnSpPr>
        <p:spPr>
          <a:xfrm>
            <a:off x="4650370"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7" name="Straight Connector 636"/>
          <p:cNvCxnSpPr>
            <a:stCxn id="629" idx="3"/>
            <a:endCxn id="630" idx="1"/>
          </p:cNvCxnSpPr>
          <p:nvPr/>
        </p:nvCxnSpPr>
        <p:spPr>
          <a:xfrm>
            <a:off x="5245519"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8" name="Straight Connector 637"/>
          <p:cNvCxnSpPr>
            <a:stCxn id="630" idx="3"/>
            <a:endCxn id="631" idx="1"/>
          </p:cNvCxnSpPr>
          <p:nvPr/>
        </p:nvCxnSpPr>
        <p:spPr>
          <a:xfrm>
            <a:off x="5840668" y="243765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39" name="Straight Connector 638"/>
          <p:cNvCxnSpPr>
            <a:stCxn id="631" idx="3"/>
            <a:endCxn id="632" idx="1"/>
          </p:cNvCxnSpPr>
          <p:nvPr/>
        </p:nvCxnSpPr>
        <p:spPr>
          <a:xfrm>
            <a:off x="6435817" y="2437653"/>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657" name="Rectangle 656"/>
          <p:cNvSpPr/>
          <p:nvPr/>
        </p:nvSpPr>
        <p:spPr>
          <a:xfrm>
            <a:off x="2438683" y="2652009"/>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58" name="Rectangle 657"/>
          <p:cNvSpPr/>
          <p:nvPr/>
        </p:nvSpPr>
        <p:spPr>
          <a:xfrm>
            <a:off x="3031954" y="2652009"/>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59" name="Rectangle 658"/>
          <p:cNvSpPr/>
          <p:nvPr/>
        </p:nvSpPr>
        <p:spPr>
          <a:xfrm>
            <a:off x="3625225" y="2652009"/>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0" name="Rectangle 659"/>
          <p:cNvSpPr/>
          <p:nvPr/>
        </p:nvSpPr>
        <p:spPr>
          <a:xfrm>
            <a:off x="4218496" y="2652009"/>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1" name="Rectangle 660"/>
          <p:cNvSpPr/>
          <p:nvPr/>
        </p:nvSpPr>
        <p:spPr>
          <a:xfrm>
            <a:off x="4811767" y="2652009"/>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2" name="Rectangle 661"/>
          <p:cNvSpPr/>
          <p:nvPr/>
        </p:nvSpPr>
        <p:spPr>
          <a:xfrm>
            <a:off x="5405038" y="2652009"/>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3" name="Rectangle 662"/>
          <p:cNvSpPr/>
          <p:nvPr/>
        </p:nvSpPr>
        <p:spPr>
          <a:xfrm>
            <a:off x="5998309" y="2652009"/>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4" name="Rectangle 663"/>
          <p:cNvSpPr/>
          <p:nvPr/>
        </p:nvSpPr>
        <p:spPr>
          <a:xfrm>
            <a:off x="6591583" y="2652009"/>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65" name="Rectangle 664"/>
          <p:cNvSpPr/>
          <p:nvPr/>
        </p:nvSpPr>
        <p:spPr>
          <a:xfrm>
            <a:off x="2727763"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6" name="Rectangle 665"/>
          <p:cNvSpPr/>
          <p:nvPr/>
        </p:nvSpPr>
        <p:spPr>
          <a:xfrm>
            <a:off x="3322912"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7" name="Rectangle 666"/>
          <p:cNvSpPr/>
          <p:nvPr/>
        </p:nvSpPr>
        <p:spPr>
          <a:xfrm>
            <a:off x="3918061"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8" name="Rectangle 667"/>
          <p:cNvSpPr/>
          <p:nvPr/>
        </p:nvSpPr>
        <p:spPr>
          <a:xfrm>
            <a:off x="4513210"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9" name="Rectangle 668"/>
          <p:cNvSpPr/>
          <p:nvPr/>
        </p:nvSpPr>
        <p:spPr>
          <a:xfrm>
            <a:off x="5108359"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0" name="Rectangle 669"/>
          <p:cNvSpPr/>
          <p:nvPr/>
        </p:nvSpPr>
        <p:spPr>
          <a:xfrm>
            <a:off x="5703508"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1" name="Rectangle 670"/>
          <p:cNvSpPr/>
          <p:nvPr/>
        </p:nvSpPr>
        <p:spPr>
          <a:xfrm>
            <a:off x="6298657"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2" name="Rectangle 671"/>
          <p:cNvSpPr/>
          <p:nvPr/>
        </p:nvSpPr>
        <p:spPr>
          <a:xfrm>
            <a:off x="6893809" y="2928718"/>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73" name="Straight Connector 672"/>
          <p:cNvCxnSpPr>
            <a:stCxn id="665" idx="3"/>
            <a:endCxn id="666" idx="1"/>
          </p:cNvCxnSpPr>
          <p:nvPr/>
        </p:nvCxnSpPr>
        <p:spPr>
          <a:xfrm>
            <a:off x="2864923"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4" name="Straight Connector 673"/>
          <p:cNvCxnSpPr>
            <a:stCxn id="666" idx="3"/>
            <a:endCxn id="667" idx="1"/>
          </p:cNvCxnSpPr>
          <p:nvPr/>
        </p:nvCxnSpPr>
        <p:spPr>
          <a:xfrm>
            <a:off x="3460072"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5" name="Straight Connector 674"/>
          <p:cNvCxnSpPr>
            <a:stCxn id="667" idx="3"/>
            <a:endCxn id="668" idx="1"/>
          </p:cNvCxnSpPr>
          <p:nvPr/>
        </p:nvCxnSpPr>
        <p:spPr>
          <a:xfrm>
            <a:off x="4055221"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6" name="Straight Connector 675"/>
          <p:cNvCxnSpPr>
            <a:stCxn id="668" idx="3"/>
            <a:endCxn id="669" idx="1"/>
          </p:cNvCxnSpPr>
          <p:nvPr/>
        </p:nvCxnSpPr>
        <p:spPr>
          <a:xfrm>
            <a:off x="4650370"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7" name="Straight Connector 676"/>
          <p:cNvCxnSpPr>
            <a:stCxn id="669" idx="3"/>
            <a:endCxn id="670" idx="1"/>
          </p:cNvCxnSpPr>
          <p:nvPr/>
        </p:nvCxnSpPr>
        <p:spPr>
          <a:xfrm>
            <a:off x="5245519"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8" name="Straight Connector 677"/>
          <p:cNvCxnSpPr>
            <a:stCxn id="670" idx="3"/>
            <a:endCxn id="671" idx="1"/>
          </p:cNvCxnSpPr>
          <p:nvPr/>
        </p:nvCxnSpPr>
        <p:spPr>
          <a:xfrm>
            <a:off x="5840668" y="29551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679" name="Straight Connector 678"/>
          <p:cNvCxnSpPr>
            <a:stCxn id="671" idx="3"/>
            <a:endCxn id="672" idx="1"/>
          </p:cNvCxnSpPr>
          <p:nvPr/>
        </p:nvCxnSpPr>
        <p:spPr>
          <a:xfrm>
            <a:off x="6435817" y="2955178"/>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697" name="Rectangle 696"/>
          <p:cNvSpPr/>
          <p:nvPr/>
        </p:nvSpPr>
        <p:spPr>
          <a:xfrm>
            <a:off x="2438683"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98" name="Rectangle 697"/>
          <p:cNvSpPr/>
          <p:nvPr/>
        </p:nvSpPr>
        <p:spPr>
          <a:xfrm>
            <a:off x="3031954"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699" name="Rectangle 698"/>
          <p:cNvSpPr/>
          <p:nvPr/>
        </p:nvSpPr>
        <p:spPr>
          <a:xfrm>
            <a:off x="3625225"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0" name="Rectangle 699"/>
          <p:cNvSpPr/>
          <p:nvPr/>
        </p:nvSpPr>
        <p:spPr>
          <a:xfrm>
            <a:off x="4218496"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1" name="Rectangle 700"/>
          <p:cNvSpPr/>
          <p:nvPr/>
        </p:nvSpPr>
        <p:spPr>
          <a:xfrm>
            <a:off x="4811767"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2" name="Rectangle 701"/>
          <p:cNvSpPr/>
          <p:nvPr/>
        </p:nvSpPr>
        <p:spPr>
          <a:xfrm>
            <a:off x="5405038"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3" name="Rectangle 702"/>
          <p:cNvSpPr/>
          <p:nvPr/>
        </p:nvSpPr>
        <p:spPr>
          <a:xfrm>
            <a:off x="5998309"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4" name="Rectangle 703"/>
          <p:cNvSpPr/>
          <p:nvPr/>
        </p:nvSpPr>
        <p:spPr>
          <a:xfrm>
            <a:off x="6591583" y="3166107"/>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05" name="Rectangle 704"/>
          <p:cNvSpPr/>
          <p:nvPr/>
        </p:nvSpPr>
        <p:spPr>
          <a:xfrm>
            <a:off x="2727763"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 name="Rectangle 705"/>
          <p:cNvSpPr/>
          <p:nvPr/>
        </p:nvSpPr>
        <p:spPr>
          <a:xfrm>
            <a:off x="3322912"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7" name="Rectangle 706"/>
          <p:cNvSpPr/>
          <p:nvPr/>
        </p:nvSpPr>
        <p:spPr>
          <a:xfrm>
            <a:off x="3918061"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8" name="Rectangle 707"/>
          <p:cNvSpPr/>
          <p:nvPr/>
        </p:nvSpPr>
        <p:spPr>
          <a:xfrm>
            <a:off x="4513210"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9" name="Rectangle 708"/>
          <p:cNvSpPr/>
          <p:nvPr/>
        </p:nvSpPr>
        <p:spPr>
          <a:xfrm>
            <a:off x="5108359"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0" name="Rectangle 709"/>
          <p:cNvSpPr/>
          <p:nvPr/>
        </p:nvSpPr>
        <p:spPr>
          <a:xfrm>
            <a:off x="5703508"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1" name="Rectangle 710"/>
          <p:cNvSpPr/>
          <p:nvPr/>
        </p:nvSpPr>
        <p:spPr>
          <a:xfrm>
            <a:off x="6298657"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2" name="Rectangle 711"/>
          <p:cNvSpPr/>
          <p:nvPr/>
        </p:nvSpPr>
        <p:spPr>
          <a:xfrm>
            <a:off x="6893809" y="3442816"/>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13" name="Straight Connector 712"/>
          <p:cNvCxnSpPr>
            <a:stCxn id="705" idx="3"/>
            <a:endCxn id="706" idx="1"/>
          </p:cNvCxnSpPr>
          <p:nvPr/>
        </p:nvCxnSpPr>
        <p:spPr>
          <a:xfrm>
            <a:off x="2864923"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4" name="Straight Connector 713"/>
          <p:cNvCxnSpPr>
            <a:stCxn id="706" idx="3"/>
            <a:endCxn id="707" idx="1"/>
          </p:cNvCxnSpPr>
          <p:nvPr/>
        </p:nvCxnSpPr>
        <p:spPr>
          <a:xfrm>
            <a:off x="3460072"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5" name="Straight Connector 714"/>
          <p:cNvCxnSpPr>
            <a:stCxn id="707" idx="3"/>
            <a:endCxn id="708" idx="1"/>
          </p:cNvCxnSpPr>
          <p:nvPr/>
        </p:nvCxnSpPr>
        <p:spPr>
          <a:xfrm>
            <a:off x="4055221"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6" name="Straight Connector 715"/>
          <p:cNvCxnSpPr>
            <a:stCxn id="708" idx="3"/>
            <a:endCxn id="709" idx="1"/>
          </p:cNvCxnSpPr>
          <p:nvPr/>
        </p:nvCxnSpPr>
        <p:spPr>
          <a:xfrm>
            <a:off x="4650370"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7" name="Straight Connector 716"/>
          <p:cNvCxnSpPr>
            <a:stCxn id="709" idx="3"/>
            <a:endCxn id="710" idx="1"/>
          </p:cNvCxnSpPr>
          <p:nvPr/>
        </p:nvCxnSpPr>
        <p:spPr>
          <a:xfrm>
            <a:off x="5245519"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8" name="Straight Connector 717"/>
          <p:cNvCxnSpPr>
            <a:stCxn id="710" idx="3"/>
            <a:endCxn id="711" idx="1"/>
          </p:cNvCxnSpPr>
          <p:nvPr/>
        </p:nvCxnSpPr>
        <p:spPr>
          <a:xfrm>
            <a:off x="5840668" y="3467940"/>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19" name="Straight Connector 718"/>
          <p:cNvCxnSpPr>
            <a:stCxn id="711" idx="3"/>
            <a:endCxn id="712" idx="1"/>
          </p:cNvCxnSpPr>
          <p:nvPr/>
        </p:nvCxnSpPr>
        <p:spPr>
          <a:xfrm>
            <a:off x="6435817" y="3467940"/>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21" name="Straight Connector 720"/>
          <p:cNvCxnSpPr>
            <a:stCxn id="665" idx="2"/>
            <a:endCxn id="705" idx="0"/>
          </p:cNvCxnSpPr>
          <p:nvPr/>
        </p:nvCxnSpPr>
        <p:spPr>
          <a:xfrm>
            <a:off x="2701940"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23" name="Straight Connector 722"/>
          <p:cNvCxnSpPr>
            <a:stCxn id="666" idx="2"/>
            <a:endCxn id="706" idx="0"/>
          </p:cNvCxnSpPr>
          <p:nvPr/>
        </p:nvCxnSpPr>
        <p:spPr>
          <a:xfrm>
            <a:off x="3292490"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25" name="Straight Connector 724"/>
          <p:cNvCxnSpPr>
            <a:stCxn id="667" idx="2"/>
            <a:endCxn id="707" idx="0"/>
          </p:cNvCxnSpPr>
          <p:nvPr/>
        </p:nvCxnSpPr>
        <p:spPr>
          <a:xfrm>
            <a:off x="3890977"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27" name="Straight Connector 726"/>
          <p:cNvCxnSpPr>
            <a:stCxn id="668" idx="2"/>
            <a:endCxn id="708" idx="0"/>
          </p:cNvCxnSpPr>
          <p:nvPr/>
        </p:nvCxnSpPr>
        <p:spPr>
          <a:xfrm>
            <a:off x="4481527"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29" name="Straight Connector 728"/>
          <p:cNvCxnSpPr>
            <a:stCxn id="669" idx="2"/>
            <a:endCxn id="709" idx="0"/>
          </p:cNvCxnSpPr>
          <p:nvPr/>
        </p:nvCxnSpPr>
        <p:spPr>
          <a:xfrm>
            <a:off x="5078427"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31" name="Straight Connector 730"/>
          <p:cNvCxnSpPr>
            <a:stCxn id="670" idx="2"/>
            <a:endCxn id="710" idx="0"/>
          </p:cNvCxnSpPr>
          <p:nvPr/>
        </p:nvCxnSpPr>
        <p:spPr>
          <a:xfrm>
            <a:off x="5676915"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671" idx="2"/>
            <a:endCxn id="711" idx="0"/>
          </p:cNvCxnSpPr>
          <p:nvPr/>
        </p:nvCxnSpPr>
        <p:spPr>
          <a:xfrm>
            <a:off x="6267465"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672" idx="2"/>
            <a:endCxn id="712" idx="0"/>
          </p:cNvCxnSpPr>
          <p:nvPr/>
        </p:nvCxnSpPr>
        <p:spPr>
          <a:xfrm>
            <a:off x="6865952" y="3065878"/>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39" name="Straight Connector 738"/>
          <p:cNvCxnSpPr>
            <a:stCxn id="845" idx="2"/>
            <a:endCxn id="822" idx="0"/>
          </p:cNvCxnSpPr>
          <p:nvPr/>
        </p:nvCxnSpPr>
        <p:spPr>
          <a:xfrm>
            <a:off x="2701940"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0" name="Straight Connector 739"/>
          <p:cNvCxnSpPr>
            <a:stCxn id="846" idx="2"/>
            <a:endCxn id="823" idx="0"/>
          </p:cNvCxnSpPr>
          <p:nvPr/>
        </p:nvCxnSpPr>
        <p:spPr>
          <a:xfrm>
            <a:off x="3292490"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1" name="Straight Connector 740"/>
          <p:cNvCxnSpPr>
            <a:stCxn id="847" idx="2"/>
            <a:endCxn id="824" idx="0"/>
          </p:cNvCxnSpPr>
          <p:nvPr/>
        </p:nvCxnSpPr>
        <p:spPr>
          <a:xfrm>
            <a:off x="3890977"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2" name="Straight Connector 741"/>
          <p:cNvCxnSpPr>
            <a:stCxn id="848" idx="2"/>
            <a:endCxn id="825" idx="0"/>
          </p:cNvCxnSpPr>
          <p:nvPr/>
        </p:nvCxnSpPr>
        <p:spPr>
          <a:xfrm>
            <a:off x="4481527"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3" name="Straight Connector 742"/>
          <p:cNvCxnSpPr>
            <a:stCxn id="849" idx="2"/>
            <a:endCxn id="826" idx="0"/>
          </p:cNvCxnSpPr>
          <p:nvPr/>
        </p:nvCxnSpPr>
        <p:spPr>
          <a:xfrm>
            <a:off x="5078427"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4" name="Straight Connector 743"/>
          <p:cNvCxnSpPr>
            <a:stCxn id="850" idx="2"/>
            <a:endCxn id="827" idx="0"/>
          </p:cNvCxnSpPr>
          <p:nvPr/>
        </p:nvCxnSpPr>
        <p:spPr>
          <a:xfrm>
            <a:off x="5676915"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5" name="Straight Connector 744"/>
          <p:cNvCxnSpPr>
            <a:stCxn id="851" idx="2"/>
            <a:endCxn id="828" idx="0"/>
          </p:cNvCxnSpPr>
          <p:nvPr/>
        </p:nvCxnSpPr>
        <p:spPr>
          <a:xfrm>
            <a:off x="6267465"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6" name="Straight Connector 745"/>
          <p:cNvCxnSpPr>
            <a:stCxn id="852" idx="2"/>
            <a:endCxn id="829" idx="0"/>
          </p:cNvCxnSpPr>
          <p:nvPr/>
        </p:nvCxnSpPr>
        <p:spPr>
          <a:xfrm>
            <a:off x="6865952" y="4102355"/>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7" name="Straight Connector 746"/>
          <p:cNvCxnSpPr>
            <a:stCxn id="822" idx="2"/>
            <a:endCxn id="799" idx="0"/>
          </p:cNvCxnSpPr>
          <p:nvPr/>
        </p:nvCxnSpPr>
        <p:spPr>
          <a:xfrm>
            <a:off x="2701940"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8" name="Straight Connector 747"/>
          <p:cNvCxnSpPr>
            <a:stCxn id="823" idx="2"/>
            <a:endCxn id="800" idx="0"/>
          </p:cNvCxnSpPr>
          <p:nvPr/>
        </p:nvCxnSpPr>
        <p:spPr>
          <a:xfrm>
            <a:off x="3292490"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49" name="Straight Connector 748"/>
          <p:cNvCxnSpPr>
            <a:stCxn id="824" idx="2"/>
            <a:endCxn id="801" idx="0"/>
          </p:cNvCxnSpPr>
          <p:nvPr/>
        </p:nvCxnSpPr>
        <p:spPr>
          <a:xfrm>
            <a:off x="3890977"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0" name="Straight Connector 749"/>
          <p:cNvCxnSpPr>
            <a:stCxn id="825" idx="2"/>
            <a:endCxn id="802" idx="0"/>
          </p:cNvCxnSpPr>
          <p:nvPr/>
        </p:nvCxnSpPr>
        <p:spPr>
          <a:xfrm>
            <a:off x="4481527"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1" name="Straight Connector 750"/>
          <p:cNvCxnSpPr>
            <a:stCxn id="826" idx="2"/>
            <a:endCxn id="803" idx="0"/>
          </p:cNvCxnSpPr>
          <p:nvPr/>
        </p:nvCxnSpPr>
        <p:spPr>
          <a:xfrm>
            <a:off x="5078427"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2" name="Straight Connector 751"/>
          <p:cNvCxnSpPr>
            <a:stCxn id="827" idx="2"/>
            <a:endCxn id="804" idx="0"/>
          </p:cNvCxnSpPr>
          <p:nvPr/>
        </p:nvCxnSpPr>
        <p:spPr>
          <a:xfrm>
            <a:off x="5676915"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3" name="Straight Connector 752"/>
          <p:cNvCxnSpPr>
            <a:stCxn id="828" idx="2"/>
            <a:endCxn id="805" idx="0"/>
          </p:cNvCxnSpPr>
          <p:nvPr/>
        </p:nvCxnSpPr>
        <p:spPr>
          <a:xfrm>
            <a:off x="6267465"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4" name="Straight Connector 753"/>
          <p:cNvCxnSpPr>
            <a:stCxn id="829" idx="2"/>
            <a:endCxn id="806" idx="0"/>
          </p:cNvCxnSpPr>
          <p:nvPr/>
        </p:nvCxnSpPr>
        <p:spPr>
          <a:xfrm>
            <a:off x="6865952" y="4616453"/>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sp>
        <p:nvSpPr>
          <p:cNvPr id="837" name="Rectangle 836"/>
          <p:cNvSpPr/>
          <p:nvPr/>
        </p:nvSpPr>
        <p:spPr>
          <a:xfrm>
            <a:off x="2438683"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38" name="Rectangle 837"/>
          <p:cNvSpPr/>
          <p:nvPr/>
        </p:nvSpPr>
        <p:spPr>
          <a:xfrm>
            <a:off x="3031954"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39" name="Rectangle 838"/>
          <p:cNvSpPr/>
          <p:nvPr/>
        </p:nvSpPr>
        <p:spPr>
          <a:xfrm>
            <a:off x="3625225"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0" name="Rectangle 839"/>
          <p:cNvSpPr/>
          <p:nvPr/>
        </p:nvSpPr>
        <p:spPr>
          <a:xfrm>
            <a:off x="4218496"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1" name="Rectangle 840"/>
          <p:cNvSpPr/>
          <p:nvPr/>
        </p:nvSpPr>
        <p:spPr>
          <a:xfrm>
            <a:off x="4811767"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2" name="Rectangle 841"/>
          <p:cNvSpPr/>
          <p:nvPr/>
        </p:nvSpPr>
        <p:spPr>
          <a:xfrm>
            <a:off x="5405038"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3" name="Rectangle 842"/>
          <p:cNvSpPr/>
          <p:nvPr/>
        </p:nvSpPr>
        <p:spPr>
          <a:xfrm>
            <a:off x="5998309"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4" name="Rectangle 843"/>
          <p:cNvSpPr/>
          <p:nvPr/>
        </p:nvSpPr>
        <p:spPr>
          <a:xfrm>
            <a:off x="6591583" y="3688486"/>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45" name="Rectangle 844"/>
          <p:cNvSpPr/>
          <p:nvPr/>
        </p:nvSpPr>
        <p:spPr>
          <a:xfrm>
            <a:off x="2727763"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6" name="Rectangle 845"/>
          <p:cNvSpPr/>
          <p:nvPr/>
        </p:nvSpPr>
        <p:spPr>
          <a:xfrm>
            <a:off x="3322912"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7" name="Rectangle 846"/>
          <p:cNvSpPr/>
          <p:nvPr/>
        </p:nvSpPr>
        <p:spPr>
          <a:xfrm>
            <a:off x="3918061"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8" name="Rectangle 847"/>
          <p:cNvSpPr/>
          <p:nvPr/>
        </p:nvSpPr>
        <p:spPr>
          <a:xfrm>
            <a:off x="4513210"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 name="Rectangle 848"/>
          <p:cNvSpPr/>
          <p:nvPr/>
        </p:nvSpPr>
        <p:spPr>
          <a:xfrm>
            <a:off x="5108359"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0" name="Rectangle 849"/>
          <p:cNvSpPr/>
          <p:nvPr/>
        </p:nvSpPr>
        <p:spPr>
          <a:xfrm>
            <a:off x="5703508"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1" name="Rectangle 850"/>
          <p:cNvSpPr/>
          <p:nvPr/>
        </p:nvSpPr>
        <p:spPr>
          <a:xfrm>
            <a:off x="6298657"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2" name="Rectangle 851"/>
          <p:cNvSpPr/>
          <p:nvPr/>
        </p:nvSpPr>
        <p:spPr>
          <a:xfrm>
            <a:off x="6893809" y="3965195"/>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53" name="Straight Connector 852"/>
          <p:cNvCxnSpPr>
            <a:stCxn id="845" idx="3"/>
            <a:endCxn id="846" idx="1"/>
          </p:cNvCxnSpPr>
          <p:nvPr/>
        </p:nvCxnSpPr>
        <p:spPr>
          <a:xfrm>
            <a:off x="2864923"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4" name="Straight Connector 853"/>
          <p:cNvCxnSpPr>
            <a:stCxn id="846" idx="3"/>
            <a:endCxn id="847" idx="1"/>
          </p:cNvCxnSpPr>
          <p:nvPr/>
        </p:nvCxnSpPr>
        <p:spPr>
          <a:xfrm>
            <a:off x="3460072"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5" name="Straight Connector 854"/>
          <p:cNvCxnSpPr>
            <a:stCxn id="847" idx="3"/>
            <a:endCxn id="848" idx="1"/>
          </p:cNvCxnSpPr>
          <p:nvPr/>
        </p:nvCxnSpPr>
        <p:spPr>
          <a:xfrm>
            <a:off x="4055221"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6" name="Straight Connector 855"/>
          <p:cNvCxnSpPr>
            <a:stCxn id="848" idx="3"/>
            <a:endCxn id="849" idx="1"/>
          </p:cNvCxnSpPr>
          <p:nvPr/>
        </p:nvCxnSpPr>
        <p:spPr>
          <a:xfrm>
            <a:off x="4650370"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7" name="Straight Connector 856"/>
          <p:cNvCxnSpPr>
            <a:stCxn id="849" idx="3"/>
            <a:endCxn id="850" idx="1"/>
          </p:cNvCxnSpPr>
          <p:nvPr/>
        </p:nvCxnSpPr>
        <p:spPr>
          <a:xfrm>
            <a:off x="5245519"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8" name="Straight Connector 857"/>
          <p:cNvCxnSpPr>
            <a:stCxn id="850" idx="3"/>
            <a:endCxn id="851" idx="1"/>
          </p:cNvCxnSpPr>
          <p:nvPr/>
        </p:nvCxnSpPr>
        <p:spPr>
          <a:xfrm>
            <a:off x="5840668" y="399181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59" name="Straight Connector 858"/>
          <p:cNvCxnSpPr>
            <a:stCxn id="851" idx="3"/>
            <a:endCxn id="852" idx="1"/>
          </p:cNvCxnSpPr>
          <p:nvPr/>
        </p:nvCxnSpPr>
        <p:spPr>
          <a:xfrm>
            <a:off x="6435817" y="3991815"/>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814" name="Rectangle 813"/>
          <p:cNvSpPr/>
          <p:nvPr/>
        </p:nvSpPr>
        <p:spPr>
          <a:xfrm>
            <a:off x="2438683" y="4202584"/>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15" name="Rectangle 814"/>
          <p:cNvSpPr/>
          <p:nvPr/>
        </p:nvSpPr>
        <p:spPr>
          <a:xfrm>
            <a:off x="3031954" y="4202584"/>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16" name="Rectangle 815"/>
          <p:cNvSpPr/>
          <p:nvPr/>
        </p:nvSpPr>
        <p:spPr>
          <a:xfrm>
            <a:off x="3625225" y="4202584"/>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17" name="Rectangle 816"/>
          <p:cNvSpPr/>
          <p:nvPr/>
        </p:nvSpPr>
        <p:spPr>
          <a:xfrm>
            <a:off x="4218496" y="4202584"/>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18" name="Rectangle 817"/>
          <p:cNvSpPr/>
          <p:nvPr/>
        </p:nvSpPr>
        <p:spPr>
          <a:xfrm>
            <a:off x="4811767" y="4202584"/>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19" name="Rectangle 818"/>
          <p:cNvSpPr/>
          <p:nvPr/>
        </p:nvSpPr>
        <p:spPr>
          <a:xfrm>
            <a:off x="5405038" y="4202584"/>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20" name="Rectangle 819"/>
          <p:cNvSpPr/>
          <p:nvPr/>
        </p:nvSpPr>
        <p:spPr>
          <a:xfrm>
            <a:off x="5998309" y="4202584"/>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21" name="Rectangle 820"/>
          <p:cNvSpPr/>
          <p:nvPr/>
        </p:nvSpPr>
        <p:spPr>
          <a:xfrm>
            <a:off x="6591583" y="4202584"/>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22" name="Rectangle 821"/>
          <p:cNvSpPr/>
          <p:nvPr/>
        </p:nvSpPr>
        <p:spPr>
          <a:xfrm>
            <a:off x="2727763"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3" name="Rectangle 822"/>
          <p:cNvSpPr/>
          <p:nvPr/>
        </p:nvSpPr>
        <p:spPr>
          <a:xfrm>
            <a:off x="3322912"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4" name="Rectangle 823"/>
          <p:cNvSpPr/>
          <p:nvPr/>
        </p:nvSpPr>
        <p:spPr>
          <a:xfrm>
            <a:off x="3918061"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5" name="Rectangle 824"/>
          <p:cNvSpPr/>
          <p:nvPr/>
        </p:nvSpPr>
        <p:spPr>
          <a:xfrm>
            <a:off x="4513210"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6" name="Rectangle 825"/>
          <p:cNvSpPr/>
          <p:nvPr/>
        </p:nvSpPr>
        <p:spPr>
          <a:xfrm>
            <a:off x="5108359"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7" name="Rectangle 826"/>
          <p:cNvSpPr/>
          <p:nvPr/>
        </p:nvSpPr>
        <p:spPr>
          <a:xfrm>
            <a:off x="5703508"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8" name="Rectangle 827"/>
          <p:cNvSpPr/>
          <p:nvPr/>
        </p:nvSpPr>
        <p:spPr>
          <a:xfrm>
            <a:off x="6298657"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 name="Rectangle 828"/>
          <p:cNvSpPr/>
          <p:nvPr/>
        </p:nvSpPr>
        <p:spPr>
          <a:xfrm>
            <a:off x="6893809" y="4479293"/>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30" name="Straight Connector 829"/>
          <p:cNvCxnSpPr>
            <a:stCxn id="822" idx="3"/>
            <a:endCxn id="823" idx="1"/>
          </p:cNvCxnSpPr>
          <p:nvPr/>
        </p:nvCxnSpPr>
        <p:spPr>
          <a:xfrm>
            <a:off x="2864923"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3" idx="3"/>
            <a:endCxn id="824" idx="1"/>
          </p:cNvCxnSpPr>
          <p:nvPr/>
        </p:nvCxnSpPr>
        <p:spPr>
          <a:xfrm>
            <a:off x="3460072"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2" name="Straight Connector 831"/>
          <p:cNvCxnSpPr>
            <a:stCxn id="824" idx="3"/>
            <a:endCxn id="825" idx="1"/>
          </p:cNvCxnSpPr>
          <p:nvPr/>
        </p:nvCxnSpPr>
        <p:spPr>
          <a:xfrm>
            <a:off x="4055221"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25" idx="3"/>
            <a:endCxn id="826" idx="1"/>
          </p:cNvCxnSpPr>
          <p:nvPr/>
        </p:nvCxnSpPr>
        <p:spPr>
          <a:xfrm>
            <a:off x="4650370"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4" name="Straight Connector 833"/>
          <p:cNvCxnSpPr>
            <a:stCxn id="826" idx="3"/>
            <a:endCxn id="827" idx="1"/>
          </p:cNvCxnSpPr>
          <p:nvPr/>
        </p:nvCxnSpPr>
        <p:spPr>
          <a:xfrm>
            <a:off x="5245519"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5" name="Straight Connector 834"/>
          <p:cNvCxnSpPr>
            <a:stCxn id="827" idx="3"/>
            <a:endCxn id="828" idx="1"/>
          </p:cNvCxnSpPr>
          <p:nvPr/>
        </p:nvCxnSpPr>
        <p:spPr>
          <a:xfrm>
            <a:off x="5840668" y="4504578"/>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36" name="Straight Connector 835"/>
          <p:cNvCxnSpPr>
            <a:stCxn id="828" idx="3"/>
            <a:endCxn id="829" idx="1"/>
          </p:cNvCxnSpPr>
          <p:nvPr/>
        </p:nvCxnSpPr>
        <p:spPr>
          <a:xfrm>
            <a:off x="6435817" y="4504578"/>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791" name="Rectangle 790"/>
          <p:cNvSpPr/>
          <p:nvPr/>
        </p:nvSpPr>
        <p:spPr>
          <a:xfrm>
            <a:off x="2438683"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2" name="Rectangle 791"/>
          <p:cNvSpPr/>
          <p:nvPr/>
        </p:nvSpPr>
        <p:spPr>
          <a:xfrm>
            <a:off x="3031954"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3" name="Rectangle 792"/>
          <p:cNvSpPr/>
          <p:nvPr/>
        </p:nvSpPr>
        <p:spPr>
          <a:xfrm>
            <a:off x="3625225"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4" name="Rectangle 793"/>
          <p:cNvSpPr/>
          <p:nvPr/>
        </p:nvSpPr>
        <p:spPr>
          <a:xfrm>
            <a:off x="4218496" y="4716682"/>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5" name="Rectangle 794"/>
          <p:cNvSpPr/>
          <p:nvPr/>
        </p:nvSpPr>
        <p:spPr>
          <a:xfrm>
            <a:off x="4811767" y="4716682"/>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6" name="Rectangle 795"/>
          <p:cNvSpPr/>
          <p:nvPr/>
        </p:nvSpPr>
        <p:spPr>
          <a:xfrm>
            <a:off x="5405038"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7" name="Rectangle 796"/>
          <p:cNvSpPr/>
          <p:nvPr/>
        </p:nvSpPr>
        <p:spPr>
          <a:xfrm>
            <a:off x="5998309"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8" name="Rectangle 797"/>
          <p:cNvSpPr/>
          <p:nvPr/>
        </p:nvSpPr>
        <p:spPr>
          <a:xfrm>
            <a:off x="6591583" y="4716682"/>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99" name="Rectangle 798"/>
          <p:cNvSpPr/>
          <p:nvPr/>
        </p:nvSpPr>
        <p:spPr>
          <a:xfrm>
            <a:off x="2727763"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0" name="Rectangle 799"/>
          <p:cNvSpPr/>
          <p:nvPr/>
        </p:nvSpPr>
        <p:spPr>
          <a:xfrm>
            <a:off x="3322912"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1" name="Rectangle 800"/>
          <p:cNvSpPr/>
          <p:nvPr/>
        </p:nvSpPr>
        <p:spPr>
          <a:xfrm>
            <a:off x="3918061"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2" name="Rectangle 801"/>
          <p:cNvSpPr/>
          <p:nvPr/>
        </p:nvSpPr>
        <p:spPr>
          <a:xfrm>
            <a:off x="4513210"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3" name="Rectangle 802"/>
          <p:cNvSpPr/>
          <p:nvPr/>
        </p:nvSpPr>
        <p:spPr>
          <a:xfrm>
            <a:off x="5108359"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4" name="Rectangle 803"/>
          <p:cNvSpPr/>
          <p:nvPr/>
        </p:nvSpPr>
        <p:spPr>
          <a:xfrm>
            <a:off x="5703508"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5" name="Rectangle 804"/>
          <p:cNvSpPr/>
          <p:nvPr/>
        </p:nvSpPr>
        <p:spPr>
          <a:xfrm>
            <a:off x="6298657"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6" name="Rectangle 805"/>
          <p:cNvSpPr/>
          <p:nvPr/>
        </p:nvSpPr>
        <p:spPr>
          <a:xfrm>
            <a:off x="6893809" y="4993391"/>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7" name="Straight Connector 806"/>
          <p:cNvCxnSpPr>
            <a:stCxn id="799" idx="3"/>
            <a:endCxn id="800" idx="1"/>
          </p:cNvCxnSpPr>
          <p:nvPr/>
        </p:nvCxnSpPr>
        <p:spPr>
          <a:xfrm>
            <a:off x="2864923"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08" name="Straight Connector 807"/>
          <p:cNvCxnSpPr>
            <a:stCxn id="800" idx="3"/>
            <a:endCxn id="801" idx="1"/>
          </p:cNvCxnSpPr>
          <p:nvPr/>
        </p:nvCxnSpPr>
        <p:spPr>
          <a:xfrm>
            <a:off x="3460072"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09" name="Straight Connector 808"/>
          <p:cNvCxnSpPr>
            <a:stCxn id="801" idx="3"/>
            <a:endCxn id="802" idx="1"/>
          </p:cNvCxnSpPr>
          <p:nvPr/>
        </p:nvCxnSpPr>
        <p:spPr>
          <a:xfrm>
            <a:off x="4055221"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10" name="Straight Connector 809"/>
          <p:cNvCxnSpPr>
            <a:stCxn id="802" idx="3"/>
            <a:endCxn id="803" idx="1"/>
          </p:cNvCxnSpPr>
          <p:nvPr/>
        </p:nvCxnSpPr>
        <p:spPr>
          <a:xfrm>
            <a:off x="4650370"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11" name="Straight Connector 810"/>
          <p:cNvCxnSpPr>
            <a:stCxn id="803" idx="3"/>
            <a:endCxn id="804" idx="1"/>
          </p:cNvCxnSpPr>
          <p:nvPr/>
        </p:nvCxnSpPr>
        <p:spPr>
          <a:xfrm>
            <a:off x="5245519"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12" name="Straight Connector 811"/>
          <p:cNvCxnSpPr>
            <a:stCxn id="804" idx="3"/>
            <a:endCxn id="805" idx="1"/>
          </p:cNvCxnSpPr>
          <p:nvPr/>
        </p:nvCxnSpPr>
        <p:spPr>
          <a:xfrm>
            <a:off x="5840668" y="5022103"/>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813" name="Straight Connector 812"/>
          <p:cNvCxnSpPr>
            <a:stCxn id="805" idx="3"/>
            <a:endCxn id="806" idx="1"/>
          </p:cNvCxnSpPr>
          <p:nvPr/>
        </p:nvCxnSpPr>
        <p:spPr>
          <a:xfrm>
            <a:off x="6435817" y="5022103"/>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sp>
        <p:nvSpPr>
          <p:cNvPr id="768" name="Rectangle 767"/>
          <p:cNvSpPr/>
          <p:nvPr/>
        </p:nvSpPr>
        <p:spPr>
          <a:xfrm>
            <a:off x="2438683"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69" name="Rectangle 768"/>
          <p:cNvSpPr/>
          <p:nvPr/>
        </p:nvSpPr>
        <p:spPr>
          <a:xfrm>
            <a:off x="3031954"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0" name="Rectangle 769"/>
          <p:cNvSpPr/>
          <p:nvPr/>
        </p:nvSpPr>
        <p:spPr>
          <a:xfrm>
            <a:off x="3625225"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1" name="Rectangle 770"/>
          <p:cNvSpPr/>
          <p:nvPr/>
        </p:nvSpPr>
        <p:spPr>
          <a:xfrm>
            <a:off x="4218496" y="5230780"/>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2" name="Rectangle 771"/>
          <p:cNvSpPr/>
          <p:nvPr/>
        </p:nvSpPr>
        <p:spPr>
          <a:xfrm>
            <a:off x="4811767" y="5230780"/>
            <a:ext cx="304800" cy="3048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3" name="Rectangle 772"/>
          <p:cNvSpPr/>
          <p:nvPr/>
        </p:nvSpPr>
        <p:spPr>
          <a:xfrm>
            <a:off x="5405038"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4" name="Rectangle 773"/>
          <p:cNvSpPr/>
          <p:nvPr/>
        </p:nvSpPr>
        <p:spPr>
          <a:xfrm>
            <a:off x="5998309"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5" name="Rectangle 774"/>
          <p:cNvSpPr/>
          <p:nvPr/>
        </p:nvSpPr>
        <p:spPr>
          <a:xfrm>
            <a:off x="6591583" y="5230780"/>
            <a:ext cx="304800" cy="30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76" name="Rectangle 775"/>
          <p:cNvSpPr/>
          <p:nvPr/>
        </p:nvSpPr>
        <p:spPr>
          <a:xfrm>
            <a:off x="2727763"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7" name="Rectangle 776"/>
          <p:cNvSpPr/>
          <p:nvPr/>
        </p:nvSpPr>
        <p:spPr>
          <a:xfrm>
            <a:off x="3322912"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 name="Rectangle 777"/>
          <p:cNvSpPr/>
          <p:nvPr/>
        </p:nvSpPr>
        <p:spPr>
          <a:xfrm>
            <a:off x="3918061"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9" name="Rectangle 778"/>
          <p:cNvSpPr/>
          <p:nvPr/>
        </p:nvSpPr>
        <p:spPr>
          <a:xfrm>
            <a:off x="4513210"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0" name="Rectangle 779"/>
          <p:cNvSpPr/>
          <p:nvPr/>
        </p:nvSpPr>
        <p:spPr>
          <a:xfrm>
            <a:off x="5108359"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1" name="Rectangle 780"/>
          <p:cNvSpPr/>
          <p:nvPr/>
        </p:nvSpPr>
        <p:spPr>
          <a:xfrm>
            <a:off x="5703508"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2" name="Rectangle 781"/>
          <p:cNvSpPr/>
          <p:nvPr/>
        </p:nvSpPr>
        <p:spPr>
          <a:xfrm>
            <a:off x="6298657"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3" name="Rectangle 782"/>
          <p:cNvSpPr/>
          <p:nvPr/>
        </p:nvSpPr>
        <p:spPr>
          <a:xfrm>
            <a:off x="6893809" y="5507489"/>
            <a:ext cx="137160" cy="13716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84" name="Straight Connector 783"/>
          <p:cNvCxnSpPr>
            <a:stCxn id="776" idx="3"/>
            <a:endCxn id="777" idx="1"/>
          </p:cNvCxnSpPr>
          <p:nvPr/>
        </p:nvCxnSpPr>
        <p:spPr>
          <a:xfrm>
            <a:off x="2864923"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85" name="Straight Connector 784"/>
          <p:cNvCxnSpPr>
            <a:stCxn id="777" idx="3"/>
            <a:endCxn id="778" idx="1"/>
          </p:cNvCxnSpPr>
          <p:nvPr/>
        </p:nvCxnSpPr>
        <p:spPr>
          <a:xfrm>
            <a:off x="3460072"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86" name="Straight Connector 785"/>
          <p:cNvCxnSpPr>
            <a:stCxn id="778" idx="3"/>
            <a:endCxn id="779" idx="1"/>
          </p:cNvCxnSpPr>
          <p:nvPr/>
        </p:nvCxnSpPr>
        <p:spPr>
          <a:xfrm>
            <a:off x="4055221"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87" name="Straight Connector 786"/>
          <p:cNvCxnSpPr>
            <a:stCxn id="779" idx="3"/>
            <a:endCxn id="780" idx="1"/>
          </p:cNvCxnSpPr>
          <p:nvPr/>
        </p:nvCxnSpPr>
        <p:spPr>
          <a:xfrm>
            <a:off x="4650370"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88" name="Straight Connector 787"/>
          <p:cNvCxnSpPr>
            <a:stCxn id="780" idx="3"/>
            <a:endCxn id="781" idx="1"/>
          </p:cNvCxnSpPr>
          <p:nvPr/>
        </p:nvCxnSpPr>
        <p:spPr>
          <a:xfrm>
            <a:off x="5245519"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89" name="Straight Connector 788"/>
          <p:cNvCxnSpPr>
            <a:stCxn id="781" idx="3"/>
            <a:endCxn id="782" idx="1"/>
          </p:cNvCxnSpPr>
          <p:nvPr/>
        </p:nvCxnSpPr>
        <p:spPr>
          <a:xfrm>
            <a:off x="5840668" y="5534865"/>
            <a:ext cx="457989"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90" name="Straight Connector 789"/>
          <p:cNvCxnSpPr>
            <a:stCxn id="782" idx="3"/>
            <a:endCxn id="783" idx="1"/>
          </p:cNvCxnSpPr>
          <p:nvPr/>
        </p:nvCxnSpPr>
        <p:spPr>
          <a:xfrm>
            <a:off x="6435817" y="5534865"/>
            <a:ext cx="457992" cy="0"/>
          </a:xfrm>
          <a:prstGeom prst="line">
            <a:avLst/>
          </a:prstGeom>
          <a:ln w="19050"/>
          <a:effectLst>
            <a:outerShdw blurRad="50800" dist="38100" dir="8100000" algn="tr" rotWithShape="0">
              <a:prstClr val="black">
                <a:alpha val="40000"/>
              </a:prstClr>
            </a:outerShdw>
          </a:effectLst>
          <a:scene3d>
            <a:camera prst="orthographicFront"/>
            <a:lightRig rig="threePt" dir="t"/>
          </a:scene3d>
          <a:sp3d>
            <a:bevelT w="6350" h="82550"/>
          </a:sp3d>
        </p:spPr>
        <p:style>
          <a:lnRef idx="1">
            <a:schemeClr val="accent1"/>
          </a:lnRef>
          <a:fillRef idx="0">
            <a:schemeClr val="accent1"/>
          </a:fillRef>
          <a:effectRef idx="0">
            <a:schemeClr val="accent1"/>
          </a:effectRef>
          <a:fontRef idx="minor">
            <a:schemeClr val="tx1"/>
          </a:fontRef>
        </p:style>
      </p:cxnSp>
      <p:cxnSp>
        <p:nvCxnSpPr>
          <p:cNvPr id="756" name="Straight Connector 755"/>
          <p:cNvCxnSpPr>
            <a:stCxn id="799" idx="2"/>
            <a:endCxn id="776" idx="0"/>
          </p:cNvCxnSpPr>
          <p:nvPr/>
        </p:nvCxnSpPr>
        <p:spPr>
          <a:xfrm>
            <a:off x="2701940"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7" name="Straight Connector 756"/>
          <p:cNvCxnSpPr>
            <a:stCxn id="800" idx="2"/>
            <a:endCxn id="777" idx="0"/>
          </p:cNvCxnSpPr>
          <p:nvPr/>
        </p:nvCxnSpPr>
        <p:spPr>
          <a:xfrm>
            <a:off x="3292490"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8" name="Straight Connector 757"/>
          <p:cNvCxnSpPr>
            <a:stCxn id="801" idx="2"/>
            <a:endCxn id="778" idx="0"/>
          </p:cNvCxnSpPr>
          <p:nvPr/>
        </p:nvCxnSpPr>
        <p:spPr>
          <a:xfrm>
            <a:off x="3890977"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59" name="Straight Connector 758"/>
          <p:cNvCxnSpPr>
            <a:stCxn id="802" idx="2"/>
            <a:endCxn id="779" idx="0"/>
          </p:cNvCxnSpPr>
          <p:nvPr/>
        </p:nvCxnSpPr>
        <p:spPr>
          <a:xfrm>
            <a:off x="4481527"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60" name="Straight Connector 759"/>
          <p:cNvCxnSpPr>
            <a:stCxn id="803" idx="2"/>
            <a:endCxn id="780" idx="0"/>
          </p:cNvCxnSpPr>
          <p:nvPr/>
        </p:nvCxnSpPr>
        <p:spPr>
          <a:xfrm>
            <a:off x="5078427"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61" name="Straight Connector 760"/>
          <p:cNvCxnSpPr>
            <a:stCxn id="804" idx="2"/>
            <a:endCxn id="781" idx="0"/>
          </p:cNvCxnSpPr>
          <p:nvPr/>
        </p:nvCxnSpPr>
        <p:spPr>
          <a:xfrm>
            <a:off x="5676915"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62" name="Straight Connector 761"/>
          <p:cNvCxnSpPr>
            <a:stCxn id="805" idx="2"/>
            <a:endCxn id="782" idx="0"/>
          </p:cNvCxnSpPr>
          <p:nvPr/>
        </p:nvCxnSpPr>
        <p:spPr>
          <a:xfrm>
            <a:off x="6267465"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763" name="Straight Connector 762"/>
          <p:cNvCxnSpPr>
            <a:stCxn id="806" idx="2"/>
            <a:endCxn id="783" idx="0"/>
          </p:cNvCxnSpPr>
          <p:nvPr/>
        </p:nvCxnSpPr>
        <p:spPr>
          <a:xfrm>
            <a:off x="6865952" y="5130551"/>
            <a:ext cx="0" cy="376938"/>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60" name="Straight Connector 859"/>
          <p:cNvCxnSpPr>
            <a:stCxn id="705" idx="2"/>
            <a:endCxn id="845" idx="0"/>
          </p:cNvCxnSpPr>
          <p:nvPr/>
        </p:nvCxnSpPr>
        <p:spPr>
          <a:xfrm>
            <a:off x="2701940"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63" name="Straight Connector 862"/>
          <p:cNvCxnSpPr>
            <a:stCxn id="706" idx="2"/>
            <a:endCxn id="846" idx="0"/>
          </p:cNvCxnSpPr>
          <p:nvPr/>
        </p:nvCxnSpPr>
        <p:spPr>
          <a:xfrm>
            <a:off x="3292490"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66" name="Straight Connector 865"/>
          <p:cNvCxnSpPr>
            <a:stCxn id="707" idx="2"/>
            <a:endCxn id="847" idx="0"/>
          </p:cNvCxnSpPr>
          <p:nvPr/>
        </p:nvCxnSpPr>
        <p:spPr>
          <a:xfrm>
            <a:off x="3890977"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71" name="Straight Connector 870"/>
          <p:cNvCxnSpPr>
            <a:stCxn id="708" idx="2"/>
            <a:endCxn id="848" idx="0"/>
          </p:cNvCxnSpPr>
          <p:nvPr/>
        </p:nvCxnSpPr>
        <p:spPr>
          <a:xfrm>
            <a:off x="4481527"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74" name="Straight Connector 873"/>
          <p:cNvCxnSpPr>
            <a:stCxn id="709" idx="2"/>
            <a:endCxn id="849" idx="0"/>
          </p:cNvCxnSpPr>
          <p:nvPr/>
        </p:nvCxnSpPr>
        <p:spPr>
          <a:xfrm>
            <a:off x="5078427"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77" name="Straight Connector 876"/>
          <p:cNvCxnSpPr>
            <a:stCxn id="710" idx="2"/>
            <a:endCxn id="850" idx="0"/>
          </p:cNvCxnSpPr>
          <p:nvPr/>
        </p:nvCxnSpPr>
        <p:spPr>
          <a:xfrm>
            <a:off x="5676915" y="3579976"/>
            <a:ext cx="0"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cxnSp>
        <p:nvCxnSpPr>
          <p:cNvPr id="880" name="Straight Connector 879"/>
          <p:cNvCxnSpPr>
            <a:stCxn id="711" idx="2"/>
            <a:endCxn id="851" idx="0"/>
          </p:cNvCxnSpPr>
          <p:nvPr/>
        </p:nvCxnSpPr>
        <p:spPr>
          <a:xfrm>
            <a:off x="6267465" y="3579976"/>
            <a:ext cx="0" cy="385219"/>
          </a:xfrm>
          <a:prstGeom prst="line">
            <a:avLst/>
          </a:prstGeom>
          <a:ln/>
        </p:spPr>
        <p:style>
          <a:lnRef idx="2">
            <a:schemeClr val="accent1"/>
          </a:lnRef>
          <a:fillRef idx="1">
            <a:schemeClr val="lt1"/>
          </a:fillRef>
          <a:effectRef idx="0">
            <a:schemeClr val="accent1"/>
          </a:effectRef>
          <a:fontRef idx="minor">
            <a:schemeClr val="dk1"/>
          </a:fontRef>
        </p:style>
      </p:cxnSp>
      <p:cxnSp>
        <p:nvCxnSpPr>
          <p:cNvPr id="883" name="Straight Connector 882"/>
          <p:cNvCxnSpPr>
            <a:endCxn id="852" idx="0"/>
          </p:cNvCxnSpPr>
          <p:nvPr/>
        </p:nvCxnSpPr>
        <p:spPr>
          <a:xfrm flipH="1">
            <a:off x="6962389" y="3579976"/>
            <a:ext cx="1" cy="385219"/>
          </a:xfrm>
          <a:prstGeom prst="line">
            <a:avLst/>
          </a:prstGeom>
          <a:ln w="15875"/>
          <a:effectLst>
            <a:outerShdw blurRad="50800" dist="38100" dir="8100000" algn="tr" rotWithShape="0">
              <a:prstClr val="black">
                <a:alpha val="40000"/>
              </a:prstClr>
            </a:outerShdw>
          </a:effectLst>
          <a:scene3d>
            <a:camera prst="orthographicFront"/>
            <a:lightRig rig="threePt" dir="t"/>
          </a:scene3d>
          <a:sp3d>
            <a:bevelT w="12700" h="12700"/>
          </a:sp3d>
        </p:spPr>
        <p:style>
          <a:lnRef idx="1">
            <a:schemeClr val="accent1"/>
          </a:lnRef>
          <a:fillRef idx="0">
            <a:schemeClr val="accent1"/>
          </a:fillRef>
          <a:effectRef idx="0">
            <a:schemeClr val="accent1"/>
          </a:effectRef>
          <a:fontRef idx="minor">
            <a:schemeClr val="tx1"/>
          </a:fontRef>
        </p:style>
      </p:cxnSp>
      <p:sp>
        <p:nvSpPr>
          <p:cNvPr id="887" name="Rectangle 886"/>
          <p:cNvSpPr/>
          <p:nvPr/>
        </p:nvSpPr>
        <p:spPr>
          <a:xfrm>
            <a:off x="7456652" y="2620077"/>
            <a:ext cx="1449854" cy="15626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88" name="Rectangle 887"/>
          <p:cNvSpPr/>
          <p:nvPr/>
        </p:nvSpPr>
        <p:spPr>
          <a:xfrm>
            <a:off x="7549433" y="2876572"/>
            <a:ext cx="677061" cy="521181"/>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t>GPU Core</a:t>
            </a:r>
            <a:endParaRPr lang="en-US" dirty="0"/>
          </a:p>
        </p:txBody>
      </p:sp>
      <p:sp>
        <p:nvSpPr>
          <p:cNvPr id="889" name="Rectangle 888"/>
          <p:cNvSpPr/>
          <p:nvPr/>
        </p:nvSpPr>
        <p:spPr>
          <a:xfrm>
            <a:off x="8332625" y="2880113"/>
            <a:ext cx="506362" cy="514098"/>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dirty="0" smtClean="0"/>
              <a:t>L1</a:t>
            </a:r>
            <a:endParaRPr lang="en-US" dirty="0"/>
          </a:p>
        </p:txBody>
      </p:sp>
      <p:sp>
        <p:nvSpPr>
          <p:cNvPr id="890" name="Rectangle 889"/>
          <p:cNvSpPr/>
          <p:nvPr/>
        </p:nvSpPr>
        <p:spPr>
          <a:xfrm>
            <a:off x="7644101" y="3520839"/>
            <a:ext cx="1072590" cy="502681"/>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dirty="0" smtClean="0"/>
              <a:t>L2</a:t>
            </a:r>
            <a:endParaRPr lang="en-US" dirty="0"/>
          </a:p>
        </p:txBody>
      </p:sp>
      <p:sp>
        <p:nvSpPr>
          <p:cNvPr id="892" name="Rectangle 891"/>
          <p:cNvSpPr/>
          <p:nvPr/>
        </p:nvSpPr>
        <p:spPr>
          <a:xfrm>
            <a:off x="305717" y="1297114"/>
            <a:ext cx="1448672" cy="135309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893" name="Rectangle 892"/>
          <p:cNvSpPr/>
          <p:nvPr/>
        </p:nvSpPr>
        <p:spPr>
          <a:xfrm>
            <a:off x="605352" y="1398674"/>
            <a:ext cx="870199" cy="4941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t>GPU CORE</a:t>
            </a:r>
            <a:endParaRPr lang="en-US" dirty="0"/>
          </a:p>
        </p:txBody>
      </p:sp>
      <p:sp>
        <p:nvSpPr>
          <p:cNvPr id="894" name="Rectangle 893"/>
          <p:cNvSpPr/>
          <p:nvPr/>
        </p:nvSpPr>
        <p:spPr>
          <a:xfrm>
            <a:off x="686957" y="1989947"/>
            <a:ext cx="715060" cy="514098"/>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dirty="0" smtClean="0"/>
              <a:t>L1</a:t>
            </a:r>
            <a:endParaRPr lang="en-US" dirty="0"/>
          </a:p>
        </p:txBody>
      </p:sp>
      <p:sp>
        <p:nvSpPr>
          <p:cNvPr id="899" name="Rectangle 898"/>
          <p:cNvSpPr/>
          <p:nvPr/>
        </p:nvSpPr>
        <p:spPr>
          <a:xfrm>
            <a:off x="626716" y="4685009"/>
            <a:ext cx="990600" cy="672945"/>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NOC</a:t>
            </a:r>
            <a:br>
              <a:rPr lang="en-US" dirty="0"/>
            </a:br>
            <a:r>
              <a:rPr lang="en-US" dirty="0"/>
              <a:t>Router</a:t>
            </a:r>
          </a:p>
        </p:txBody>
      </p:sp>
      <p:cxnSp>
        <p:nvCxnSpPr>
          <p:cNvPr id="264" name="Straight Connector 263"/>
          <p:cNvCxnSpPr/>
          <p:nvPr/>
        </p:nvCxnSpPr>
        <p:spPr>
          <a:xfrm flipH="1">
            <a:off x="1807254" y="1924890"/>
            <a:ext cx="638444" cy="695187"/>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68" name="Straight Connector 267"/>
          <p:cNvCxnSpPr>
            <a:stCxn id="712" idx="1"/>
          </p:cNvCxnSpPr>
          <p:nvPr/>
        </p:nvCxnSpPr>
        <p:spPr>
          <a:xfrm>
            <a:off x="6893809" y="3511396"/>
            <a:ext cx="489854" cy="65256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78" name="Straight Connector 277"/>
          <p:cNvCxnSpPr>
            <a:stCxn id="799" idx="1"/>
          </p:cNvCxnSpPr>
          <p:nvPr/>
        </p:nvCxnSpPr>
        <p:spPr>
          <a:xfrm flipH="1">
            <a:off x="1606801" y="5061971"/>
            <a:ext cx="1120962" cy="295983"/>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81" name="Straight Connector 280"/>
          <p:cNvCxnSpPr>
            <a:stCxn id="799" idx="1"/>
          </p:cNvCxnSpPr>
          <p:nvPr/>
        </p:nvCxnSpPr>
        <p:spPr>
          <a:xfrm flipH="1" flipV="1">
            <a:off x="1613205" y="4696081"/>
            <a:ext cx="1114558" cy="36589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03" name="Title 1"/>
          <p:cNvSpPr txBox="1">
            <a:spLocks/>
          </p:cNvSpPr>
          <p:nvPr/>
        </p:nvSpPr>
        <p:spPr>
          <a:xfrm>
            <a:off x="266768" y="306706"/>
            <a:ext cx="7680960" cy="474345"/>
          </a:xfrm>
          <a:prstGeom prst="rect">
            <a:avLst/>
          </a:prstGeom>
        </p:spPr>
        <p:txBody>
          <a:bodyPr/>
          <a:lst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a:lstStyle>
          <a:p>
            <a:r>
              <a:rPr lang="en-US" dirty="0" smtClean="0"/>
              <a:t>Tiled APU System</a:t>
            </a:r>
            <a:endParaRPr lang="en-US" dirty="0"/>
          </a:p>
        </p:txBody>
      </p:sp>
      <p:sp>
        <p:nvSpPr>
          <p:cNvPr id="288" name="Text Placeholder 3"/>
          <p:cNvSpPr txBox="1">
            <a:spLocks/>
          </p:cNvSpPr>
          <p:nvPr/>
        </p:nvSpPr>
        <p:spPr>
          <a:xfrm>
            <a:off x="274388" y="649629"/>
            <a:ext cx="7680960" cy="285750"/>
          </a:xfrm>
          <a:prstGeom prst="rect">
            <a:avLst/>
          </a:prstGeom>
        </p:spPr>
        <p:txBody>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ANOTHER GPU SUBSYSTEM CONFIGURATION </a:t>
            </a:r>
            <a:endParaRPr lang="en-US" dirty="0"/>
          </a:p>
        </p:txBody>
      </p:sp>
      <p:sp>
        <p:nvSpPr>
          <p:cNvPr id="2" name="TextBox 1"/>
          <p:cNvSpPr txBox="1"/>
          <p:nvPr/>
        </p:nvSpPr>
        <p:spPr>
          <a:xfrm>
            <a:off x="280091" y="6028518"/>
            <a:ext cx="88406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Requires minor modifications to the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configuration files (src/config/ruby/GPU*.</a:t>
            </a:r>
            <a:r>
              <a:rPr kumimoji="0" lang="en-US" sz="2000" b="0" i="0" u="none" strike="noStrike" kern="1200" cap="none" spc="0" normalizeH="0" noProof="0" dirty="0" err="1" smtClean="0">
                <a:ln>
                  <a:noFill/>
                </a:ln>
                <a:solidFill>
                  <a:schemeClr val="tx1"/>
                </a:solidFill>
                <a:effectLst/>
                <a:uLnTx/>
                <a:uFillTx/>
                <a:latin typeface="+mj-lt"/>
                <a:ea typeface="MS PGothic" pitchFamily="34" charset="-128"/>
                <a:cs typeface="+mn-cs"/>
              </a:rPr>
              <a:t>py</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0390929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933099"/>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GPU Core Model</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9:30</a:t>
                      </a:r>
                      <a:r>
                        <a:rPr lang="en-US" b="0" baseline="0" dirty="0" smtClean="0">
                          <a:solidFill>
                            <a:schemeClr val="bg1">
                              <a:lumMod val="50000"/>
                            </a:schemeClr>
                          </a:solidFill>
                        </a:rPr>
                        <a:t> – 10:00</a:t>
                      </a:r>
                      <a:endParaRPr lang="en-US" b="0" dirty="0">
                        <a:solidFill>
                          <a:schemeClr val="bg1">
                            <a:lumMod val="50000"/>
                          </a:schemeClr>
                        </a:solidFill>
                      </a:endParaRPr>
                    </a:p>
                  </a:txBody>
                  <a:tcPr/>
                </a:tc>
              </a:tr>
              <a:tr h="370840">
                <a:tc gridSpan="2">
                  <a:txBody>
                    <a:bodyPr/>
                    <a:lstStyle/>
                    <a:p>
                      <a:pPr algn="ctr"/>
                      <a:r>
                        <a:rPr lang="en-US" b="0" dirty="0" smtClean="0">
                          <a:solidFill>
                            <a:schemeClr val="bg1">
                              <a:lumMod val="50000"/>
                            </a:schemeClr>
                          </a:solidFill>
                        </a:rPr>
                        <a:t>Break</a:t>
                      </a:r>
                      <a:endParaRPr lang="en-US" b="0" dirty="0">
                        <a:solidFill>
                          <a:schemeClr val="bg1">
                            <a:lumMod val="50000"/>
                          </a:schemeClr>
                        </a:solidFill>
                      </a:endParaRPr>
                    </a:p>
                  </a:txBody>
                  <a:tcPr>
                    <a:solidFill>
                      <a:schemeClr val="tx2">
                        <a:lumMod val="85000"/>
                      </a:schemeClr>
                    </a:solidFill>
                  </a:tcPr>
                </a:tc>
                <a:tc hMerge="1">
                  <a:txBody>
                    <a:bodyPr/>
                    <a:lstStyle/>
                    <a:p>
                      <a:endParaRPr lang="en-US" dirty="0"/>
                    </a:p>
                  </a:txBody>
                  <a:tcPr/>
                </a:tc>
                <a:tc>
                  <a:txBody>
                    <a:bodyPr/>
                    <a:lstStyle/>
                    <a:p>
                      <a:r>
                        <a:rPr lang="en-US" b="0" dirty="0" smtClean="0">
                          <a:solidFill>
                            <a:schemeClr val="bg1">
                              <a:lumMod val="50000"/>
                            </a:schemeClr>
                          </a:solidFill>
                        </a:rPr>
                        <a:t>10:00</a:t>
                      </a:r>
                      <a:r>
                        <a:rPr lang="en-US" b="0" baseline="0" dirty="0" smtClean="0">
                          <a:solidFill>
                            <a:schemeClr val="bg1">
                              <a:lumMod val="50000"/>
                            </a:schemeClr>
                          </a:solidFill>
                        </a:rPr>
                        <a:t> – </a:t>
                      </a:r>
                      <a:r>
                        <a:rPr lang="en-US" b="0" dirty="0" smtClean="0">
                          <a:solidFill>
                            <a:schemeClr val="bg1">
                              <a:lumMod val="50000"/>
                            </a:schemeClr>
                          </a:solidFill>
                        </a:rPr>
                        <a:t>10:30</a:t>
                      </a:r>
                      <a:endParaRPr lang="en-US" b="0" dirty="0">
                        <a:solidFill>
                          <a:schemeClr val="bg1">
                            <a:lumMod val="50000"/>
                          </a:schemeClr>
                        </a:solidFill>
                      </a:endParaRPr>
                    </a:p>
                  </a:txBody>
                  <a:tcPr>
                    <a:solidFill>
                      <a:schemeClr val="tx2">
                        <a:lumMod val="85000"/>
                      </a:schemeClr>
                    </a:solidFill>
                  </a:tcPr>
                </a:tc>
              </a:tr>
              <a:tr h="370840">
                <a:tc>
                  <a:txBody>
                    <a:bodyPr/>
                    <a:lstStyle/>
                    <a:p>
                      <a:r>
                        <a:rPr lang="en-US" b="0" dirty="0" smtClean="0">
                          <a:solidFill>
                            <a:schemeClr val="bg1">
                              <a:lumMod val="50000"/>
                            </a:schemeClr>
                          </a:solidFill>
                        </a:rPr>
                        <a:t>Ruby</a:t>
                      </a:r>
                      <a:r>
                        <a:rPr lang="en-US" b="0" baseline="0" dirty="0" smtClean="0">
                          <a:solidFill>
                            <a:schemeClr val="bg1">
                              <a:lumMod val="50000"/>
                            </a:schemeClr>
                          </a:solidFill>
                        </a:rPr>
                        <a:t> Memory Contributions</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10:30</a:t>
                      </a:r>
                      <a:r>
                        <a:rPr lang="en-US" b="0" baseline="0" dirty="0" smtClean="0">
                          <a:solidFill>
                            <a:schemeClr val="bg1">
                              <a:lumMod val="50000"/>
                            </a:schemeClr>
                          </a:solidFill>
                        </a:rPr>
                        <a:t> – </a:t>
                      </a:r>
                      <a:r>
                        <a:rPr lang="en-US" b="0" dirty="0" smtClean="0">
                          <a:solidFill>
                            <a:schemeClr val="bg1">
                              <a:lumMod val="50000"/>
                            </a:schemeClr>
                          </a:solidFill>
                        </a:rPr>
                        <a:t>11:00</a:t>
                      </a:r>
                      <a:endParaRPr lang="en-US" b="0" dirty="0">
                        <a:solidFill>
                          <a:schemeClr val="bg1">
                            <a:lumMod val="50000"/>
                          </a:schemeClr>
                        </a:solidFill>
                      </a:endParaRPr>
                    </a:p>
                  </a:txBody>
                  <a:tcPr/>
                </a:tc>
              </a:tr>
              <a:tr h="370840">
                <a:tc>
                  <a:txBody>
                    <a:bodyPr/>
                    <a:lstStyle/>
                    <a:p>
                      <a:r>
                        <a:rPr lang="en-US" b="1" dirty="0" smtClean="0"/>
                        <a:t>Demo</a:t>
                      </a:r>
                      <a:endParaRPr lang="en-US" b="1" dirty="0"/>
                    </a:p>
                  </a:txBody>
                  <a:tcPr/>
                </a:tc>
                <a:tc>
                  <a:txBody>
                    <a:bodyPr/>
                    <a:lstStyle/>
                    <a:p>
                      <a:r>
                        <a:rPr lang="en-US" b="1" dirty="0" smtClean="0"/>
                        <a:t>Tony</a:t>
                      </a:r>
                      <a:endParaRPr lang="en-US" b="1" dirty="0"/>
                    </a:p>
                  </a:txBody>
                  <a:tcPr/>
                </a:tc>
                <a:tc>
                  <a:txBody>
                    <a:bodyPr/>
                    <a:lstStyle/>
                    <a:p>
                      <a:r>
                        <a:rPr lang="en-US" b="1" dirty="0" smtClean="0"/>
                        <a:t>11:00</a:t>
                      </a:r>
                      <a:r>
                        <a:rPr lang="en-US" b="1" baseline="0" dirty="0" smtClean="0"/>
                        <a:t> – 11:20</a:t>
                      </a:r>
                      <a:endParaRPr lang="en-US" b="1" dirty="0"/>
                    </a:p>
                  </a:txBody>
                  <a:tcPr/>
                </a:tc>
              </a:tr>
              <a:tr h="370840">
                <a:tc>
                  <a:txBody>
                    <a:bodyPr/>
                    <a:lstStyle/>
                    <a:p>
                      <a:r>
                        <a:rPr lang="en-US" dirty="0" smtClean="0"/>
                        <a:t>Comparisons/Limitations/Future Work</a:t>
                      </a:r>
                      <a:endParaRPr lang="en-US" dirty="0"/>
                    </a:p>
                  </a:txBody>
                  <a:tcPr/>
                </a:tc>
                <a:tc>
                  <a:txBody>
                    <a:bodyPr/>
                    <a:lstStyle/>
                    <a:p>
                      <a:r>
                        <a:rPr lang="en-US" dirty="0" smtClean="0"/>
                        <a:t>Brad</a:t>
                      </a:r>
                      <a:endParaRPr lang="en-US" dirty="0"/>
                    </a:p>
                  </a:txBody>
                  <a:tcPr/>
                </a:tc>
                <a:tc>
                  <a:txBody>
                    <a:bodyPr/>
                    <a:lstStyle/>
                    <a:p>
                      <a:r>
                        <a:rPr lang="en-US" dirty="0" smtClean="0"/>
                        <a:t>11:20</a:t>
                      </a:r>
                      <a:r>
                        <a:rPr lang="en-US" baseline="0" dirty="0" smtClean="0"/>
                        <a:t> – </a:t>
                      </a:r>
                      <a:r>
                        <a:rPr lang="en-US" dirty="0" smtClean="0"/>
                        <a:t>11:45</a:t>
                      </a:r>
                      <a:endParaRPr lang="en-US"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1707023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6837704"/>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GPU Core Model</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9:30</a:t>
                      </a:r>
                      <a:r>
                        <a:rPr lang="en-US" b="0" baseline="0" dirty="0" smtClean="0">
                          <a:solidFill>
                            <a:schemeClr val="bg1">
                              <a:lumMod val="50000"/>
                            </a:schemeClr>
                          </a:solidFill>
                        </a:rPr>
                        <a:t> – 10:00</a:t>
                      </a:r>
                      <a:endParaRPr lang="en-US" b="0" dirty="0">
                        <a:solidFill>
                          <a:schemeClr val="bg1">
                            <a:lumMod val="50000"/>
                          </a:schemeClr>
                        </a:solidFill>
                      </a:endParaRPr>
                    </a:p>
                  </a:txBody>
                  <a:tcPr/>
                </a:tc>
              </a:tr>
              <a:tr h="370840">
                <a:tc gridSpan="2">
                  <a:txBody>
                    <a:bodyPr/>
                    <a:lstStyle/>
                    <a:p>
                      <a:pPr algn="ctr"/>
                      <a:r>
                        <a:rPr lang="en-US" b="0" dirty="0" smtClean="0">
                          <a:solidFill>
                            <a:schemeClr val="bg1">
                              <a:lumMod val="50000"/>
                            </a:schemeClr>
                          </a:solidFill>
                        </a:rPr>
                        <a:t>Break</a:t>
                      </a:r>
                      <a:endParaRPr lang="en-US" b="0" dirty="0">
                        <a:solidFill>
                          <a:schemeClr val="bg1">
                            <a:lumMod val="50000"/>
                          </a:schemeClr>
                        </a:solidFill>
                      </a:endParaRPr>
                    </a:p>
                  </a:txBody>
                  <a:tcPr>
                    <a:solidFill>
                      <a:schemeClr val="tx2">
                        <a:lumMod val="85000"/>
                      </a:schemeClr>
                    </a:solidFill>
                  </a:tcPr>
                </a:tc>
                <a:tc hMerge="1">
                  <a:txBody>
                    <a:bodyPr/>
                    <a:lstStyle/>
                    <a:p>
                      <a:endParaRPr lang="en-US" dirty="0"/>
                    </a:p>
                  </a:txBody>
                  <a:tcPr/>
                </a:tc>
                <a:tc>
                  <a:txBody>
                    <a:bodyPr/>
                    <a:lstStyle/>
                    <a:p>
                      <a:r>
                        <a:rPr lang="en-US" b="0" dirty="0" smtClean="0">
                          <a:solidFill>
                            <a:schemeClr val="bg1">
                              <a:lumMod val="50000"/>
                            </a:schemeClr>
                          </a:solidFill>
                        </a:rPr>
                        <a:t>10:00</a:t>
                      </a:r>
                      <a:r>
                        <a:rPr lang="en-US" b="0" baseline="0" dirty="0" smtClean="0">
                          <a:solidFill>
                            <a:schemeClr val="bg1">
                              <a:lumMod val="50000"/>
                            </a:schemeClr>
                          </a:solidFill>
                        </a:rPr>
                        <a:t> – </a:t>
                      </a:r>
                      <a:r>
                        <a:rPr lang="en-US" b="0" dirty="0" smtClean="0">
                          <a:solidFill>
                            <a:schemeClr val="bg1">
                              <a:lumMod val="50000"/>
                            </a:schemeClr>
                          </a:solidFill>
                        </a:rPr>
                        <a:t>10:30</a:t>
                      </a:r>
                      <a:endParaRPr lang="en-US" b="0" dirty="0">
                        <a:solidFill>
                          <a:schemeClr val="bg1">
                            <a:lumMod val="50000"/>
                          </a:schemeClr>
                        </a:solidFill>
                      </a:endParaRPr>
                    </a:p>
                  </a:txBody>
                  <a:tcPr>
                    <a:solidFill>
                      <a:schemeClr val="tx2">
                        <a:lumMod val="85000"/>
                      </a:schemeClr>
                    </a:solidFill>
                  </a:tcPr>
                </a:tc>
              </a:tr>
              <a:tr h="370840">
                <a:tc>
                  <a:txBody>
                    <a:bodyPr/>
                    <a:lstStyle/>
                    <a:p>
                      <a:r>
                        <a:rPr lang="en-US" b="0" dirty="0" smtClean="0">
                          <a:solidFill>
                            <a:schemeClr val="bg1">
                              <a:lumMod val="50000"/>
                            </a:schemeClr>
                          </a:solidFill>
                        </a:rPr>
                        <a:t>Ruby</a:t>
                      </a:r>
                      <a:r>
                        <a:rPr lang="en-US" b="0" baseline="0" dirty="0" smtClean="0">
                          <a:solidFill>
                            <a:schemeClr val="bg1">
                              <a:lumMod val="50000"/>
                            </a:schemeClr>
                          </a:solidFill>
                        </a:rPr>
                        <a:t> Memory Contributions</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10:30</a:t>
                      </a:r>
                      <a:r>
                        <a:rPr lang="en-US" b="0" baseline="0" dirty="0" smtClean="0">
                          <a:solidFill>
                            <a:schemeClr val="bg1">
                              <a:lumMod val="50000"/>
                            </a:schemeClr>
                          </a:solidFill>
                        </a:rPr>
                        <a:t> – </a:t>
                      </a:r>
                      <a:r>
                        <a:rPr lang="en-US" b="0" dirty="0" smtClean="0">
                          <a:solidFill>
                            <a:schemeClr val="bg1">
                              <a:lumMod val="50000"/>
                            </a:schemeClr>
                          </a:solidFill>
                        </a:rPr>
                        <a:t>11:00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Demo</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11:00</a:t>
                      </a:r>
                      <a:r>
                        <a:rPr lang="en-US" b="0" baseline="0" dirty="0" smtClean="0">
                          <a:solidFill>
                            <a:schemeClr val="bg1">
                              <a:lumMod val="50000"/>
                            </a:schemeClr>
                          </a:solidFill>
                        </a:rPr>
                        <a:t> – 11:20</a:t>
                      </a:r>
                      <a:endParaRPr lang="en-US" b="0" dirty="0">
                        <a:solidFill>
                          <a:schemeClr val="bg1">
                            <a:lumMod val="50000"/>
                          </a:schemeClr>
                        </a:solidFill>
                      </a:endParaRPr>
                    </a:p>
                  </a:txBody>
                  <a:tcPr/>
                </a:tc>
              </a:tr>
              <a:tr h="370840">
                <a:tc>
                  <a:txBody>
                    <a:bodyPr/>
                    <a:lstStyle/>
                    <a:p>
                      <a:r>
                        <a:rPr lang="en-US" b="1" dirty="0" smtClean="0"/>
                        <a:t>Comparisons/Limitations/Future Work</a:t>
                      </a:r>
                      <a:endParaRPr lang="en-US" b="1" dirty="0"/>
                    </a:p>
                  </a:txBody>
                  <a:tcPr/>
                </a:tc>
                <a:tc>
                  <a:txBody>
                    <a:bodyPr/>
                    <a:lstStyle/>
                    <a:p>
                      <a:r>
                        <a:rPr lang="en-US" b="1" dirty="0" smtClean="0"/>
                        <a:t>Brad</a:t>
                      </a:r>
                      <a:endParaRPr lang="en-US" b="1" dirty="0"/>
                    </a:p>
                  </a:txBody>
                  <a:tcPr/>
                </a:tc>
                <a:tc>
                  <a:txBody>
                    <a:bodyPr/>
                    <a:lstStyle/>
                    <a:p>
                      <a:r>
                        <a:rPr lang="en-US" b="1" dirty="0" smtClean="0"/>
                        <a:t>11:20</a:t>
                      </a:r>
                      <a:r>
                        <a:rPr lang="en-US" b="1" baseline="0" dirty="0" smtClean="0"/>
                        <a:t> – </a:t>
                      </a:r>
                      <a:r>
                        <a:rPr lang="en-US" b="1" dirty="0" smtClean="0"/>
                        <a:t>11:45</a:t>
                      </a:r>
                      <a:endParaRPr lang="en-US" b="1" dirty="0"/>
                    </a:p>
                  </a:txBody>
                  <a:tcPr/>
                </a:tc>
              </a:tr>
              <a:tr h="370840">
                <a:tc>
                  <a:txBody>
                    <a:bodyPr/>
                    <a:lstStyle/>
                    <a:p>
                      <a:r>
                        <a:rPr lang="en-US" dirty="0" smtClean="0"/>
                        <a:t>Questions</a:t>
                      </a:r>
                      <a:endParaRPr lang="en-US" dirty="0"/>
                    </a:p>
                  </a:txBody>
                  <a:tcPr/>
                </a:tc>
                <a:tc>
                  <a:txBody>
                    <a:bodyPr/>
                    <a:lstStyle/>
                    <a:p>
                      <a:r>
                        <a:rPr lang="en-US" dirty="0" smtClean="0"/>
                        <a:t>Both</a:t>
                      </a:r>
                      <a:endParaRPr lang="en-US" dirty="0"/>
                    </a:p>
                  </a:txBody>
                  <a:tcPr/>
                </a:tc>
                <a:tc>
                  <a:txBody>
                    <a:bodyPr/>
                    <a:lstStyle/>
                    <a:p>
                      <a:r>
                        <a:rPr lang="en-US" dirty="0" smtClean="0"/>
                        <a:t>11:45</a:t>
                      </a:r>
                      <a:r>
                        <a:rPr lang="en-US" baseline="0" dirty="0" smtClean="0"/>
                        <a:t> – 12:00</a:t>
                      </a:r>
                      <a:endParaRPr lang="en-US"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365611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other GPU Simulators</a:t>
            </a:r>
            <a:endParaRPr lang="en-US" dirty="0"/>
          </a:p>
        </p:txBody>
      </p:sp>
      <p:sp>
        <p:nvSpPr>
          <p:cNvPr id="3" name="Content Placeholder 2"/>
          <p:cNvSpPr>
            <a:spLocks noGrp="1"/>
          </p:cNvSpPr>
          <p:nvPr>
            <p:ph idx="1"/>
          </p:nvPr>
        </p:nvSpPr>
        <p:spPr/>
        <p:txBody>
          <a:bodyPr/>
          <a:lstStyle/>
          <a:p>
            <a:r>
              <a:rPr lang="en-US" b="1" dirty="0" smtClean="0">
                <a:solidFill>
                  <a:schemeClr val="accent5"/>
                </a:solidFill>
              </a:rPr>
              <a:t>GPGPU-Sim</a:t>
            </a:r>
          </a:p>
          <a:p>
            <a:pPr lvl="1"/>
            <a:r>
              <a:rPr lang="en-US" dirty="0" smtClean="0"/>
              <a:t>Primarily focused on running </a:t>
            </a:r>
            <a:r>
              <a:rPr lang="en-US" dirty="0" err="1" smtClean="0"/>
              <a:t>Nvidia</a:t>
            </a:r>
            <a:r>
              <a:rPr lang="en-US" dirty="0" smtClean="0"/>
              <a:t> PTX instructions and CUDA applications</a:t>
            </a:r>
          </a:p>
          <a:p>
            <a:pPr lvl="1"/>
            <a:r>
              <a:rPr lang="en-US" dirty="0" smtClean="0"/>
              <a:t>Functional CPU model, oriented to model discrete GPU systems</a:t>
            </a:r>
          </a:p>
          <a:p>
            <a:pPr lvl="1"/>
            <a:r>
              <a:rPr lang="en-US" dirty="0" smtClean="0"/>
              <a:t>Wisconsin’s gem5-gpu added gem5 timing CPU models</a:t>
            </a:r>
          </a:p>
          <a:p>
            <a:pPr lvl="2"/>
            <a:r>
              <a:rPr lang="en-US" dirty="0" smtClean="0"/>
              <a:t>And a Ruby memory system protocol</a:t>
            </a:r>
          </a:p>
          <a:p>
            <a:pPr lvl="1"/>
            <a:r>
              <a:rPr lang="en-US" dirty="0" smtClean="0"/>
              <a:t>Differences from gem5-gpu:</a:t>
            </a:r>
          </a:p>
          <a:p>
            <a:pPr lvl="2"/>
            <a:r>
              <a:rPr lang="en-US" dirty="0" smtClean="0"/>
              <a:t>HSAIL instructions and </a:t>
            </a:r>
            <a:r>
              <a:rPr lang="en-US" dirty="0" err="1" smtClean="0"/>
              <a:t>OpenCL</a:t>
            </a:r>
            <a:r>
              <a:rPr lang="en-US" dirty="0" smtClean="0"/>
              <a:t> apps </a:t>
            </a:r>
          </a:p>
          <a:p>
            <a:pPr lvl="2"/>
            <a:r>
              <a:rPr lang="en-US" dirty="0" smtClean="0"/>
              <a:t>Multiple Ruby protocols</a:t>
            </a:r>
          </a:p>
          <a:p>
            <a:pPr lvl="2"/>
            <a:r>
              <a:rPr lang="en-US" dirty="0" smtClean="0"/>
              <a:t>Unified under the gem5 source control repo</a:t>
            </a:r>
          </a:p>
          <a:p>
            <a:pPr lvl="3"/>
            <a:endParaRPr lang="en-US" dirty="0"/>
          </a:p>
          <a:p>
            <a:r>
              <a:rPr lang="en-US" b="1" dirty="0" smtClean="0">
                <a:solidFill>
                  <a:schemeClr val="accent5"/>
                </a:solidFill>
              </a:rPr>
              <a:t>Multi2Sim</a:t>
            </a:r>
          </a:p>
          <a:p>
            <a:pPr lvl="1"/>
            <a:r>
              <a:rPr lang="en-US" dirty="0" smtClean="0"/>
              <a:t>Supports multiple ISAs including AMD Southern Island’s Machine ISA</a:t>
            </a:r>
          </a:p>
          <a:p>
            <a:pPr lvl="1"/>
            <a:r>
              <a:rPr lang="en-US" dirty="0" smtClean="0"/>
              <a:t>Limited instruction support</a:t>
            </a:r>
          </a:p>
          <a:p>
            <a:pPr lvl="1"/>
            <a:r>
              <a:rPr lang="en-US" dirty="0" smtClean="0"/>
              <a:t>No transient states in coherence protocol</a:t>
            </a:r>
          </a:p>
          <a:p>
            <a:pPr lvl="3"/>
            <a:endParaRPr lang="en-US" dirty="0"/>
          </a:p>
          <a:p>
            <a:r>
              <a:rPr lang="en-US" dirty="0" smtClean="0"/>
              <a:t>This is </a:t>
            </a:r>
            <a:r>
              <a:rPr lang="en-US" dirty="0" smtClean="0">
                <a:solidFill>
                  <a:schemeClr val="accent3"/>
                </a:solidFill>
              </a:rPr>
              <a:t>very different </a:t>
            </a:r>
            <a:r>
              <a:rPr lang="en-US" dirty="0" smtClean="0"/>
              <a:t>than the gem5 </a:t>
            </a:r>
            <a:r>
              <a:rPr lang="en-US" dirty="0" err="1" smtClean="0">
                <a:solidFill>
                  <a:schemeClr val="accent3"/>
                </a:solidFill>
              </a:rPr>
              <a:t>NoMALI</a:t>
            </a:r>
            <a:r>
              <a:rPr lang="en-US" dirty="0" smtClean="0"/>
              <a:t> emulated </a:t>
            </a:r>
            <a:r>
              <a:rPr lang="en-US" dirty="0" err="1" smtClean="0"/>
              <a:t>gpu</a:t>
            </a:r>
            <a:r>
              <a:rPr lang="en-US" dirty="0" smtClean="0"/>
              <a:t> device</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752670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No IOMMU</a:t>
            </a:r>
          </a:p>
          <a:p>
            <a:pPr lvl="1"/>
            <a:r>
              <a:rPr lang="en-US" dirty="0" smtClean="0"/>
              <a:t>Primitive TLB model</a:t>
            </a:r>
          </a:p>
          <a:p>
            <a:r>
              <a:rPr lang="en-US" dirty="0" smtClean="0"/>
              <a:t>Not full-system</a:t>
            </a:r>
          </a:p>
          <a:p>
            <a:pPr lvl="1"/>
            <a:r>
              <a:rPr lang="en-US" dirty="0" smtClean="0"/>
              <a:t>The driver is not supporting different HSA memory segments</a:t>
            </a:r>
          </a:p>
          <a:p>
            <a:pPr lvl="1"/>
            <a:r>
              <a:rPr lang="en-US" dirty="0" smtClean="0"/>
              <a:t>There is no support for flat addressing in the emulated cl-runtime</a:t>
            </a:r>
          </a:p>
          <a:p>
            <a:r>
              <a:rPr lang="en-US" dirty="0" smtClean="0"/>
              <a:t>Direct execution of HSAIL</a:t>
            </a:r>
          </a:p>
          <a:p>
            <a:pPr lvl="1"/>
            <a:r>
              <a:rPr lang="en-US" dirty="0" smtClean="0"/>
              <a:t>Does not execute finalized machine ISA kernels</a:t>
            </a:r>
          </a:p>
          <a:p>
            <a:pPr lvl="1"/>
            <a:r>
              <a:rPr lang="en-US" dirty="0" smtClean="0"/>
              <a:t>Lacks detail such as the scalar core/registers, etc.</a:t>
            </a:r>
          </a:p>
          <a:p>
            <a:r>
              <a:rPr lang="en-US" dirty="0" smtClean="0"/>
              <a:t>Use of backing store for memory data</a:t>
            </a:r>
          </a:p>
          <a:p>
            <a:pPr lvl="1"/>
            <a:r>
              <a:rPr lang="en-US" dirty="0" smtClean="0"/>
              <a:t>When running applications, the data from the caches is not used</a:t>
            </a:r>
          </a:p>
          <a:p>
            <a:r>
              <a:rPr lang="en-US" dirty="0" smtClean="0"/>
              <a:t>Public model has not been correlated against real hardware</a:t>
            </a:r>
          </a:p>
          <a:p>
            <a:r>
              <a:rPr lang="en-US" dirty="0" smtClean="0"/>
              <a:t>No graphics functionality – compute only</a:t>
            </a:r>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2208552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Obvious improvements</a:t>
            </a:r>
            <a:endParaRPr lang="en-US" dirty="0"/>
          </a:p>
        </p:txBody>
      </p:sp>
      <p:sp>
        <p:nvSpPr>
          <p:cNvPr id="3" name="Content Placeholder 2"/>
          <p:cNvSpPr>
            <a:spLocks noGrp="1"/>
          </p:cNvSpPr>
          <p:nvPr>
            <p:ph idx="1"/>
          </p:nvPr>
        </p:nvSpPr>
        <p:spPr/>
        <p:txBody>
          <a:bodyPr/>
          <a:lstStyle/>
          <a:p>
            <a:r>
              <a:rPr lang="en-US" dirty="0" smtClean="0"/>
              <a:t>Detailed performance correlation</a:t>
            </a:r>
          </a:p>
          <a:p>
            <a:r>
              <a:rPr lang="en-US" dirty="0" smtClean="0"/>
              <a:t>Validation of coherence protocols / memory models</a:t>
            </a:r>
          </a:p>
          <a:p>
            <a:pPr lvl="1"/>
            <a:r>
              <a:rPr lang="en-US" dirty="0" smtClean="0"/>
              <a:t>4 new coherence protocols</a:t>
            </a:r>
          </a:p>
          <a:p>
            <a:r>
              <a:rPr lang="en-US" dirty="0" smtClean="0"/>
              <a:t>More programming models</a:t>
            </a:r>
          </a:p>
          <a:p>
            <a:pPr lvl="1"/>
            <a:r>
              <a:rPr lang="en-US" dirty="0" smtClean="0"/>
              <a:t>Beyond </a:t>
            </a:r>
            <a:r>
              <a:rPr lang="en-US" dirty="0" err="1" smtClean="0"/>
              <a:t>OpenCL</a:t>
            </a:r>
            <a:endParaRPr lang="en-US" dirty="0" smtClean="0"/>
          </a:p>
          <a:p>
            <a:r>
              <a:rPr lang="en-US" dirty="0" smtClean="0"/>
              <a:t>Other GPU ISAs</a:t>
            </a:r>
          </a:p>
          <a:p>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8503406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75366073"/>
              </p:ext>
            </p:extLst>
          </p:nvPr>
        </p:nvGraphicFramePr>
        <p:xfrm>
          <a:off x="2915920" y="251280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APU Simulator </a:t>
            </a:r>
            <a:r>
              <a:rPr lang="en-US" dirty="0"/>
              <a:t>Code </a:t>
            </a:r>
            <a:r>
              <a:rPr lang="en-US" dirty="0" smtClean="0"/>
              <a:t>Organization</a:t>
            </a:r>
            <a:endParaRPr lang="en-US" dirty="0"/>
          </a:p>
        </p:txBody>
      </p:sp>
      <p:sp>
        <p:nvSpPr>
          <p:cNvPr id="3" name="Content Placeholder 2"/>
          <p:cNvSpPr>
            <a:spLocks noGrp="1"/>
          </p:cNvSpPr>
          <p:nvPr>
            <p:ph idx="1"/>
          </p:nvPr>
        </p:nvSpPr>
        <p:spPr>
          <a:xfrm>
            <a:off x="365760" y="1360166"/>
            <a:ext cx="5227732" cy="5121277"/>
          </a:xfrm>
        </p:spPr>
        <p:txBody>
          <a:bodyPr/>
          <a:lstStyle/>
          <a:p>
            <a:r>
              <a:rPr lang="en-US" sz="1800" dirty="0">
                <a:sym typeface="Wingdings" panose="05000000000000000000" pitchFamily="2" charset="2"/>
              </a:rPr>
              <a:t>c</a:t>
            </a:r>
            <a:r>
              <a:rPr lang="en-US" sz="1800" dirty="0" smtClean="0">
                <a:sym typeface="Wingdings" panose="05000000000000000000" pitchFamily="2" charset="2"/>
              </a:rPr>
              <a:t>l-runtime </a:t>
            </a:r>
            <a:r>
              <a:rPr lang="en-US" sz="1800" dirty="0">
                <a:solidFill>
                  <a:schemeClr val="accent2"/>
                </a:solidFill>
                <a:sym typeface="Wingdings" panose="05000000000000000000" pitchFamily="2" charset="2"/>
              </a:rPr>
              <a:t></a:t>
            </a:r>
            <a:r>
              <a:rPr lang="en-US" sz="1800" dirty="0">
                <a:sym typeface="Wingdings" panose="05000000000000000000" pitchFamily="2" charset="2"/>
              </a:rPr>
              <a:t> </a:t>
            </a:r>
            <a:r>
              <a:rPr lang="en-US" sz="1800" dirty="0" smtClean="0">
                <a:sym typeface="Wingdings" panose="05000000000000000000" pitchFamily="2" charset="2"/>
              </a:rPr>
              <a:t>separate </a:t>
            </a:r>
            <a:r>
              <a:rPr lang="en-US" sz="1800" dirty="0" err="1" smtClean="0">
                <a:sym typeface="Wingdings" panose="05000000000000000000" pitchFamily="2" charset="2"/>
              </a:rPr>
              <a:t>tarball</a:t>
            </a:r>
            <a:r>
              <a:rPr lang="en-US" sz="1800" dirty="0" smtClean="0">
                <a:sym typeface="Wingdings" panose="05000000000000000000" pitchFamily="2" charset="2"/>
              </a:rPr>
              <a:t> available: gem5.org/</a:t>
            </a:r>
            <a:r>
              <a:rPr lang="en-US" sz="1800" dirty="0" err="1" smtClean="0">
                <a:sym typeface="Wingdings" panose="05000000000000000000" pitchFamily="2" charset="2"/>
              </a:rPr>
              <a:t>gpu_models</a:t>
            </a:r>
            <a:endParaRPr lang="en-US" sz="1800" dirty="0" smtClean="0">
              <a:sym typeface="Wingdings" panose="05000000000000000000" pitchFamily="2" charset="2"/>
            </a:endParaRPr>
          </a:p>
          <a:p>
            <a:r>
              <a:rPr lang="en-US" sz="1800" dirty="0" smtClean="0">
                <a:sym typeface="Wingdings" panose="05000000000000000000" pitchFamily="2" charset="2"/>
              </a:rPr>
              <a:t>gem5</a:t>
            </a:r>
            <a:r>
              <a:rPr lang="en-US" sz="1800" dirty="0" smtClean="0">
                <a:solidFill>
                  <a:schemeClr val="accent2"/>
                </a:solidFill>
                <a:sym typeface="Wingdings" panose="05000000000000000000" pitchFamily="2" charset="2"/>
              </a:rPr>
              <a:t></a:t>
            </a:r>
            <a:r>
              <a:rPr lang="en-US" sz="1800" dirty="0" smtClean="0">
                <a:sym typeface="Wingdings" panose="05000000000000000000" pitchFamily="2" charset="2"/>
              </a:rPr>
              <a:t> Top level directory </a:t>
            </a:r>
            <a:endParaRPr lang="en-US" dirty="0" smtClean="0"/>
          </a:p>
          <a:p>
            <a:pPr marL="366713" lvl="1" indent="0">
              <a:buNone/>
            </a:pPr>
            <a:r>
              <a:rPr lang="en-US" dirty="0" smtClean="0"/>
              <a:t>--- </a:t>
            </a:r>
            <a:r>
              <a:rPr lang="en-US" dirty="0" err="1" smtClean="0"/>
              <a:t>src</a:t>
            </a:r>
            <a:r>
              <a:rPr lang="en-US" dirty="0" smtClean="0"/>
              <a:t>  </a:t>
            </a:r>
          </a:p>
          <a:p>
            <a:pPr marL="366713" lvl="1" indent="0">
              <a:buNone/>
            </a:pPr>
            <a:r>
              <a:rPr lang="pt-BR" dirty="0" smtClean="0"/>
              <a:t>------ gpu-compute  </a:t>
            </a:r>
            <a:r>
              <a:rPr lang="pt-BR" dirty="0">
                <a:solidFill>
                  <a:schemeClr val="accent2"/>
                </a:solidFill>
                <a:sym typeface="Wingdings" panose="05000000000000000000" pitchFamily="2" charset="2"/>
              </a:rPr>
              <a:t></a:t>
            </a:r>
            <a:r>
              <a:rPr lang="pt-BR" dirty="0">
                <a:sym typeface="Wingdings" panose="05000000000000000000" pitchFamily="2" charset="2"/>
              </a:rPr>
              <a:t> GPU core model </a:t>
            </a:r>
            <a:endParaRPr lang="pt-BR" dirty="0" smtClean="0"/>
          </a:p>
          <a:p>
            <a:pPr marL="366713" lvl="1" indent="0">
              <a:buNone/>
            </a:pPr>
            <a:r>
              <a:rPr lang="pt-BR" dirty="0"/>
              <a:t>------ </a:t>
            </a:r>
            <a:r>
              <a:rPr lang="pt-BR" dirty="0" smtClean="0"/>
              <a:t>mem/protocol </a:t>
            </a:r>
            <a:r>
              <a:rPr lang="pt-BR" dirty="0">
                <a:solidFill>
                  <a:schemeClr val="accent2"/>
                </a:solidFill>
                <a:sym typeface="Wingdings" panose="05000000000000000000" pitchFamily="2" charset="2"/>
              </a:rPr>
              <a:t></a:t>
            </a:r>
            <a:r>
              <a:rPr lang="pt-BR" dirty="0">
                <a:sym typeface="Wingdings" panose="05000000000000000000" pitchFamily="2" charset="2"/>
              </a:rPr>
              <a:t> APU memory </a:t>
            </a:r>
            <a:r>
              <a:rPr lang="pt-BR" dirty="0" smtClean="0">
                <a:sym typeface="Wingdings" panose="05000000000000000000" pitchFamily="2" charset="2"/>
              </a:rPr>
              <a:t>model</a:t>
            </a:r>
            <a:endParaRPr lang="pt-BR" dirty="0" smtClean="0"/>
          </a:p>
          <a:p>
            <a:pPr marL="366713" lvl="1" indent="0">
              <a:buNone/>
            </a:pPr>
            <a:r>
              <a:rPr lang="pt-BR" dirty="0"/>
              <a:t>------ </a:t>
            </a:r>
            <a:r>
              <a:rPr lang="pt-BR" dirty="0" smtClean="0"/>
              <a:t>mem/ruby </a:t>
            </a:r>
            <a:r>
              <a:rPr lang="pt-BR" dirty="0">
                <a:solidFill>
                  <a:schemeClr val="accent2"/>
                </a:solidFill>
                <a:sym typeface="Wingdings" panose="05000000000000000000" pitchFamily="2" charset="2"/>
              </a:rPr>
              <a:t></a:t>
            </a:r>
            <a:r>
              <a:rPr lang="pt-BR" dirty="0">
                <a:sym typeface="Wingdings" panose="05000000000000000000" pitchFamily="2" charset="2"/>
              </a:rPr>
              <a:t> APU memory model</a:t>
            </a:r>
            <a:endParaRPr lang="pt-BR" dirty="0"/>
          </a:p>
          <a:p>
            <a:pPr marL="366713" lvl="1" indent="0">
              <a:buNone/>
            </a:pPr>
            <a:r>
              <a:rPr lang="pt-BR" dirty="0" smtClean="0"/>
              <a:t>--- configs</a:t>
            </a:r>
            <a:endParaRPr lang="pt-BR" dirty="0" smtClean="0">
              <a:sym typeface="Wingdings" panose="05000000000000000000" pitchFamily="2" charset="2"/>
            </a:endParaRPr>
          </a:p>
          <a:p>
            <a:pPr marL="366713" lvl="1" indent="0">
              <a:buNone/>
            </a:pPr>
            <a:r>
              <a:rPr lang="pt-BR" dirty="0"/>
              <a:t>------ example </a:t>
            </a:r>
            <a:r>
              <a:rPr lang="pt-BR" dirty="0">
                <a:solidFill>
                  <a:schemeClr val="accent2"/>
                </a:solidFill>
                <a:sym typeface="Wingdings" panose="05000000000000000000" pitchFamily="2" charset="2"/>
              </a:rPr>
              <a:t></a:t>
            </a:r>
            <a:r>
              <a:rPr lang="pt-BR" dirty="0">
                <a:sym typeface="Wingdings" panose="05000000000000000000" pitchFamily="2" charset="2"/>
              </a:rPr>
              <a:t> apu_se.py sample script </a:t>
            </a:r>
            <a:endParaRPr lang="pt-BR" dirty="0" smtClean="0">
              <a:sym typeface="Wingdings" panose="05000000000000000000" pitchFamily="2" charset="2"/>
            </a:endParaRPr>
          </a:p>
          <a:p>
            <a:pPr marL="366713" lvl="1" indent="0">
              <a:buNone/>
            </a:pPr>
            <a:r>
              <a:rPr lang="pt-BR" dirty="0" smtClean="0"/>
              <a:t>------ </a:t>
            </a:r>
            <a:r>
              <a:rPr lang="pt-BR" dirty="0"/>
              <a:t>ruby  </a:t>
            </a:r>
            <a:r>
              <a:rPr lang="pt-BR" dirty="0">
                <a:solidFill>
                  <a:schemeClr val="accent2"/>
                </a:solidFill>
                <a:sym typeface="Wingdings" panose="05000000000000000000" pitchFamily="2" charset="2"/>
              </a:rPr>
              <a:t></a:t>
            </a:r>
            <a:r>
              <a:rPr lang="pt-BR" dirty="0">
                <a:sym typeface="Wingdings" panose="05000000000000000000" pitchFamily="2" charset="2"/>
              </a:rPr>
              <a:t> APU </a:t>
            </a:r>
            <a:r>
              <a:rPr lang="pt-BR" dirty="0" smtClean="0">
                <a:sym typeface="Wingdings" panose="05000000000000000000" pitchFamily="2" charset="2"/>
              </a:rPr>
              <a:t>protocol configs</a:t>
            </a:r>
            <a:endParaRPr lang="pt-BR" dirty="0"/>
          </a:p>
          <a:p>
            <a:pPr marL="366713" lvl="1" indent="0">
              <a:buNone/>
            </a:pPr>
            <a:endParaRPr lang="pt-BR" dirty="0"/>
          </a:p>
          <a:p>
            <a:pPr marL="366713" lvl="1" indent="0">
              <a:buNone/>
            </a:pP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0881157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Terminology and system overview</a:t>
            </a:r>
          </a:p>
          <a:p>
            <a:r>
              <a:rPr lang="en-US" dirty="0" smtClean="0"/>
              <a:t>HSA Features</a:t>
            </a:r>
          </a:p>
          <a:p>
            <a:pPr lvl="1"/>
            <a:r>
              <a:rPr lang="en-US" dirty="0"/>
              <a:t>C</a:t>
            </a:r>
            <a:r>
              <a:rPr lang="en-US" dirty="0" smtClean="0"/>
              <a:t>oherent shared virtual memory</a:t>
            </a:r>
          </a:p>
          <a:p>
            <a:pPr lvl="1"/>
            <a:r>
              <a:rPr lang="en-US" dirty="0" smtClean="0"/>
              <a:t>HSAIL: HSA Intermediate Language</a:t>
            </a:r>
          </a:p>
          <a:p>
            <a:r>
              <a:rPr lang="en-US" dirty="0" smtClean="0"/>
              <a:t>HSA software stack</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749666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Covered a very high-level overview of:</a:t>
            </a:r>
          </a:p>
          <a:p>
            <a:pPr lvl="1"/>
            <a:r>
              <a:rPr lang="en-US" dirty="0" smtClean="0"/>
              <a:t>Introduction to the gem5 APU simulator  </a:t>
            </a:r>
          </a:p>
          <a:p>
            <a:pPr lvl="1"/>
            <a:r>
              <a:rPr lang="en-US" dirty="0" smtClean="0"/>
              <a:t>Mapping </a:t>
            </a:r>
            <a:r>
              <a:rPr lang="en-US" dirty="0"/>
              <a:t>between APU system and gem5 APU simulator</a:t>
            </a:r>
          </a:p>
          <a:p>
            <a:endParaRPr lang="en-US" dirty="0"/>
          </a:p>
          <a:p>
            <a:r>
              <a:rPr lang="en-US" dirty="0" smtClean="0"/>
              <a:t>Topics discussed </a:t>
            </a:r>
          </a:p>
          <a:p>
            <a:pPr lvl="1"/>
            <a:r>
              <a:rPr lang="en-US" dirty="0" smtClean="0"/>
              <a:t>HSA and GPU Background</a:t>
            </a:r>
          </a:p>
          <a:p>
            <a:pPr lvl="1"/>
            <a:r>
              <a:rPr lang="en-US" dirty="0" smtClean="0"/>
              <a:t>Compilation and Simulation Flow</a:t>
            </a:r>
          </a:p>
          <a:p>
            <a:pPr lvl="1"/>
            <a:r>
              <a:rPr lang="en-US" dirty="0" smtClean="0"/>
              <a:t>GPU Core modules</a:t>
            </a:r>
          </a:p>
          <a:p>
            <a:pPr lvl="1"/>
            <a:r>
              <a:rPr lang="en-US" dirty="0" smtClean="0"/>
              <a:t>GPU memory system models in Ruby </a:t>
            </a:r>
            <a:endParaRPr lang="en-US" dirty="0"/>
          </a:p>
          <a:p>
            <a:pPr lvl="1"/>
            <a:r>
              <a:rPr lang="en-US" dirty="0" smtClean="0"/>
              <a:t>Comparisons/Limitations/Improvements</a:t>
            </a:r>
          </a:p>
          <a:p>
            <a:pPr lvl="1"/>
            <a:r>
              <a:rPr lang="en-US" dirty="0" smtClean="0"/>
              <a:t>Code </a:t>
            </a:r>
            <a:r>
              <a:rPr lang="en-US" dirty="0"/>
              <a:t>organization </a:t>
            </a:r>
            <a:endParaRPr lang="en-US" dirty="0" smtClean="0"/>
          </a:p>
          <a:p>
            <a:endParaRPr lang="en-US" dirty="0"/>
          </a:p>
          <a:p>
            <a:r>
              <a:rPr lang="en-US" dirty="0" smtClean="0"/>
              <a:t>Much more detail in the gem5 source code</a:t>
            </a:r>
          </a:p>
          <a:p>
            <a:endParaRPr lang="en-US" dirty="0" smtClean="0"/>
          </a:p>
          <a:p>
            <a:r>
              <a:rPr lang="en-US" b="1" dirty="0" smtClean="0">
                <a:solidFill>
                  <a:schemeClr val="accent1">
                    <a:lumMod val="75000"/>
                  </a:schemeClr>
                </a:solidFill>
              </a:rPr>
              <a:t>Please contribute back to this community tool!</a:t>
            </a:r>
            <a:endParaRPr lang="en-US" b="1" dirty="0">
              <a:solidFill>
                <a:schemeClr val="accent1">
                  <a:lumMod val="75000"/>
                </a:schemeClr>
              </a:solidFill>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7477748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9374121"/>
              </p:ext>
            </p:extLst>
          </p:nvPr>
        </p:nvGraphicFramePr>
        <p:xfrm>
          <a:off x="274638" y="1381125"/>
          <a:ext cx="8594724" cy="3337560"/>
        </p:xfrm>
        <a:graphic>
          <a:graphicData uri="http://schemas.openxmlformats.org/drawingml/2006/table">
            <a:tbl>
              <a:tblPr firstRow="1" bandRow="1">
                <a:tableStyleId>{5C22544A-7EE6-4342-B048-85BDC9FD1C3A}</a:tableStyleId>
              </a:tblPr>
              <a:tblGrid>
                <a:gridCol w="3935412"/>
                <a:gridCol w="1794404"/>
                <a:gridCol w="2864908"/>
              </a:tblGrid>
              <a:tr h="370840">
                <a:tc>
                  <a:txBody>
                    <a:bodyPr/>
                    <a:lstStyle/>
                    <a:p>
                      <a:r>
                        <a:rPr lang="en-US" dirty="0" smtClean="0"/>
                        <a:t>Topic</a:t>
                      </a:r>
                      <a:endParaRPr lang="en-US" dirty="0"/>
                    </a:p>
                  </a:txBody>
                  <a:tcPr/>
                </a:tc>
                <a:tc>
                  <a:txBody>
                    <a:bodyPr/>
                    <a:lstStyle/>
                    <a:p>
                      <a:r>
                        <a:rPr lang="en-US" dirty="0" smtClean="0"/>
                        <a:t>Presenter</a:t>
                      </a:r>
                      <a:endParaRPr lang="en-US" dirty="0"/>
                    </a:p>
                  </a:txBody>
                  <a:tcPr/>
                </a:tc>
                <a:tc>
                  <a:txBody>
                    <a:bodyPr/>
                    <a:lstStyle/>
                    <a:p>
                      <a:r>
                        <a:rPr lang="en-US" dirty="0" smtClean="0"/>
                        <a:t>Time</a:t>
                      </a:r>
                      <a:endParaRPr lang="en-US" dirty="0"/>
                    </a:p>
                  </a:txBody>
                  <a:tcPr/>
                </a:tc>
              </a:tr>
              <a:tr h="370840">
                <a:tc>
                  <a:txBody>
                    <a:bodyPr/>
                    <a:lstStyle/>
                    <a:p>
                      <a:r>
                        <a:rPr lang="en-US" b="0" dirty="0" smtClean="0">
                          <a:solidFill>
                            <a:schemeClr val="bg1">
                              <a:lumMod val="50000"/>
                            </a:schemeClr>
                          </a:solidFill>
                        </a:rPr>
                        <a:t>Background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8:45 – 9:05</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Compilation and Simulation flow</a:t>
                      </a: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9:05 – 9:30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GPU Core Model</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9:30</a:t>
                      </a:r>
                      <a:r>
                        <a:rPr lang="en-US" b="0" baseline="0" dirty="0" smtClean="0">
                          <a:solidFill>
                            <a:schemeClr val="bg1">
                              <a:lumMod val="50000"/>
                            </a:schemeClr>
                          </a:solidFill>
                        </a:rPr>
                        <a:t> – 10:00</a:t>
                      </a:r>
                      <a:endParaRPr lang="en-US" b="0" dirty="0">
                        <a:solidFill>
                          <a:schemeClr val="bg1">
                            <a:lumMod val="50000"/>
                          </a:schemeClr>
                        </a:solidFill>
                      </a:endParaRPr>
                    </a:p>
                  </a:txBody>
                  <a:tcPr/>
                </a:tc>
              </a:tr>
              <a:tr h="370840">
                <a:tc gridSpan="2">
                  <a:txBody>
                    <a:bodyPr/>
                    <a:lstStyle/>
                    <a:p>
                      <a:pPr algn="ctr"/>
                      <a:r>
                        <a:rPr lang="en-US" b="0" dirty="0" smtClean="0">
                          <a:solidFill>
                            <a:schemeClr val="bg1">
                              <a:lumMod val="50000"/>
                            </a:schemeClr>
                          </a:solidFill>
                        </a:rPr>
                        <a:t>Break</a:t>
                      </a:r>
                      <a:endParaRPr lang="en-US" b="0" dirty="0">
                        <a:solidFill>
                          <a:schemeClr val="bg1">
                            <a:lumMod val="50000"/>
                          </a:schemeClr>
                        </a:solidFill>
                      </a:endParaRPr>
                    </a:p>
                  </a:txBody>
                  <a:tcPr>
                    <a:solidFill>
                      <a:schemeClr val="tx2">
                        <a:lumMod val="85000"/>
                      </a:schemeClr>
                    </a:solidFill>
                  </a:tcPr>
                </a:tc>
                <a:tc hMerge="1">
                  <a:txBody>
                    <a:bodyPr/>
                    <a:lstStyle/>
                    <a:p>
                      <a:endParaRPr lang="en-US" dirty="0"/>
                    </a:p>
                  </a:txBody>
                  <a:tcPr/>
                </a:tc>
                <a:tc>
                  <a:txBody>
                    <a:bodyPr/>
                    <a:lstStyle/>
                    <a:p>
                      <a:r>
                        <a:rPr lang="en-US" b="0" dirty="0" smtClean="0">
                          <a:solidFill>
                            <a:schemeClr val="bg1">
                              <a:lumMod val="50000"/>
                            </a:schemeClr>
                          </a:solidFill>
                        </a:rPr>
                        <a:t>10:00</a:t>
                      </a:r>
                      <a:r>
                        <a:rPr lang="en-US" b="0" baseline="0" dirty="0" smtClean="0">
                          <a:solidFill>
                            <a:schemeClr val="bg1">
                              <a:lumMod val="50000"/>
                            </a:schemeClr>
                          </a:solidFill>
                        </a:rPr>
                        <a:t> – </a:t>
                      </a:r>
                      <a:r>
                        <a:rPr lang="en-US" b="0" dirty="0" smtClean="0">
                          <a:solidFill>
                            <a:schemeClr val="bg1">
                              <a:lumMod val="50000"/>
                            </a:schemeClr>
                          </a:solidFill>
                        </a:rPr>
                        <a:t>10:30</a:t>
                      </a:r>
                      <a:endParaRPr lang="en-US" b="0" dirty="0">
                        <a:solidFill>
                          <a:schemeClr val="bg1">
                            <a:lumMod val="50000"/>
                          </a:schemeClr>
                        </a:solidFill>
                      </a:endParaRPr>
                    </a:p>
                  </a:txBody>
                  <a:tcPr>
                    <a:solidFill>
                      <a:schemeClr val="tx2">
                        <a:lumMod val="85000"/>
                      </a:schemeClr>
                    </a:solidFill>
                  </a:tcPr>
                </a:tc>
              </a:tr>
              <a:tr h="370840">
                <a:tc>
                  <a:txBody>
                    <a:bodyPr/>
                    <a:lstStyle/>
                    <a:p>
                      <a:r>
                        <a:rPr lang="en-US" b="0" dirty="0" smtClean="0">
                          <a:solidFill>
                            <a:schemeClr val="bg1">
                              <a:lumMod val="50000"/>
                            </a:schemeClr>
                          </a:solidFill>
                        </a:rPr>
                        <a:t>Ruby</a:t>
                      </a:r>
                      <a:r>
                        <a:rPr lang="en-US" b="0" baseline="0" dirty="0" smtClean="0">
                          <a:solidFill>
                            <a:schemeClr val="bg1">
                              <a:lumMod val="50000"/>
                            </a:schemeClr>
                          </a:solidFill>
                        </a:rPr>
                        <a:t> Memory Contributions</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10:30</a:t>
                      </a:r>
                      <a:r>
                        <a:rPr lang="en-US" b="0" baseline="0" dirty="0" smtClean="0">
                          <a:solidFill>
                            <a:schemeClr val="bg1">
                              <a:lumMod val="50000"/>
                            </a:schemeClr>
                          </a:solidFill>
                        </a:rPr>
                        <a:t> – </a:t>
                      </a:r>
                      <a:r>
                        <a:rPr lang="en-US" b="0" dirty="0" smtClean="0">
                          <a:solidFill>
                            <a:schemeClr val="bg1">
                              <a:lumMod val="50000"/>
                            </a:schemeClr>
                          </a:solidFill>
                        </a:rPr>
                        <a:t>11:00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Demo</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Tony</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11:00</a:t>
                      </a:r>
                      <a:r>
                        <a:rPr lang="en-US" b="0" baseline="0" dirty="0" smtClean="0">
                          <a:solidFill>
                            <a:schemeClr val="bg1">
                              <a:lumMod val="50000"/>
                            </a:schemeClr>
                          </a:solidFill>
                        </a:rPr>
                        <a:t> – 11:20</a:t>
                      </a:r>
                      <a:endParaRPr lang="en-US" b="0" dirty="0">
                        <a:solidFill>
                          <a:schemeClr val="bg1">
                            <a:lumMod val="50000"/>
                          </a:schemeClr>
                        </a:solidFill>
                      </a:endParaRPr>
                    </a:p>
                  </a:txBody>
                  <a:tcPr/>
                </a:tc>
              </a:tr>
              <a:tr h="370840">
                <a:tc>
                  <a:txBody>
                    <a:bodyPr/>
                    <a:lstStyle/>
                    <a:p>
                      <a:r>
                        <a:rPr lang="en-US" b="0" dirty="0" smtClean="0">
                          <a:solidFill>
                            <a:schemeClr val="bg1">
                              <a:lumMod val="50000"/>
                            </a:schemeClr>
                          </a:solidFill>
                        </a:rPr>
                        <a:t>Comparisons/Limitations/Future Work</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Brad</a:t>
                      </a:r>
                      <a:endParaRPr lang="en-US" b="0" dirty="0">
                        <a:solidFill>
                          <a:schemeClr val="bg1">
                            <a:lumMod val="50000"/>
                          </a:schemeClr>
                        </a:solidFill>
                      </a:endParaRPr>
                    </a:p>
                  </a:txBody>
                  <a:tcPr/>
                </a:tc>
                <a:tc>
                  <a:txBody>
                    <a:bodyPr/>
                    <a:lstStyle/>
                    <a:p>
                      <a:r>
                        <a:rPr lang="en-US" b="0" dirty="0" smtClean="0">
                          <a:solidFill>
                            <a:schemeClr val="bg1">
                              <a:lumMod val="50000"/>
                            </a:schemeClr>
                          </a:solidFill>
                        </a:rPr>
                        <a:t>11:20</a:t>
                      </a:r>
                      <a:r>
                        <a:rPr lang="en-US" b="0" baseline="0" dirty="0" smtClean="0">
                          <a:solidFill>
                            <a:schemeClr val="bg1">
                              <a:lumMod val="50000"/>
                            </a:schemeClr>
                          </a:solidFill>
                        </a:rPr>
                        <a:t> – </a:t>
                      </a:r>
                      <a:r>
                        <a:rPr lang="en-US" b="0" dirty="0" smtClean="0">
                          <a:solidFill>
                            <a:schemeClr val="bg1">
                              <a:lumMod val="50000"/>
                            </a:schemeClr>
                          </a:solidFill>
                        </a:rPr>
                        <a:t>11:45</a:t>
                      </a:r>
                      <a:endParaRPr lang="en-US" b="0" dirty="0">
                        <a:solidFill>
                          <a:schemeClr val="bg1">
                            <a:lumMod val="50000"/>
                          </a:schemeClr>
                        </a:solidFill>
                      </a:endParaRPr>
                    </a:p>
                  </a:txBody>
                  <a:tcPr/>
                </a:tc>
              </a:tr>
              <a:tr h="370840">
                <a:tc>
                  <a:txBody>
                    <a:bodyPr/>
                    <a:lstStyle/>
                    <a:p>
                      <a:r>
                        <a:rPr lang="en-US" b="1" dirty="0" smtClean="0"/>
                        <a:t>Questions</a:t>
                      </a:r>
                      <a:endParaRPr lang="en-US" b="1" dirty="0"/>
                    </a:p>
                  </a:txBody>
                  <a:tcPr/>
                </a:tc>
                <a:tc>
                  <a:txBody>
                    <a:bodyPr/>
                    <a:lstStyle/>
                    <a:p>
                      <a:r>
                        <a:rPr lang="en-US" b="1" dirty="0" smtClean="0"/>
                        <a:t>Both</a:t>
                      </a:r>
                      <a:endParaRPr lang="en-US" b="1" dirty="0"/>
                    </a:p>
                  </a:txBody>
                  <a:tcPr/>
                </a:tc>
                <a:tc>
                  <a:txBody>
                    <a:bodyPr/>
                    <a:lstStyle/>
                    <a:p>
                      <a:r>
                        <a:rPr lang="en-US" b="1" dirty="0" smtClean="0"/>
                        <a:t>11:45</a:t>
                      </a:r>
                      <a:r>
                        <a:rPr lang="en-US" b="1" baseline="0" dirty="0" smtClean="0"/>
                        <a:t> – 12:00</a:t>
                      </a:r>
                      <a:endParaRPr lang="en-US" b="1" dirty="0"/>
                    </a:p>
                  </a:txBody>
                  <a:tcPr/>
                </a:tc>
              </a:tr>
            </a:tbl>
          </a:graphicData>
        </a:graphic>
      </p:graphicFrame>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67446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489478">
              <a:buNone/>
              <a:defRPr/>
            </a:pPr>
            <a:r>
              <a:rPr lang="en-US" sz="1050" dirty="0"/>
              <a:t>The information presented in this document is for informational purposes only and may contain technical inaccuracies, omissions and typographical errors.</a:t>
            </a:r>
            <a:br>
              <a:rPr lang="en-US" sz="1050" dirty="0"/>
            </a:br>
            <a:endParaRPr lang="en-US" sz="1050" dirty="0"/>
          </a:p>
          <a:p>
            <a:pPr marL="0" indent="0" defTabSz="489478">
              <a:buNone/>
              <a:defRPr/>
            </a:pPr>
            <a:r>
              <a:rPr lang="en-US" sz="105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050" dirty="0"/>
            </a:br>
            <a:endParaRPr lang="en-US" sz="1050" dirty="0"/>
          </a:p>
          <a:p>
            <a:pPr marL="0" indent="0" defTabSz="489478">
              <a:buNone/>
              <a:defRPr/>
            </a:pPr>
            <a:r>
              <a:rPr lang="en-US" sz="1050" dirty="0"/>
              <a:t>AMD MAKES NO REPRESENTATIONS OR WARRANTIES WITH RESPECT TO THE CONTENTS HEREOF AND ASSUMES NO RESPONSIBILITY FOR ANY INACCURACIES, ERRORS OR OMISSIONS THAT MAY APPEAR IN THIS INFORMATION.</a:t>
            </a:r>
            <a:br>
              <a:rPr lang="en-US" sz="1050" dirty="0"/>
            </a:br>
            <a:endParaRPr lang="en-US" sz="1050" dirty="0"/>
          </a:p>
          <a:p>
            <a:pPr marL="0" indent="0" defTabSz="489478">
              <a:buNone/>
              <a:defRPr/>
            </a:pPr>
            <a:r>
              <a:rPr lang="en-US" sz="105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489478">
              <a:buNone/>
              <a:defRPr/>
            </a:pPr>
            <a:endParaRPr lang="en-US" sz="1050" b="1" u="sng" dirty="0"/>
          </a:p>
          <a:p>
            <a:pPr marL="0" indent="0" algn="just" defTabSz="489478">
              <a:buNone/>
              <a:defRPr/>
            </a:pPr>
            <a:r>
              <a:rPr lang="en-US" sz="1050" b="1" u="sng" dirty="0"/>
              <a:t>ATTRIBUTION</a:t>
            </a:r>
          </a:p>
          <a:p>
            <a:pPr marL="0" indent="0">
              <a:buNone/>
            </a:pPr>
            <a:r>
              <a:rPr lang="en-US" sz="1050" dirty="0"/>
              <a:t>© 2015 Advanced Micro Devices, Inc. All rights reserved. AMD, the AMD Arrow logo</a:t>
            </a:r>
            <a:r>
              <a:rPr lang="en-CA" sz="1050" dirty="0"/>
              <a:t> </a:t>
            </a:r>
            <a:r>
              <a:rPr lang="en-US" sz="1050" dirty="0"/>
              <a:t>and combinations thereof are trademarks of Advanced Micro Devices, Inc. in the United States and/or other jurisdictions.  SPEC  is a registered trademark of the Standard Performance Evaluation Corporation (SPEC). </a:t>
            </a:r>
            <a:r>
              <a:rPr lang="en-US" sz="1050" dirty="0" err="1"/>
              <a:t>OpenCL</a:t>
            </a:r>
            <a:r>
              <a:rPr lang="en-US" sz="1050" dirty="0"/>
              <a:t> is a trademark of Apple Inc. used by permission by </a:t>
            </a:r>
            <a:r>
              <a:rPr lang="en-US" sz="1050" dirty="0" err="1"/>
              <a:t>Khronos</a:t>
            </a:r>
            <a:r>
              <a:rPr lang="en-US" sz="1050" dirty="0"/>
              <a:t>. Other names are for informational purposes only and may be trademarks of their respective owners.</a:t>
            </a:r>
          </a:p>
        </p:txBody>
      </p:sp>
    </p:spTree>
    <p:extLst>
      <p:ext uri="{BB962C8B-B14F-4D97-AF65-F5344CB8AC3E}">
        <p14:creationId xmlns:p14="http://schemas.microsoft.com/office/powerpoint/2010/main" val="346393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terminology</a:t>
            </a:r>
            <a:endParaRPr lang="en-US" dirty="0"/>
          </a:p>
        </p:txBody>
      </p:sp>
      <p:sp>
        <p:nvSpPr>
          <p:cNvPr id="4" name="Text Placeholder 3"/>
          <p:cNvSpPr>
            <a:spLocks noGrp="1"/>
          </p:cNvSpPr>
          <p:nvPr>
            <p:ph type="body" sz="quarter" idx="10"/>
          </p:nvPr>
        </p:nvSpPr>
        <p:spPr/>
        <p:txBody>
          <a:bodyPr/>
          <a:lstStyle/>
          <a:p>
            <a:endParaRPr lang="en-US" dirty="0"/>
          </a:p>
        </p:txBody>
      </p:sp>
      <p:grpSp>
        <p:nvGrpSpPr>
          <p:cNvPr id="89" name="Group 88"/>
          <p:cNvGrpSpPr/>
          <p:nvPr/>
        </p:nvGrpSpPr>
        <p:grpSpPr>
          <a:xfrm>
            <a:off x="445363" y="1333500"/>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GPU I-Cache</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68" name="Group 67"/>
          <p:cNvGrpSpPr/>
          <p:nvPr/>
        </p:nvGrpSpPr>
        <p:grpSpPr>
          <a:xfrm>
            <a:off x="5536037" y="1333500"/>
            <a:ext cx="3048000" cy="2631338"/>
            <a:chOff x="445363" y="1333500"/>
            <a:chExt cx="3048000" cy="2631338"/>
          </a:xfrm>
        </p:grpSpPr>
        <p:cxnSp>
          <p:nvCxnSpPr>
            <p:cNvPr id="69" name="Elbow Connector 68"/>
            <p:cNvCxnSpPr>
              <a:stCxn id="105" idx="2"/>
              <a:endCxn id="110"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70" name="Elbow Connector 69"/>
            <p:cNvCxnSpPr>
              <a:stCxn id="102" idx="2"/>
              <a:endCxn id="110"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71" name="Elbow Connector 70"/>
            <p:cNvCxnSpPr>
              <a:stCxn id="108" idx="2"/>
              <a:endCxn id="110"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72" name="Elbow Connector 71"/>
            <p:cNvCxnSpPr>
              <a:stCxn id="99" idx="2"/>
              <a:endCxn id="110"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0" name="Straight Connector 79"/>
            <p:cNvCxnSpPr>
              <a:stCxn id="109" idx="2"/>
              <a:endCxn id="110"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6" name="Straight Connector 85"/>
            <p:cNvCxnSpPr>
              <a:endCxn id="98"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4" name="Straight Connector 93"/>
            <p:cNvCxnSpPr>
              <a:endCxn id="101"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5" name="Straight Connector 94"/>
            <p:cNvCxnSpPr>
              <a:endCxn id="104"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6" name="Straight Connector 95"/>
            <p:cNvCxnSpPr>
              <a:endCxn id="107"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7" name="Straight Connector 96"/>
            <p:cNvCxnSpPr>
              <a:stCxn id="98" idx="2"/>
              <a:endCxn id="99"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98" name="Rounded Rectangle 97"/>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cs typeface="Arial" charset="0"/>
                </a:rPr>
                <a:t>CU</a:t>
              </a:r>
            </a:p>
          </p:txBody>
        </p:sp>
        <p:sp>
          <p:nvSpPr>
            <p:cNvPr id="99" name="Rounded Rectangle 98"/>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latin typeface="Arial"/>
                </a:rPr>
                <a:t>TCP</a:t>
              </a:r>
            </a:p>
          </p:txBody>
        </p:sp>
        <p:cxnSp>
          <p:nvCxnSpPr>
            <p:cNvPr id="100" name="Straight Connector 99"/>
            <p:cNvCxnSpPr>
              <a:stCxn id="101" idx="2"/>
              <a:endCxn id="102"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01" name="Rounded Rectangle 100"/>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cs typeface="Arial" charset="0"/>
                </a:rPr>
                <a:t>CU</a:t>
              </a:r>
              <a:endParaRPr lang="en-US" b="1" dirty="0" smtClean="0">
                <a:solidFill>
                  <a:prstClr val="white"/>
                </a:solidFill>
                <a:cs typeface="Arial" charset="0"/>
              </a:endParaRPr>
            </a:p>
          </p:txBody>
        </p:sp>
        <p:sp>
          <p:nvSpPr>
            <p:cNvPr id="102" name="Rounded Rectangle 101"/>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a:solidFill>
                    <a:prstClr val="white"/>
                  </a:solidFill>
                  <a:latin typeface="Arial"/>
                </a:rPr>
                <a:t>TCP</a:t>
              </a:r>
              <a:endParaRPr lang="en-US" b="1" dirty="0" smtClean="0">
                <a:solidFill>
                  <a:prstClr val="white"/>
                </a:solidFill>
                <a:latin typeface="Arial"/>
              </a:endParaRPr>
            </a:p>
          </p:txBody>
        </p:sp>
        <p:cxnSp>
          <p:nvCxnSpPr>
            <p:cNvPr id="103" name="Straight Connector 102"/>
            <p:cNvCxnSpPr>
              <a:stCxn id="104" idx="2"/>
              <a:endCxn id="105"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04" name="Rounded Rectangle 103"/>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cs typeface="Arial" charset="0"/>
                </a:rPr>
                <a:t>CU</a:t>
              </a:r>
              <a:endParaRPr lang="en-US" b="1" dirty="0" smtClean="0">
                <a:solidFill>
                  <a:prstClr val="white"/>
                </a:solidFill>
                <a:cs typeface="Arial" charset="0"/>
              </a:endParaRPr>
            </a:p>
          </p:txBody>
        </p:sp>
        <p:sp>
          <p:nvSpPr>
            <p:cNvPr id="105" name="Rounded Rectangle 104"/>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a:solidFill>
                    <a:prstClr val="white"/>
                  </a:solidFill>
                  <a:latin typeface="Arial"/>
                </a:rPr>
                <a:t>TCP</a:t>
              </a:r>
              <a:endParaRPr lang="en-US" b="1" dirty="0" smtClean="0">
                <a:solidFill>
                  <a:prstClr val="white"/>
                </a:solidFill>
                <a:latin typeface="Arial"/>
              </a:endParaRPr>
            </a:p>
          </p:txBody>
        </p:sp>
        <p:cxnSp>
          <p:nvCxnSpPr>
            <p:cNvPr id="106" name="Straight Connector 105"/>
            <p:cNvCxnSpPr>
              <a:stCxn id="107" idx="2"/>
              <a:endCxn id="108"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107" name="Rounded Rectangle 106"/>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cs typeface="Arial" charset="0"/>
                </a:rPr>
                <a:t>CU</a:t>
              </a:r>
              <a:endParaRPr lang="en-US" b="1" dirty="0" smtClean="0">
                <a:solidFill>
                  <a:prstClr val="white"/>
                </a:solidFill>
                <a:cs typeface="Arial" charset="0"/>
              </a:endParaRPr>
            </a:p>
          </p:txBody>
        </p:sp>
        <p:sp>
          <p:nvSpPr>
            <p:cNvPr id="108" name="Rounded Rectangle 107"/>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a:solidFill>
                    <a:prstClr val="white"/>
                  </a:solidFill>
                  <a:latin typeface="Arial"/>
                </a:rPr>
                <a:t>TCP</a:t>
              </a:r>
              <a:endParaRPr lang="en-US" b="1" dirty="0" smtClean="0">
                <a:solidFill>
                  <a:prstClr val="white"/>
                </a:solidFill>
                <a:latin typeface="Arial"/>
              </a:endParaRPr>
            </a:p>
          </p:txBody>
        </p:sp>
        <p:sp>
          <p:nvSpPr>
            <p:cNvPr id="109" name="Rounded Rectangle 108"/>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latin typeface="Arial"/>
                </a:rPr>
                <a:t>SQC</a:t>
              </a:r>
            </a:p>
          </p:txBody>
        </p:sp>
        <p:sp>
          <p:nvSpPr>
            <p:cNvPr id="110" name="Rounded Rectangle 109"/>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i="1" dirty="0" smtClean="0">
                  <a:solidFill>
                    <a:prstClr val="white"/>
                  </a:solidFill>
                  <a:latin typeface="Arial"/>
                </a:rPr>
                <a:t>TCC</a:t>
              </a:r>
              <a:endParaRPr lang="en-US" b="1" dirty="0" smtClean="0">
                <a:solidFill>
                  <a:prstClr val="white"/>
                </a:solidFill>
                <a:latin typeface="Arial"/>
              </a:endParaRPr>
            </a:p>
          </p:txBody>
        </p:sp>
      </p:grpSp>
      <p:sp>
        <p:nvSpPr>
          <p:cNvPr id="111" name="TextBox 110"/>
          <p:cNvSpPr txBox="1"/>
          <p:nvPr/>
        </p:nvSpPr>
        <p:spPr>
          <a:xfrm>
            <a:off x="213496" y="5516889"/>
            <a:ext cx="8625840" cy="7232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CU: Compute Unit (SM</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in </a:t>
            </a:r>
            <a:r>
              <a:rPr kumimoji="0" lang="en-US" sz="2000" b="0" i="0" u="none" strike="noStrike" kern="1200" cap="none" spc="0" normalizeH="0" noProof="0" dirty="0" err="1" smtClean="0">
                <a:ln>
                  <a:noFill/>
                </a:ln>
                <a:solidFill>
                  <a:schemeClr val="tx1"/>
                </a:solidFill>
                <a:effectLst/>
                <a:uLnTx/>
                <a:uFillTx/>
                <a:latin typeface="+mj-lt"/>
                <a:ea typeface="MS PGothic" pitchFamily="34" charset="-128"/>
                <a:cs typeface="+mn-cs"/>
              </a:rPr>
              <a:t>Nvidia</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terminology)</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sz="2000" dirty="0" smtClean="0">
                <a:latin typeface="+mj-lt"/>
                <a:ea typeface="MS PGothic" pitchFamily="34" charset="-128"/>
                <a:cs typeface="+mn-cs"/>
              </a:rPr>
              <a:t>TCP: Texture Cache per Pipe,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TCC: Texture Cache per Channel, SQC: Sequencer Cache  </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 name="Left-Right Arrow 4"/>
          <p:cNvSpPr/>
          <p:nvPr/>
        </p:nvSpPr>
        <p:spPr>
          <a:xfrm>
            <a:off x="4160122" y="2122236"/>
            <a:ext cx="697477" cy="484632"/>
          </a:xfrm>
          <a:prstGeom prst="leftRightArrow">
            <a:avLst/>
          </a:prstGeom>
          <a:solidFill>
            <a:schemeClr val="bg2">
              <a:lumMod val="65000"/>
              <a:lumOff val="35000"/>
            </a:schemeClr>
          </a:solidFill>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TextBox 54"/>
          <p:cNvSpPr txBox="1"/>
          <p:nvPr/>
        </p:nvSpPr>
        <p:spPr>
          <a:xfrm>
            <a:off x="6139808" y="4364333"/>
            <a:ext cx="2077172"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1" u="none" strike="noStrike" kern="1200" cap="none" spc="0" normalizeH="0" baseline="0" noProof="0" dirty="0" smtClean="0">
                <a:ln>
                  <a:noFill/>
                </a:ln>
                <a:effectLst/>
                <a:uLnTx/>
                <a:uFillTx/>
                <a:latin typeface="+mj-lt"/>
                <a:ea typeface="MS PGothic" pitchFamily="34" charset="-128"/>
                <a:cs typeface="+mn-cs"/>
              </a:rPr>
              <a:t>AMD terminology</a:t>
            </a:r>
            <a:endParaRPr kumimoji="0" lang="en-US" sz="2000" b="1" i="1" u="none" strike="noStrike" kern="1200" cap="none" spc="0" normalizeH="0" baseline="0" noProof="0" dirty="0">
              <a:ln>
                <a:noFill/>
              </a:ln>
              <a:effectLst/>
              <a:uLnTx/>
              <a:uFillTx/>
              <a:latin typeface="+mj-lt"/>
              <a:ea typeface="MS PGothic" pitchFamily="34" charset="-128"/>
              <a:cs typeface="+mn-cs"/>
            </a:endParaRPr>
          </a:p>
        </p:txBody>
      </p:sp>
    </p:spTree>
    <p:extLst>
      <p:ext uri="{BB962C8B-B14F-4D97-AF65-F5344CB8AC3E}">
        <p14:creationId xmlns:p14="http://schemas.microsoft.com/office/powerpoint/2010/main" val="32658115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APU system</a:t>
            </a:r>
            <a:endParaRPr lang="en-US" dirty="0"/>
          </a:p>
        </p:txBody>
      </p:sp>
      <p:sp>
        <p:nvSpPr>
          <p:cNvPr id="4" name="Text Placeholder 3"/>
          <p:cNvSpPr>
            <a:spLocks noGrp="1"/>
          </p:cNvSpPr>
          <p:nvPr>
            <p:ph type="body" sz="quarter" idx="10"/>
          </p:nvPr>
        </p:nvSpPr>
        <p:spPr/>
        <p:txBody>
          <a:bodyPr/>
          <a:lstStyle/>
          <a:p>
            <a:r>
              <a:rPr lang="en-US" dirty="0"/>
              <a:t>GPU </a:t>
            </a:r>
            <a:r>
              <a:rPr lang="en-US" dirty="0" smtClean="0"/>
              <a:t>+ CPU core-Pair </a:t>
            </a:r>
            <a:r>
              <a:rPr lang="en-US" dirty="0"/>
              <a:t>with a shared </a:t>
            </a:r>
            <a:r>
              <a:rPr lang="en-US" dirty="0" smtClean="0"/>
              <a:t>directory</a:t>
            </a:r>
            <a:endParaRPr lang="en-US" dirty="0"/>
          </a:p>
        </p:txBody>
      </p:sp>
      <p:cxnSp>
        <p:nvCxnSpPr>
          <p:cNvPr id="5" name="Elbow Connector 4"/>
          <p:cNvCxnSpPr>
            <a:stCxn id="38" idx="2"/>
            <a:endCxn id="45" idx="0"/>
          </p:cNvCxnSpPr>
          <p:nvPr/>
        </p:nvCxnSpPr>
        <p:spPr>
          <a:xfrm rot="16200000" flipH="1">
            <a:off x="1748870" y="4185330"/>
            <a:ext cx="440986" cy="1"/>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6" name="Elbow Connector 5"/>
          <p:cNvCxnSpPr>
            <a:stCxn id="44" idx="2"/>
            <a:endCxn id="45" idx="0"/>
          </p:cNvCxnSpPr>
          <p:nvPr/>
        </p:nvCxnSpPr>
        <p:spPr>
          <a:xfrm rot="5400000">
            <a:off x="4474184" y="1460018"/>
            <a:ext cx="440986" cy="5450626"/>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grpSp>
        <p:nvGrpSpPr>
          <p:cNvPr id="89" name="Group 88"/>
          <p:cNvGrpSpPr/>
          <p:nvPr/>
        </p:nvGrpSpPr>
        <p:grpSpPr>
          <a:xfrm>
            <a:off x="445363" y="1333500"/>
            <a:ext cx="3048000" cy="2631338"/>
            <a:chOff x="445363" y="1333500"/>
            <a:chExt cx="3048000" cy="2631338"/>
          </a:xfrm>
        </p:grpSpPr>
        <p:cxnSp>
          <p:nvCxnSpPr>
            <p:cNvPr id="16" name="Elbow Connector 15"/>
            <p:cNvCxnSpPr>
              <a:stCxn id="33" idx="2"/>
              <a:endCxn id="38" idx="0"/>
            </p:cNvCxnSpPr>
            <p:nvPr/>
          </p:nvCxnSpPr>
          <p:spPr>
            <a:xfrm rot="5400000">
              <a:off x="1979166" y="2992760"/>
              <a:ext cx="399495" cy="419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7" name="Elbow Connector 16"/>
            <p:cNvCxnSpPr>
              <a:stCxn id="30" idx="2"/>
              <a:endCxn id="38" idx="0"/>
            </p:cNvCxnSpPr>
            <p:nvPr/>
          </p:nvCxnSpPr>
          <p:spPr>
            <a:xfrm rot="16200000" flipH="1">
              <a:off x="1574862" y="3007556"/>
              <a:ext cx="399495" cy="389508"/>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8" name="Elbow Connector 17"/>
            <p:cNvCxnSpPr>
              <a:stCxn id="36" idx="2"/>
              <a:endCxn id="38" idx="0"/>
            </p:cNvCxnSpPr>
            <p:nvPr/>
          </p:nvCxnSpPr>
          <p:spPr>
            <a:xfrm rot="5400000">
              <a:off x="23601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9" name="Elbow Connector 18"/>
            <p:cNvCxnSpPr>
              <a:stCxn id="27" idx="2"/>
              <a:endCxn id="38" idx="0"/>
            </p:cNvCxnSpPr>
            <p:nvPr/>
          </p:nvCxnSpPr>
          <p:spPr>
            <a:xfrm rot="16200000" flipH="1">
              <a:off x="1179066" y="2611760"/>
              <a:ext cx="399495" cy="1181100"/>
            </a:xfrm>
            <a:prstGeom prst="bentConnector3">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a:stCxn id="37" idx="2"/>
              <a:endCxn id="38" idx="0"/>
            </p:cNvCxnSpPr>
            <p:nvPr/>
          </p:nvCxnSpPr>
          <p:spPr>
            <a:xfrm>
              <a:off x="1969363"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a:endCxn id="26" idx="0"/>
            </p:cNvCxnSpPr>
            <p:nvPr/>
          </p:nvCxnSpPr>
          <p:spPr>
            <a:xfrm>
              <a:off x="7882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a:endCxn id="29" idx="0"/>
            </p:cNvCxnSpPr>
            <p:nvPr/>
          </p:nvCxnSpPr>
          <p:spPr>
            <a:xfrm>
              <a:off x="1579855"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a:endCxn id="32" idx="0"/>
            </p:cNvCxnSpPr>
            <p:nvPr/>
          </p:nvCxnSpPr>
          <p:spPr>
            <a:xfrm>
              <a:off x="2388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endCxn id="35" idx="0"/>
            </p:cNvCxnSpPr>
            <p:nvPr/>
          </p:nvCxnSpPr>
          <p:spPr>
            <a:xfrm>
              <a:off x="3150463" y="1638300"/>
              <a:ext cx="0" cy="13390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5" name="Straight Connector 24"/>
            <p:cNvCxnSpPr>
              <a:stCxn id="26" idx="2"/>
              <a:endCxn id="27" idx="0"/>
            </p:cNvCxnSpPr>
            <p:nvPr/>
          </p:nvCxnSpPr>
          <p:spPr>
            <a:xfrm>
              <a:off x="7882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6" name="Rounded Rectangle 25"/>
            <p:cNvSpPr/>
            <p:nvPr/>
          </p:nvSpPr>
          <p:spPr bwMode="auto">
            <a:xfrm>
              <a:off x="4453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27" name="Rounded Rectangle 26"/>
            <p:cNvSpPr/>
            <p:nvPr/>
          </p:nvSpPr>
          <p:spPr bwMode="auto">
            <a:xfrm>
              <a:off x="4453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cxnSp>
          <p:nvCxnSpPr>
            <p:cNvPr id="28" name="Straight Connector 27"/>
            <p:cNvCxnSpPr>
              <a:stCxn id="29" idx="2"/>
              <a:endCxn id="30" idx="0"/>
            </p:cNvCxnSpPr>
            <p:nvPr/>
          </p:nvCxnSpPr>
          <p:spPr>
            <a:xfrm>
              <a:off x="1579855"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9" name="Rounded Rectangle 28"/>
            <p:cNvSpPr/>
            <p:nvPr/>
          </p:nvSpPr>
          <p:spPr bwMode="auto">
            <a:xfrm>
              <a:off x="1236955"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0" name="Rounded Rectangle 29"/>
            <p:cNvSpPr/>
            <p:nvPr/>
          </p:nvSpPr>
          <p:spPr bwMode="auto">
            <a:xfrm>
              <a:off x="1236955"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1" name="Straight Connector 30"/>
            <p:cNvCxnSpPr>
              <a:stCxn id="32" idx="2"/>
              <a:endCxn id="33" idx="0"/>
            </p:cNvCxnSpPr>
            <p:nvPr/>
          </p:nvCxnSpPr>
          <p:spPr>
            <a:xfrm>
              <a:off x="2388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2" name="Rounded Rectangle 31"/>
            <p:cNvSpPr/>
            <p:nvPr/>
          </p:nvSpPr>
          <p:spPr bwMode="auto">
            <a:xfrm>
              <a:off x="2045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3" name="Rounded Rectangle 32"/>
            <p:cNvSpPr/>
            <p:nvPr/>
          </p:nvSpPr>
          <p:spPr bwMode="auto">
            <a:xfrm>
              <a:off x="2045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cxnSp>
          <p:nvCxnSpPr>
            <p:cNvPr id="34" name="Straight Connector 33"/>
            <p:cNvCxnSpPr>
              <a:stCxn id="35" idx="2"/>
              <a:endCxn id="36" idx="0"/>
            </p:cNvCxnSpPr>
            <p:nvPr/>
          </p:nvCxnSpPr>
          <p:spPr>
            <a:xfrm>
              <a:off x="3150463" y="2381805"/>
              <a:ext cx="0" cy="1635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5" name="Rounded Rectangle 34"/>
            <p:cNvSpPr/>
            <p:nvPr/>
          </p:nvSpPr>
          <p:spPr bwMode="auto">
            <a:xfrm>
              <a:off x="2807563" y="1772205"/>
              <a:ext cx="685800" cy="609600"/>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GPU</a:t>
              </a:r>
            </a:p>
            <a:p>
              <a:pPr marL="1588" indent="-1588" algn="ctr" defTabSz="913183" fontAlgn="auto">
                <a:spcBef>
                  <a:spcPts val="0"/>
                </a:spcBef>
                <a:spcAft>
                  <a:spcPts val="0"/>
                </a:spcAft>
              </a:pPr>
              <a:r>
                <a:rPr lang="en-US" b="1" dirty="0" smtClean="0">
                  <a:solidFill>
                    <a:prstClr val="white"/>
                  </a:solidFill>
                  <a:cs typeface="Arial" charset="0"/>
                </a:rPr>
                <a:t>Core</a:t>
              </a:r>
            </a:p>
          </p:txBody>
        </p:sp>
        <p:sp>
          <p:nvSpPr>
            <p:cNvPr id="36" name="Rounded Rectangle 35"/>
            <p:cNvSpPr/>
            <p:nvPr/>
          </p:nvSpPr>
          <p:spPr bwMode="auto">
            <a:xfrm>
              <a:off x="280756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L1D</a:t>
              </a:r>
            </a:p>
          </p:txBody>
        </p:sp>
        <p:sp>
          <p:nvSpPr>
            <p:cNvPr id="37" name="Rounded Rectangle 36"/>
            <p:cNvSpPr/>
            <p:nvPr/>
          </p:nvSpPr>
          <p:spPr bwMode="auto">
            <a:xfrm>
              <a:off x="445363" y="1333500"/>
              <a:ext cx="3048000"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Sequencer Cache (SQC)</a:t>
              </a:r>
            </a:p>
          </p:txBody>
        </p:sp>
        <p:sp>
          <p:nvSpPr>
            <p:cNvPr id="38" name="Rounded Rectangle 37"/>
            <p:cNvSpPr/>
            <p:nvPr/>
          </p:nvSpPr>
          <p:spPr bwMode="auto">
            <a:xfrm>
              <a:off x="445363" y="3402058"/>
              <a:ext cx="3048000"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endParaRPr lang="en-US" b="1" dirty="0">
                <a:solidFill>
                  <a:prstClr val="white"/>
                </a:solidFill>
                <a:latin typeface="Arial"/>
              </a:endParaRPr>
            </a:p>
          </p:txBody>
        </p:sp>
      </p:grpSp>
      <p:grpSp>
        <p:nvGrpSpPr>
          <p:cNvPr id="88" name="Group 87"/>
          <p:cNvGrpSpPr/>
          <p:nvPr/>
        </p:nvGrpSpPr>
        <p:grpSpPr>
          <a:xfrm>
            <a:off x="6672046" y="1333500"/>
            <a:ext cx="1495887" cy="2631338"/>
            <a:chOff x="6672046" y="1333500"/>
            <a:chExt cx="1495887" cy="2631338"/>
          </a:xfrm>
        </p:grpSpPr>
        <p:cxnSp>
          <p:nvCxnSpPr>
            <p:cNvPr id="9" name="Straight Connector 8"/>
            <p:cNvCxnSpPr>
              <a:stCxn id="39" idx="2"/>
              <a:endCxn id="42" idx="0"/>
            </p:cNvCxnSpPr>
            <p:nvPr/>
          </p:nvCxnSpPr>
          <p:spPr>
            <a:xfrm>
              <a:off x="7014946"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a:stCxn id="40" idx="2"/>
              <a:endCxn id="43" idx="0"/>
            </p:cNvCxnSpPr>
            <p:nvPr/>
          </p:nvCxnSpPr>
          <p:spPr>
            <a:xfrm>
              <a:off x="7825033" y="2229405"/>
              <a:ext cx="0" cy="3159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39" idx="0"/>
            </p:cNvCxnSpPr>
            <p:nvPr/>
          </p:nvCxnSpPr>
          <p:spPr>
            <a:xfrm flipV="1">
              <a:off x="7014946"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40" idx="0"/>
            </p:cNvCxnSpPr>
            <p:nvPr/>
          </p:nvCxnSpPr>
          <p:spPr>
            <a:xfrm flipV="1">
              <a:off x="7825033" y="1638301"/>
              <a:ext cx="0" cy="133904"/>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41" idx="2"/>
              <a:endCxn id="44" idx="0"/>
            </p:cNvCxnSpPr>
            <p:nvPr/>
          </p:nvCxnSpPr>
          <p:spPr>
            <a:xfrm>
              <a:off x="7419990" y="1638300"/>
              <a:ext cx="0" cy="1763758"/>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42" idx="2"/>
            </p:cNvCxnSpPr>
            <p:nvPr/>
          </p:nvCxnSpPr>
          <p:spPr>
            <a:xfrm>
              <a:off x="7014946"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43" idx="2"/>
            </p:cNvCxnSpPr>
            <p:nvPr/>
          </p:nvCxnSpPr>
          <p:spPr>
            <a:xfrm>
              <a:off x="7825033" y="3002563"/>
              <a:ext cx="0" cy="39949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39" name="Rounded Rectangle 38"/>
            <p:cNvSpPr/>
            <p:nvPr/>
          </p:nvSpPr>
          <p:spPr bwMode="auto">
            <a:xfrm>
              <a:off x="6672046"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CPU0</a:t>
              </a:r>
              <a:endParaRPr lang="en-US" b="1" dirty="0" smtClean="0">
                <a:solidFill>
                  <a:prstClr val="white"/>
                </a:solidFill>
                <a:cs typeface="Arial" charset="0"/>
              </a:endParaRPr>
            </a:p>
          </p:txBody>
        </p:sp>
        <p:sp>
          <p:nvSpPr>
            <p:cNvPr id="40" name="Rounded Rectangle 39"/>
            <p:cNvSpPr/>
            <p:nvPr/>
          </p:nvSpPr>
          <p:spPr bwMode="auto">
            <a:xfrm>
              <a:off x="7482133" y="1772205"/>
              <a:ext cx="685800" cy="4572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rPr>
                <a:t>CPU1</a:t>
              </a:r>
              <a:endParaRPr lang="en-US" b="1" dirty="0" smtClean="0">
                <a:solidFill>
                  <a:prstClr val="white"/>
                </a:solidFill>
                <a:cs typeface="Arial" charset="0"/>
              </a:endParaRPr>
            </a:p>
          </p:txBody>
        </p:sp>
        <p:sp>
          <p:nvSpPr>
            <p:cNvPr id="41" name="Rounded Rectangle 40"/>
            <p:cNvSpPr/>
            <p:nvPr/>
          </p:nvSpPr>
          <p:spPr bwMode="auto">
            <a:xfrm>
              <a:off x="6672046" y="1333500"/>
              <a:ext cx="1495887" cy="304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CPU I-Cache</a:t>
              </a:r>
            </a:p>
          </p:txBody>
        </p:sp>
        <p:sp>
          <p:nvSpPr>
            <p:cNvPr id="42" name="Rounded Rectangle 41"/>
            <p:cNvSpPr/>
            <p:nvPr/>
          </p:nvSpPr>
          <p:spPr bwMode="auto">
            <a:xfrm>
              <a:off x="6672046"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3" name="Rounded Rectangle 42"/>
            <p:cNvSpPr/>
            <p:nvPr/>
          </p:nvSpPr>
          <p:spPr bwMode="auto">
            <a:xfrm>
              <a:off x="7482133" y="2545363"/>
              <a:ext cx="685800" cy="4572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cs typeface="+mn-cs"/>
                </a:rPr>
                <a:t>L1D</a:t>
              </a:r>
              <a:endParaRPr lang="en-US" b="1" dirty="0" smtClean="0">
                <a:solidFill>
                  <a:prstClr val="white"/>
                </a:solidFill>
                <a:latin typeface="Arial"/>
              </a:endParaRPr>
            </a:p>
          </p:txBody>
        </p:sp>
        <p:sp>
          <p:nvSpPr>
            <p:cNvPr id="44" name="Rounded Rectangle 43"/>
            <p:cNvSpPr/>
            <p:nvPr/>
          </p:nvSpPr>
          <p:spPr bwMode="auto">
            <a:xfrm>
              <a:off x="6672046" y="3402058"/>
              <a:ext cx="1495887" cy="56278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L2</a:t>
              </a:r>
            </a:p>
          </p:txBody>
        </p:sp>
      </p:grpSp>
      <p:grpSp>
        <p:nvGrpSpPr>
          <p:cNvPr id="87" name="Group 86"/>
          <p:cNvGrpSpPr/>
          <p:nvPr/>
        </p:nvGrpSpPr>
        <p:grpSpPr>
          <a:xfrm>
            <a:off x="1307885" y="4405824"/>
            <a:ext cx="6860048" cy="1066800"/>
            <a:chOff x="1307885" y="4405824"/>
            <a:chExt cx="6860048" cy="1066800"/>
          </a:xfrm>
        </p:grpSpPr>
        <p:cxnSp>
          <p:nvCxnSpPr>
            <p:cNvPr id="7" name="Straight Connector 6"/>
            <p:cNvCxnSpPr>
              <a:stCxn id="45" idx="3"/>
              <a:endCxn id="46" idx="1"/>
            </p:cNvCxnSpPr>
            <p:nvPr/>
          </p:nvCxnSpPr>
          <p:spPr>
            <a:xfrm>
              <a:off x="2630843"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stCxn id="46" idx="3"/>
              <a:endCxn id="47" idx="1"/>
            </p:cNvCxnSpPr>
            <p:nvPr/>
          </p:nvCxnSpPr>
          <p:spPr>
            <a:xfrm>
              <a:off x="4732638" y="4939224"/>
              <a:ext cx="778837"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1307885"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Directory</a:t>
              </a:r>
            </a:p>
          </p:txBody>
        </p:sp>
        <p:sp>
          <p:nvSpPr>
            <p:cNvPr id="46" name="Rounded Rectangle 45"/>
            <p:cNvSpPr/>
            <p:nvPr/>
          </p:nvSpPr>
          <p:spPr bwMode="auto">
            <a:xfrm>
              <a:off x="3409680" y="4405824"/>
              <a:ext cx="13229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a:p>
              <a:pPr marL="1588" indent="-1588" algn="ctr" defTabSz="913183" fontAlgn="auto">
                <a:spcBef>
                  <a:spcPts val="0"/>
                </a:spcBef>
                <a:spcAft>
                  <a:spcPts val="0"/>
                </a:spcAft>
              </a:pPr>
              <a:r>
                <a:rPr lang="en-US" b="1" dirty="0" smtClean="0">
                  <a:solidFill>
                    <a:prstClr val="white"/>
                  </a:solidFill>
                  <a:latin typeface="Arial"/>
                  <a:cs typeface="+mn-cs"/>
                </a:rPr>
                <a:t>Controller</a:t>
              </a:r>
              <a:endParaRPr lang="en-US" b="1" dirty="0" smtClean="0">
                <a:solidFill>
                  <a:prstClr val="white"/>
                </a:solidFill>
                <a:latin typeface="Arial"/>
              </a:endParaRPr>
            </a:p>
          </p:txBody>
        </p:sp>
        <p:sp>
          <p:nvSpPr>
            <p:cNvPr id="47" name="Rounded Rectangle 46"/>
            <p:cNvSpPr/>
            <p:nvPr/>
          </p:nvSpPr>
          <p:spPr bwMode="auto">
            <a:xfrm>
              <a:off x="5511475" y="4405824"/>
              <a:ext cx="2656458" cy="10668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45714" rIns="0" bIns="45714" numCol="1" spcCol="0" rtlCol="0" fromWordArt="0" anchor="ctr" anchorCtr="0" forceAA="0" compatLnSpc="1">
              <a:prstTxWarp prst="textNoShape">
                <a:avLst/>
              </a:prstTxWarp>
              <a:noAutofit/>
            </a:bodyPr>
            <a:lstStyle/>
            <a:p>
              <a:pPr marL="1588" indent="-1588" algn="ctr" defTabSz="913183" fontAlgn="auto">
                <a:spcBef>
                  <a:spcPts val="0"/>
                </a:spcBef>
                <a:spcAft>
                  <a:spcPts val="0"/>
                </a:spcAft>
              </a:pPr>
              <a:r>
                <a:rPr lang="en-US" b="1" dirty="0" smtClean="0">
                  <a:solidFill>
                    <a:prstClr val="white"/>
                  </a:solidFill>
                  <a:latin typeface="Arial"/>
                </a:rPr>
                <a:t>Memory</a:t>
              </a:r>
            </a:p>
          </p:txBody>
        </p:sp>
      </p:grpSp>
      <p:sp>
        <p:nvSpPr>
          <p:cNvPr id="90" name="Rounded Rectangle 89"/>
          <p:cNvSpPr/>
          <p:nvPr/>
        </p:nvSpPr>
        <p:spPr>
          <a:xfrm>
            <a:off x="320825" y="1198473"/>
            <a:ext cx="3314831" cy="2860243"/>
          </a:xfrm>
          <a:prstGeom prst="roundRect">
            <a:avLst>
              <a:gd name="adj" fmla="val 6307"/>
            </a:avLst>
          </a:prstGeom>
          <a:noFill/>
          <a:ln w="381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1" name="TextBox 90"/>
          <p:cNvSpPr txBox="1"/>
          <p:nvPr/>
        </p:nvSpPr>
        <p:spPr>
          <a:xfrm>
            <a:off x="3693065" y="1214323"/>
            <a:ext cx="77699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2" name="Rounded Rectangle 91"/>
          <p:cNvSpPr/>
          <p:nvPr/>
        </p:nvSpPr>
        <p:spPr>
          <a:xfrm>
            <a:off x="6536506" y="1198473"/>
            <a:ext cx="1785640" cy="2860243"/>
          </a:xfrm>
          <a:prstGeom prst="roundRect">
            <a:avLst>
              <a:gd name="adj" fmla="val 6307"/>
            </a:avLst>
          </a:prstGeom>
          <a:noFill/>
          <a:ln w="38100">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93" name="TextBox 92"/>
          <p:cNvSpPr txBox="1"/>
          <p:nvPr/>
        </p:nvSpPr>
        <p:spPr>
          <a:xfrm>
            <a:off x="5753470" y="1198473"/>
            <a:ext cx="776999" cy="369332"/>
          </a:xfrm>
          <a:prstGeom prst="rect">
            <a:avLst/>
          </a:prstGeom>
        </p:spPr>
        <p:txBody>
          <a:bodyPr wrap="square" rtlCol="0" anchor="ctr" anchorCtr="0">
            <a:spAutoFit/>
          </a:bodyPr>
          <a:lstStyle/>
          <a:p>
            <a:pPr marL="0" marR="0" indent="0" algn="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PU</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4818496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discrete gpu</a:t>
            </a:r>
            <a:endParaRPr lang="en-US" dirty="0"/>
          </a:p>
        </p:txBody>
      </p:sp>
      <p:sp>
        <p:nvSpPr>
          <p:cNvPr id="11" name="Content Placeholder 10"/>
          <p:cNvSpPr>
            <a:spLocks noGrp="1"/>
          </p:cNvSpPr>
          <p:nvPr>
            <p:ph idx="1"/>
          </p:nvPr>
        </p:nvSpPr>
        <p:spPr>
          <a:xfrm>
            <a:off x="6594247" y="1892692"/>
            <a:ext cx="2338229" cy="3772883"/>
          </a:xfrm>
        </p:spPr>
        <p:txBody>
          <a:bodyPr/>
          <a:lstStyle/>
          <a:p>
            <a:r>
              <a:rPr lang="en-US" sz="1800" dirty="0"/>
              <a:t>Separate memory</a:t>
            </a:r>
          </a:p>
          <a:p>
            <a:r>
              <a:rPr lang="en-US" sz="1800" dirty="0"/>
              <a:t>Separate addr space</a:t>
            </a:r>
          </a:p>
          <a:p>
            <a:pPr lvl="1"/>
            <a:r>
              <a:rPr lang="en-US" sz="1650" dirty="0"/>
              <a:t>No pointer-based</a:t>
            </a:r>
            <a:br>
              <a:rPr lang="en-US" sz="1650" dirty="0"/>
            </a:br>
            <a:r>
              <a:rPr lang="en-US" sz="1650" dirty="0"/>
              <a:t>data structures</a:t>
            </a:r>
          </a:p>
          <a:p>
            <a:r>
              <a:rPr lang="en-US" sz="1800" dirty="0"/>
              <a:t>Explicit data copying</a:t>
            </a:r>
          </a:p>
          <a:p>
            <a:pPr lvl="1"/>
            <a:r>
              <a:rPr lang="en-US" sz="1650" dirty="0"/>
              <a:t>High latency</a:t>
            </a:r>
          </a:p>
          <a:p>
            <a:pPr lvl="1"/>
            <a:r>
              <a:rPr lang="en-US" sz="1650" dirty="0"/>
              <a:t>Low bandwidth</a:t>
            </a:r>
          </a:p>
          <a:p>
            <a:r>
              <a:rPr lang="en-US" sz="1800" dirty="0"/>
              <a:t>Need lots of compute on GPU to amortize copy overhead</a:t>
            </a:r>
          </a:p>
          <a:p>
            <a:r>
              <a:rPr lang="en-US" sz="1800" dirty="0"/>
              <a:t>Very limited GPU memory capacity</a:t>
            </a:r>
          </a:p>
        </p:txBody>
      </p:sp>
      <p:grpSp>
        <p:nvGrpSpPr>
          <p:cNvPr id="7" name="Group 6"/>
          <p:cNvGrpSpPr/>
          <p:nvPr/>
        </p:nvGrpSpPr>
        <p:grpSpPr>
          <a:xfrm>
            <a:off x="3597239" y="2446781"/>
            <a:ext cx="2802924" cy="2341800"/>
            <a:chOff x="6420464" y="2119715"/>
            <a:chExt cx="3736259" cy="3121587"/>
          </a:xfrm>
        </p:grpSpPr>
        <p:sp>
          <p:nvSpPr>
            <p:cNvPr id="62" name="Rectangle 61"/>
            <p:cNvSpPr/>
            <p:nvPr/>
          </p:nvSpPr>
          <p:spPr bwMode="auto">
            <a:xfrm>
              <a:off x="6420464" y="2119715"/>
              <a:ext cx="3736259" cy="3121587"/>
            </a:xfrm>
            <a:prstGeom prst="rect">
              <a:avLst/>
            </a:prstGeom>
            <a:solidFill>
              <a:schemeClr val="bg1">
                <a:lumMod val="85000"/>
                <a:lumOff val="15000"/>
              </a:schemeClr>
            </a:solidFill>
            <a:ln w="28575">
              <a:solidFill>
                <a:schemeClr val="tx1"/>
              </a:solidFill>
              <a:headEnd/>
              <a:tailEnd/>
            </a:ln>
            <a:effectLst>
              <a:outerShdw blurRad="44450" dist="27940" dir="5400000" algn="ctr">
                <a:srgbClr val="000000">
                  <a:alpha val="32000"/>
                </a:srgbClr>
              </a:outerShdw>
            </a:effectLst>
          </p:spPr>
          <p:txBody>
            <a:bodyPr lIns="171495" tIns="34294" rIns="171495" bIns="34294" rtlCol="0" anchor="ctr"/>
            <a:lstStyle/>
            <a:p>
              <a:pPr marL="1191" indent="-1191" algn="ctr" defTabSz="685070" fontAlgn="auto">
                <a:spcBef>
                  <a:spcPts val="0"/>
                </a:spcBef>
                <a:spcAft>
                  <a:spcPts val="0"/>
                </a:spcAft>
                <a:defRPr/>
              </a:pPr>
              <a:endParaRPr lang="en-US" sz="1200" b="1" kern="0" dirty="0">
                <a:solidFill>
                  <a:srgbClr val="FFFFFF"/>
                </a:solidFill>
                <a:latin typeface="Arial"/>
              </a:endParaRPr>
            </a:p>
          </p:txBody>
        </p:sp>
        <p:sp>
          <p:nvSpPr>
            <p:cNvPr id="63" name="Rectangle 62"/>
            <p:cNvSpPr/>
            <p:nvPr/>
          </p:nvSpPr>
          <p:spPr bwMode="auto">
            <a:xfrm>
              <a:off x="6562206" y="3946846"/>
              <a:ext cx="3471213" cy="1179065"/>
            </a:xfrm>
            <a:prstGeom prst="rect">
              <a:avLst/>
            </a:prstGeom>
            <a:solidFill>
              <a:srgbClr val="7030A0"/>
            </a:solidFill>
            <a:ln w="25400" algn="ctr">
              <a:noFill/>
              <a:round/>
              <a:headEnd/>
              <a:tailEnd/>
            </a:ln>
            <a:effectLst>
              <a:outerShdw blurRad="44450" dist="27940" dir="5400000" algn="ctr">
                <a:srgbClr val="000000">
                  <a:alpha val="32000"/>
                </a:srgbClr>
              </a:outerShdw>
            </a:effectLst>
          </p:spPr>
          <p:txBody>
            <a:bodyPr lIns="0" tIns="0" rIns="0" bIns="68598" rtlCol="0" anchor="ctr" anchorCtr="1"/>
            <a:lstStyle/>
            <a:p>
              <a:pPr marL="1191" indent="-1191" algn="ctr" defTabSz="685070">
                <a:defRPr/>
              </a:pPr>
              <a:r>
                <a:rPr lang="en-US" kern="0" dirty="0">
                  <a:solidFill>
                    <a:srgbClr val="FFFFFF"/>
                  </a:solidFill>
                  <a:latin typeface="Arial"/>
                </a:rPr>
                <a:t>GPU Memory</a:t>
              </a:r>
            </a:p>
          </p:txBody>
        </p:sp>
        <p:grpSp>
          <p:nvGrpSpPr>
            <p:cNvPr id="3" name="Group 2"/>
            <p:cNvGrpSpPr/>
            <p:nvPr/>
          </p:nvGrpSpPr>
          <p:grpSpPr>
            <a:xfrm>
              <a:off x="6562206" y="2235105"/>
              <a:ext cx="3471213" cy="1004549"/>
              <a:chOff x="6577872" y="2262219"/>
              <a:chExt cx="3471213" cy="1004549"/>
            </a:xfrm>
          </p:grpSpPr>
          <p:sp>
            <p:nvSpPr>
              <p:cNvPr id="77" name="Rectangle 76"/>
              <p:cNvSpPr/>
              <p:nvPr/>
            </p:nvSpPr>
            <p:spPr bwMode="auto">
              <a:xfrm>
                <a:off x="6577872"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defRPr/>
                </a:pPr>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defRPr/>
                </a:pPr>
                <a:r>
                  <a:rPr lang="en-US" kern="0" dirty="0">
                    <a:solidFill>
                      <a:srgbClr val="FFFFFF"/>
                    </a:solidFill>
                    <a:latin typeface="Arial"/>
                    <a:cs typeface="Arial" charset="0"/>
                  </a:rPr>
                  <a:t>1</a:t>
                </a:r>
              </a:p>
            </p:txBody>
          </p:sp>
          <p:sp>
            <p:nvSpPr>
              <p:cNvPr id="79" name="TextBox 78"/>
              <p:cNvSpPr txBox="1"/>
              <p:nvPr/>
            </p:nvSpPr>
            <p:spPr>
              <a:xfrm>
                <a:off x="8813945" y="2595216"/>
                <a:ext cx="653904" cy="492314"/>
              </a:xfrm>
              <a:prstGeom prst="rect">
                <a:avLst/>
              </a:prstGeom>
              <a:noFill/>
            </p:spPr>
            <p:txBody>
              <a:bodyPr wrap="square" rtlCol="0">
                <a:spAutoFit/>
              </a:bodyPr>
              <a:lstStyle/>
              <a:p>
                <a:pPr algn="ctr"/>
                <a:r>
                  <a:rPr lang="en-US" dirty="0">
                    <a:solidFill>
                      <a:srgbClr val="FFFFFF"/>
                    </a:solidFill>
                    <a:latin typeface="Arial"/>
                  </a:rPr>
                  <a:t>…</a:t>
                </a:r>
              </a:p>
            </p:txBody>
          </p:sp>
          <p:sp>
            <p:nvSpPr>
              <p:cNvPr id="80" name="Rectangle 79"/>
              <p:cNvSpPr/>
              <p:nvPr/>
            </p:nvSpPr>
            <p:spPr bwMode="auto">
              <a:xfrm>
                <a:off x="7412725"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r>
                  <a:rPr lang="en-US" kern="0" dirty="0">
                    <a:solidFill>
                      <a:srgbClr val="FFFFFF"/>
                    </a:solidFill>
                    <a:latin typeface="Arial"/>
                    <a:cs typeface="Arial" charset="0"/>
                  </a:rPr>
                  <a:t>2</a:t>
                </a:r>
              </a:p>
            </p:txBody>
          </p:sp>
          <p:sp>
            <p:nvSpPr>
              <p:cNvPr id="84" name="Rectangle 83"/>
              <p:cNvSpPr/>
              <p:nvPr/>
            </p:nvSpPr>
            <p:spPr bwMode="auto">
              <a:xfrm>
                <a:off x="8241400"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r>
                  <a:rPr lang="en-US" kern="0" dirty="0">
                    <a:solidFill>
                      <a:srgbClr val="FFFFFF"/>
                    </a:solidFill>
                    <a:latin typeface="Arial"/>
                    <a:cs typeface="Arial" charset="0"/>
                  </a:rPr>
                  <a:t>3</a:t>
                </a:r>
              </a:p>
            </p:txBody>
          </p:sp>
          <p:sp>
            <p:nvSpPr>
              <p:cNvPr id="85" name="Rectangle 84"/>
              <p:cNvSpPr/>
              <p:nvPr/>
            </p:nvSpPr>
            <p:spPr bwMode="auto">
              <a:xfrm>
                <a:off x="9387747" y="2262219"/>
                <a:ext cx="661338" cy="1004549"/>
              </a:xfrm>
              <a:prstGeom prst="rect">
                <a:avLst/>
              </a:prstGeom>
              <a:solidFill>
                <a:schemeClr val="accent2"/>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a:defRPr/>
                </a:pPr>
                <a:r>
                  <a:rPr lang="en-US" kern="0" dirty="0" smtClean="0">
                    <a:solidFill>
                      <a:srgbClr val="FFFFFF"/>
                    </a:solidFill>
                    <a:latin typeface="Arial"/>
                    <a:cs typeface="Arial" charset="0"/>
                  </a:rPr>
                  <a:t>CU</a:t>
                </a:r>
                <a:endParaRPr lang="en-US" kern="0" dirty="0">
                  <a:solidFill>
                    <a:srgbClr val="FFFFFF"/>
                  </a:solidFill>
                  <a:latin typeface="Arial"/>
                  <a:cs typeface="Arial" charset="0"/>
                </a:endParaRPr>
              </a:p>
              <a:p>
                <a:pPr marL="1191" indent="-1191" algn="ctr" defTabSz="685070">
                  <a:defRPr/>
                </a:pPr>
                <a:r>
                  <a:rPr lang="en-US" kern="0" dirty="0" smtClean="0">
                    <a:solidFill>
                      <a:srgbClr val="FFFFFF"/>
                    </a:solidFill>
                    <a:latin typeface="Arial"/>
                    <a:cs typeface="Arial" charset="0"/>
                  </a:rPr>
                  <a:t>M</a:t>
                </a:r>
                <a:endParaRPr lang="en-US" kern="0" dirty="0">
                  <a:solidFill>
                    <a:srgbClr val="FFFFFF"/>
                  </a:solidFill>
                  <a:latin typeface="Arial"/>
                  <a:cs typeface="Arial" charset="0"/>
                </a:endParaRPr>
              </a:p>
            </p:txBody>
          </p:sp>
        </p:grpSp>
        <p:sp>
          <p:nvSpPr>
            <p:cNvPr id="81" name="Left-Right Arrow 80"/>
            <p:cNvSpPr/>
            <p:nvPr/>
          </p:nvSpPr>
          <p:spPr>
            <a:xfrm rot="5400000">
              <a:off x="8221640" y="3482754"/>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2" name="Left-Right Arrow 81"/>
            <p:cNvSpPr/>
            <p:nvPr/>
          </p:nvSpPr>
          <p:spPr>
            <a:xfrm rot="5400000">
              <a:off x="6545240" y="3482753"/>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3" name="Left-Right Arrow 82"/>
            <p:cNvSpPr/>
            <p:nvPr/>
          </p:nvSpPr>
          <p:spPr>
            <a:xfrm rot="5400000">
              <a:off x="7402490" y="3482753"/>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9" name="Left-Right Arrow 88"/>
            <p:cNvSpPr/>
            <p:nvPr/>
          </p:nvSpPr>
          <p:spPr>
            <a:xfrm rot="5400000">
              <a:off x="9374165" y="3482754"/>
              <a:ext cx="658941" cy="220996"/>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25" name="Rectangle 24"/>
          <p:cNvSpPr/>
          <p:nvPr/>
        </p:nvSpPr>
        <p:spPr bwMode="auto">
          <a:xfrm>
            <a:off x="557303" y="2446781"/>
            <a:ext cx="2134979" cy="2341800"/>
          </a:xfrm>
          <a:prstGeom prst="rect">
            <a:avLst/>
          </a:prstGeom>
          <a:solidFill>
            <a:schemeClr val="bg1">
              <a:lumMod val="85000"/>
              <a:lumOff val="15000"/>
            </a:schemeClr>
          </a:solidFill>
          <a:ln w="28575">
            <a:solidFill>
              <a:schemeClr val="tx1"/>
            </a:solidFill>
            <a:headEnd/>
            <a:tailEnd/>
          </a:ln>
          <a:effectLst>
            <a:outerShdw blurRad="44450" dist="27940" dir="5400000" algn="ctr">
              <a:srgbClr val="000000">
                <a:alpha val="32000"/>
              </a:srgbClr>
            </a:outerShdw>
          </a:effectLst>
        </p:spPr>
        <p:txBody>
          <a:bodyPr lIns="171495" tIns="34294" rIns="171495" bIns="34294" rtlCol="0" anchor="ctr"/>
          <a:lstStyle/>
          <a:p>
            <a:pPr marL="1191" indent="-1191" algn="ctr" defTabSz="685070" fontAlgn="auto">
              <a:spcBef>
                <a:spcPts val="0"/>
              </a:spcBef>
              <a:spcAft>
                <a:spcPts val="0"/>
              </a:spcAft>
              <a:defRPr/>
            </a:pPr>
            <a:endParaRPr lang="en-US" sz="1200" b="1" kern="0" dirty="0">
              <a:solidFill>
                <a:srgbClr val="FFFFFF"/>
              </a:solidFill>
              <a:latin typeface="Arial"/>
            </a:endParaRPr>
          </a:p>
        </p:txBody>
      </p:sp>
      <p:sp>
        <p:nvSpPr>
          <p:cNvPr id="27" name="Rectangle 26"/>
          <p:cNvSpPr/>
          <p:nvPr/>
        </p:nvSpPr>
        <p:spPr bwMode="auto">
          <a:xfrm>
            <a:off x="649807" y="3817486"/>
            <a:ext cx="1967972" cy="884529"/>
          </a:xfrm>
          <a:prstGeom prst="rect">
            <a:avLst/>
          </a:prstGeom>
          <a:solidFill>
            <a:srgbClr val="7030A0"/>
          </a:solidFill>
          <a:ln w="25400" algn="ctr">
            <a:noFill/>
            <a:round/>
            <a:headEnd/>
            <a:tailEnd/>
          </a:ln>
          <a:effectLst>
            <a:outerShdw blurRad="44450" dist="27940" dir="5400000" algn="ctr">
              <a:srgbClr val="000000">
                <a:alpha val="32000"/>
              </a:srgbClr>
            </a:outerShdw>
          </a:effectLst>
        </p:spPr>
        <p:txBody>
          <a:bodyPr lIns="0" tIns="0" rIns="0" bIns="68598" rtlCol="0" anchor="ctr" anchorCtr="1"/>
          <a:lstStyle/>
          <a:p>
            <a:pPr marL="1191" indent="-1191" algn="ctr" defTabSz="685070">
              <a:defRPr/>
            </a:pPr>
            <a:r>
              <a:rPr lang="en-US" kern="0" dirty="0">
                <a:solidFill>
                  <a:srgbClr val="FFFFFF"/>
                </a:solidFill>
                <a:latin typeface="Arial"/>
              </a:rPr>
              <a:t>Coherent System Memory</a:t>
            </a:r>
          </a:p>
        </p:txBody>
      </p:sp>
      <p:grpSp>
        <p:nvGrpSpPr>
          <p:cNvPr id="28" name="Group 27"/>
          <p:cNvGrpSpPr/>
          <p:nvPr/>
        </p:nvGrpSpPr>
        <p:grpSpPr>
          <a:xfrm>
            <a:off x="649806" y="2533346"/>
            <a:ext cx="1967972" cy="753608"/>
            <a:chOff x="4772652" y="2186018"/>
            <a:chExt cx="2293036" cy="1004549"/>
          </a:xfrm>
        </p:grpSpPr>
        <p:sp>
          <p:nvSpPr>
            <p:cNvPr id="42" name="Rectangle 41"/>
            <p:cNvSpPr/>
            <p:nvPr/>
          </p:nvSpPr>
          <p:spPr bwMode="auto">
            <a:xfrm>
              <a:off x="4772652"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1</a:t>
              </a:r>
            </a:p>
          </p:txBody>
        </p:sp>
        <p:sp>
          <p:nvSpPr>
            <p:cNvPr id="43" name="Rectangle 42"/>
            <p:cNvSpPr/>
            <p:nvPr/>
          </p:nvSpPr>
          <p:spPr bwMode="auto">
            <a:xfrm>
              <a:off x="6487606"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N</a:t>
              </a:r>
            </a:p>
          </p:txBody>
        </p:sp>
        <p:sp>
          <p:nvSpPr>
            <p:cNvPr id="44" name="TextBox 43"/>
            <p:cNvSpPr txBox="1"/>
            <p:nvPr/>
          </p:nvSpPr>
          <p:spPr>
            <a:xfrm>
              <a:off x="6011200" y="2519015"/>
              <a:ext cx="571583" cy="492314"/>
            </a:xfrm>
            <a:prstGeom prst="rect">
              <a:avLst/>
            </a:prstGeom>
            <a:noFill/>
          </p:spPr>
          <p:txBody>
            <a:bodyPr wrap="square" rtlCol="0">
              <a:spAutoFit/>
            </a:bodyPr>
            <a:lstStyle/>
            <a:p>
              <a:pPr algn="ctr"/>
              <a:r>
                <a:rPr lang="en-US" dirty="0">
                  <a:solidFill>
                    <a:srgbClr val="FFFFFF"/>
                  </a:solidFill>
                  <a:latin typeface="Arial"/>
                </a:rPr>
                <a:t>…</a:t>
              </a:r>
            </a:p>
          </p:txBody>
        </p:sp>
        <p:sp>
          <p:nvSpPr>
            <p:cNvPr id="45" name="Rectangle 44"/>
            <p:cNvSpPr/>
            <p:nvPr/>
          </p:nvSpPr>
          <p:spPr bwMode="auto">
            <a:xfrm>
              <a:off x="5502406" y="2186018"/>
              <a:ext cx="578082" cy="1004549"/>
            </a:xfrm>
            <a:prstGeom prst="rect">
              <a:avLst/>
            </a:prstGeom>
            <a:solidFill>
              <a:schemeClr val="accent3"/>
            </a:solidFill>
            <a:ln w="25400" algn="ctr">
              <a:noFill/>
              <a:round/>
              <a:headEnd/>
              <a:tailEnd/>
            </a:ln>
            <a:effectLst>
              <a:outerShdw blurRad="44450" dist="27940" dir="5400000" algn="ctr">
                <a:srgbClr val="000000">
                  <a:alpha val="32000"/>
                </a:srgbClr>
              </a:outerShdw>
            </a:effectLst>
          </p:spPr>
          <p:txBody>
            <a:bodyPr lIns="0" tIns="0" rIns="0" bIns="0" rtlCol="0" anchor="ctr"/>
            <a:lstStyle/>
            <a:p>
              <a:pPr marL="1191" indent="-1191" algn="ctr" defTabSz="685070" fontAlgn="auto">
                <a:spcBef>
                  <a:spcPts val="0"/>
                </a:spcBef>
                <a:spcAft>
                  <a:spcPts val="0"/>
                </a:spcAft>
                <a:defRPr/>
              </a:pPr>
              <a:r>
                <a:rPr lang="en-US" kern="0" dirty="0">
                  <a:solidFill>
                    <a:srgbClr val="FFFFFF"/>
                  </a:solidFill>
                  <a:latin typeface="Arial"/>
                </a:rPr>
                <a:t>CPU</a:t>
              </a:r>
            </a:p>
            <a:p>
              <a:pPr marL="1191" indent="-1191" algn="ctr" defTabSz="685070" fontAlgn="auto">
                <a:spcBef>
                  <a:spcPts val="0"/>
                </a:spcBef>
                <a:spcAft>
                  <a:spcPts val="0"/>
                </a:spcAft>
                <a:defRPr/>
              </a:pPr>
              <a:r>
                <a:rPr lang="en-US" kern="0" dirty="0">
                  <a:solidFill>
                    <a:srgbClr val="FFFFFF"/>
                  </a:solidFill>
                  <a:latin typeface="Arial"/>
                </a:rPr>
                <a:t>2</a:t>
              </a:r>
            </a:p>
          </p:txBody>
        </p:sp>
      </p:grpSp>
      <p:sp>
        <p:nvSpPr>
          <p:cNvPr id="29" name="Left-Right Arrow 28"/>
          <p:cNvSpPr/>
          <p:nvPr/>
        </p:nvSpPr>
        <p:spPr>
          <a:xfrm rot="5400000">
            <a:off x="2130512" y="3469325"/>
            <a:ext cx="494334" cy="165790"/>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Left-Right Arrow 29"/>
          <p:cNvSpPr/>
          <p:nvPr/>
        </p:nvSpPr>
        <p:spPr>
          <a:xfrm rot="5400000">
            <a:off x="644225" y="3469325"/>
            <a:ext cx="494334" cy="165790"/>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Left-Right Arrow 30"/>
          <p:cNvSpPr/>
          <p:nvPr/>
        </p:nvSpPr>
        <p:spPr>
          <a:xfrm rot="5400000">
            <a:off x="1273038" y="3469325"/>
            <a:ext cx="494334" cy="165790"/>
          </a:xfrm>
          <a:prstGeom prst="lef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6" name="TextBox 45"/>
          <p:cNvSpPr txBox="1"/>
          <p:nvPr/>
        </p:nvSpPr>
        <p:spPr>
          <a:xfrm>
            <a:off x="2726837" y="3268129"/>
            <a:ext cx="853925" cy="357790"/>
          </a:xfrm>
          <a:prstGeom prst="rect">
            <a:avLst/>
          </a:prstGeom>
          <a:noFill/>
        </p:spPr>
        <p:txBody>
          <a:bodyPr wrap="square" rtlCol="0">
            <a:spAutoFit/>
          </a:bodyPr>
          <a:lstStyle/>
          <a:p>
            <a:pPr algn="ctr"/>
            <a:r>
              <a:rPr lang="en-US" sz="1725" dirty="0"/>
              <a:t>PCIe™</a:t>
            </a:r>
          </a:p>
        </p:txBody>
      </p:sp>
      <p:cxnSp>
        <p:nvCxnSpPr>
          <p:cNvPr id="47" name="Straight Arrow Connector 46"/>
          <p:cNvCxnSpPr>
            <a:stCxn id="25" idx="3"/>
            <a:endCxn id="62" idx="1"/>
          </p:cNvCxnSpPr>
          <p:nvPr/>
        </p:nvCxnSpPr>
        <p:spPr>
          <a:xfrm>
            <a:off x="2692282" y="3617681"/>
            <a:ext cx="904956" cy="0"/>
          </a:xfrm>
          <a:prstGeom prst="straightConnector1">
            <a:avLst/>
          </a:prstGeom>
          <a:noFill/>
          <a:ln w="28575" cap="flat" cmpd="sng" algn="ctr">
            <a:solidFill>
              <a:schemeClr val="tx1"/>
            </a:solidFill>
            <a:prstDash val="solid"/>
            <a:headEnd type="triangle" w="lg" len="med"/>
            <a:tailEnd type="triangle" w="lg" len="med"/>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val="10981955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1_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34334-9118-40FD-BB00-C6FAD8B32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D8D01F3-E723-4B44-9196-AD3829F28A44}">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006DFB5B-3CE5-4F36-9A18-D858D970B2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AMD STANDARD WHT</Template>
  <TotalTime>60927</TotalTime>
  <Words>5187</Words>
  <Application>Microsoft Office PowerPoint</Application>
  <PresentationFormat>On-screen Show (4:3)</PresentationFormat>
  <Paragraphs>1585</Paragraphs>
  <Slides>62</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MS PGothic</vt:lpstr>
      <vt:lpstr>Arial</vt:lpstr>
      <vt:lpstr>Calibri</vt:lpstr>
      <vt:lpstr>Calibri Light</vt:lpstr>
      <vt:lpstr>Courier (W1)</vt:lpstr>
      <vt:lpstr>Courier New</vt:lpstr>
      <vt:lpstr>Wingdings</vt:lpstr>
      <vt:lpstr>Wingdings 3</vt:lpstr>
      <vt:lpstr>AMD STANDARD WHT</vt:lpstr>
      <vt:lpstr>1_AMD STANDARD WHT</vt:lpstr>
      <vt:lpstr> The AMD gem5 APU simulator: Modeling Heterogeneous Systems in gem5 </vt:lpstr>
      <vt:lpstr>Objectives and scope</vt:lpstr>
      <vt:lpstr>Acknowledgements</vt:lpstr>
      <vt:lpstr>Quick Survey</vt:lpstr>
      <vt:lpstr>Outline</vt:lpstr>
      <vt:lpstr>Background</vt:lpstr>
      <vt:lpstr>GPU terminology</vt:lpstr>
      <vt:lpstr>Example APU system</vt:lpstr>
      <vt:lpstr>Traditional discrete gpu</vt:lpstr>
      <vt:lpstr>hUMA unified memory</vt:lpstr>
      <vt:lpstr>HSAIL: The HSA Intermediate language </vt:lpstr>
      <vt:lpstr>Programming Languages proliferating on HSA</vt:lpstr>
      <vt:lpstr>HSA Building Blocks</vt:lpstr>
      <vt:lpstr>APU Simulation Support</vt:lpstr>
      <vt:lpstr>Hsa Terminology in a nutshell</vt:lpstr>
      <vt:lpstr>Outline</vt:lpstr>
      <vt:lpstr>Overview of gem5</vt:lpstr>
      <vt:lpstr>High-level compilation FLOW</vt:lpstr>
      <vt:lpstr>HSA 1.0F Compilation flow</vt:lpstr>
      <vt:lpstr>Emulated Cl Runtime</vt:lpstr>
      <vt:lpstr>High-Level APU Simulation FLOW</vt:lpstr>
      <vt:lpstr>Detailed view of Kernel launch</vt:lpstr>
      <vt:lpstr>Detailed View of kernel launch</vt:lpstr>
      <vt:lpstr>Dispatcher workgroup assignment</vt:lpstr>
      <vt:lpstr>Outline</vt:lpstr>
      <vt:lpstr>GPU Core BASED on GCN ARCHITECTURE </vt:lpstr>
      <vt:lpstr>GPU CORE MODULES</vt:lpstr>
      <vt:lpstr>GPU CORe MODULE INTERNALS </vt:lpstr>
      <vt:lpstr>GPU Core TIMING</vt:lpstr>
      <vt:lpstr>GPU CORE Timing</vt:lpstr>
      <vt:lpstr>Fetch and Wavefront contexts</vt:lpstr>
      <vt:lpstr>Decode and issue</vt:lpstr>
      <vt:lpstr>Vector Register file</vt:lpstr>
      <vt:lpstr>Vector ALUs</vt:lpstr>
      <vt:lpstr>GPU CORE TIMING</vt:lpstr>
      <vt:lpstr>Vector memory execution</vt:lpstr>
      <vt:lpstr>HSAIL ISA Support</vt:lpstr>
      <vt:lpstr>Isa description/microarchitecture separation</vt:lpstr>
      <vt:lpstr>Pseudo-Instruction </vt:lpstr>
      <vt:lpstr>Outline</vt:lpstr>
      <vt:lpstr>Outline</vt:lpstr>
      <vt:lpstr>Ruby background</vt:lpstr>
      <vt:lpstr>Synchronization Background</vt:lpstr>
      <vt:lpstr>APU Contributions To Ruby/SLICC</vt:lpstr>
      <vt:lpstr>GPU RFO coherence</vt:lpstr>
      <vt:lpstr>GPU RFO protocol</vt:lpstr>
      <vt:lpstr>GPU Viper coherence protocols</vt:lpstr>
      <vt:lpstr>GPU VIPER protocol</vt:lpstr>
      <vt:lpstr>GPU VIPER Baseline protocol</vt:lpstr>
      <vt:lpstr>GPU VIPER Region protocol</vt:lpstr>
      <vt:lpstr>Ruby / GPU Core interface</vt:lpstr>
      <vt:lpstr>APU System: A Hierarchy of Clusters</vt:lpstr>
      <vt:lpstr>PowerPoint Presentation</vt:lpstr>
      <vt:lpstr>Outline</vt:lpstr>
      <vt:lpstr>Outline</vt:lpstr>
      <vt:lpstr>Comparison to other GPU Simulators</vt:lpstr>
      <vt:lpstr>Limitations</vt:lpstr>
      <vt:lpstr>Obvious improvements</vt:lpstr>
      <vt:lpstr>APU Simulator Code Organization</vt:lpstr>
      <vt:lpstr>Summary</vt:lpstr>
      <vt:lpstr>Outline</vt:lpstr>
      <vt:lpstr>Disclaimer &amp; Attribution</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Exascale Heterogeneous Processor (EHP)</dc:title>
  <dc:creator>Brad Beckmann</dc:creator>
  <cp:lastModifiedBy>Gutierrez, Anthony</cp:lastModifiedBy>
  <cp:revision>1085</cp:revision>
  <cp:lastPrinted>2013-07-20T14:31:32Z</cp:lastPrinted>
  <dcterms:created xsi:type="dcterms:W3CDTF">2013-09-10T15:45:28Z</dcterms:created>
  <dcterms:modified xsi:type="dcterms:W3CDTF">2015-12-15T16:14:11Z</dcterms:modified>
</cp:coreProperties>
</file>